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notesSlides/notesSlide43.xml" ContentType="application/vnd.openxmlformats-officedocument.presentationml.notesSlide+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74"/>
  </p:notesMasterIdLst>
  <p:handoutMasterIdLst>
    <p:handoutMasterId r:id="rId75"/>
  </p:handoutMasterIdLst>
  <p:sldIdLst>
    <p:sldId id="256" r:id="rId2"/>
    <p:sldId id="257" r:id="rId3"/>
    <p:sldId id="258" r:id="rId4"/>
    <p:sldId id="346" r:id="rId5"/>
    <p:sldId id="301" r:id="rId6"/>
    <p:sldId id="259" r:id="rId7"/>
    <p:sldId id="344" r:id="rId8"/>
    <p:sldId id="336" r:id="rId9"/>
    <p:sldId id="337" r:id="rId10"/>
    <p:sldId id="310" r:id="rId11"/>
    <p:sldId id="307" r:id="rId12"/>
    <p:sldId id="345" r:id="rId13"/>
    <p:sldId id="283" r:id="rId14"/>
    <p:sldId id="297" r:id="rId15"/>
    <p:sldId id="312" r:id="rId16"/>
    <p:sldId id="334" r:id="rId17"/>
    <p:sldId id="285" r:id="rId18"/>
    <p:sldId id="339" r:id="rId19"/>
    <p:sldId id="270" r:id="rId20"/>
    <p:sldId id="340" r:id="rId21"/>
    <p:sldId id="341" r:id="rId22"/>
    <p:sldId id="308" r:id="rId23"/>
    <p:sldId id="260" r:id="rId24"/>
    <p:sldId id="281" r:id="rId25"/>
    <p:sldId id="315" r:id="rId26"/>
    <p:sldId id="342" r:id="rId27"/>
    <p:sldId id="317" r:id="rId28"/>
    <p:sldId id="280" r:id="rId29"/>
    <p:sldId id="326" r:id="rId30"/>
    <p:sldId id="327" r:id="rId31"/>
    <p:sldId id="343" r:id="rId32"/>
    <p:sldId id="282" r:id="rId33"/>
    <p:sldId id="328" r:id="rId34"/>
    <p:sldId id="329" r:id="rId35"/>
    <p:sldId id="330" r:id="rId36"/>
    <p:sldId id="331" r:id="rId37"/>
    <p:sldId id="332" r:id="rId38"/>
    <p:sldId id="333" r:id="rId39"/>
    <p:sldId id="325" r:id="rId40"/>
    <p:sldId id="267" r:id="rId41"/>
    <p:sldId id="311" r:id="rId42"/>
    <p:sldId id="306" r:id="rId43"/>
    <p:sldId id="305" r:id="rId44"/>
    <p:sldId id="338" r:id="rId45"/>
    <p:sldId id="313" r:id="rId46"/>
    <p:sldId id="314" r:id="rId47"/>
    <p:sldId id="335" r:id="rId48"/>
    <p:sldId id="294" r:id="rId49"/>
    <p:sldId id="298" r:id="rId50"/>
    <p:sldId id="300" r:id="rId51"/>
    <p:sldId id="299" r:id="rId52"/>
    <p:sldId id="303" r:id="rId53"/>
    <p:sldId id="302" r:id="rId54"/>
    <p:sldId id="304" r:id="rId55"/>
    <p:sldId id="288" r:id="rId56"/>
    <p:sldId id="287" r:id="rId57"/>
    <p:sldId id="289" r:id="rId58"/>
    <p:sldId id="309" r:id="rId59"/>
    <p:sldId id="284" r:id="rId60"/>
    <p:sldId id="290" r:id="rId61"/>
    <p:sldId id="291" r:id="rId62"/>
    <p:sldId id="296" r:id="rId63"/>
    <p:sldId id="295" r:id="rId64"/>
    <p:sldId id="293" r:id="rId65"/>
    <p:sldId id="316" r:id="rId66"/>
    <p:sldId id="318" r:id="rId67"/>
    <p:sldId id="319" r:id="rId68"/>
    <p:sldId id="320" r:id="rId69"/>
    <p:sldId id="321" r:id="rId70"/>
    <p:sldId id="322" r:id="rId71"/>
    <p:sldId id="323" r:id="rId72"/>
    <p:sldId id="324" r:id="rId73"/>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992"/>
    <p:restoredTop sz="81882"/>
  </p:normalViewPr>
  <p:slideViewPr>
    <p:cSldViewPr snapToGrid="0" snapToObjects="1">
      <p:cViewPr>
        <p:scale>
          <a:sx n="64" d="100"/>
          <a:sy n="64" d="100"/>
        </p:scale>
        <p:origin x="400"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0CAAE84-5E5E-E64A-8DF1-04E45EAED9B2}"/>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84F3D81C-6FD9-7C48-85F4-377BFEC85987}"/>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920A1086-6E44-DC4B-B443-8372B9652F08}" type="datetimeFigureOut">
              <a:rPr kumimoji="1" lang="ja-JP" altLang="en-US" smtClean="0"/>
              <a:t>2019/2/12</a:t>
            </a:fld>
            <a:endParaRPr kumimoji="1" lang="ja-JP" altLang="en-US"/>
          </a:p>
        </p:txBody>
      </p:sp>
      <p:sp>
        <p:nvSpPr>
          <p:cNvPr id="4" name="フッター プレースホルダー 3">
            <a:extLst>
              <a:ext uri="{FF2B5EF4-FFF2-40B4-BE49-F238E27FC236}">
                <a16:creationId xmlns:a16="http://schemas.microsoft.com/office/drawing/2014/main" id="{F265E28A-1035-7142-8EB8-A6553766D202}"/>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9F6A0F45-7976-7A43-BB5C-B0271B41D9CC}"/>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E3471A06-A0FF-8145-9A43-A5D078A5DC10}" type="slidenum">
              <a:rPr kumimoji="1" lang="ja-JP" altLang="en-US" smtClean="0"/>
              <a:t>‹#›</a:t>
            </a:fld>
            <a:endParaRPr kumimoji="1" lang="ja-JP" altLang="en-US"/>
          </a:p>
        </p:txBody>
      </p:sp>
    </p:spTree>
    <p:extLst>
      <p:ext uri="{BB962C8B-B14F-4D97-AF65-F5344CB8AC3E}">
        <p14:creationId xmlns:p14="http://schemas.microsoft.com/office/powerpoint/2010/main" val="11820598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4:51.203"/>
    </inkml:context>
    <inkml:brush xml:id="br0">
      <inkml:brushProperty name="width" value="0.1" units="cm"/>
      <inkml:brushProperty name="height" value="0.1" units="cm"/>
    </inkml:brush>
  </inkml:definitions>
  <inkml:trace contextRef="#ctx0" brushRef="#br0">0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1.732"/>
    </inkml:context>
    <inkml:brush xml:id="br0">
      <inkml:brushProperty name="width" value="0.1" units="cm"/>
      <inkml:brushProperty name="height" value="0.1" units="cm"/>
    </inkml:brush>
  </inkml:definitions>
  <inkml:trace contextRef="#ctx0" brushRef="#br0">1 0 24575,'0'0'0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55:28.724"/>
    </inkml:context>
    <inkml:brush xml:id="br0">
      <inkml:brushProperty name="width" value="0.1" units="cm"/>
      <inkml:brushProperty name="height" value="0.1" units="cm"/>
    </inkml:brush>
  </inkml:definitions>
  <inkml:trace contextRef="#ctx0" brushRef="#br0">1 0 24575,'0'0'0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55:29.421"/>
    </inkml:context>
    <inkml:brush xml:id="br0">
      <inkml:brushProperty name="width" value="0.1" units="cm"/>
      <inkml:brushProperty name="height" value="0.1" units="cm"/>
    </inkml:brush>
  </inkml:definitions>
  <inkml:trace contextRef="#ctx0" brushRef="#br0">1 1 24575,'0'0'0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55:30.674"/>
    </inkml:context>
    <inkml:brush xml:id="br0">
      <inkml:brushProperty name="width" value="0.1" units="cm"/>
      <inkml:brushProperty name="height" value="0.1" units="cm"/>
    </inkml:brush>
  </inkml:definitions>
  <inkml:trace contextRef="#ctx0" brushRef="#br0">1 0 24575,'0'0'0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55:32.997"/>
    </inkml:context>
    <inkml:brush xml:id="br0">
      <inkml:brushProperty name="width" value="0.1" units="cm"/>
      <inkml:brushProperty name="height" value="0.1" units="cm"/>
    </inkml:brush>
  </inkml:definitions>
  <inkml:trace contextRef="#ctx0" brushRef="#br0">0 1 24575,'0'0'0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55:34.438"/>
    </inkml:context>
    <inkml:brush xml:id="br0">
      <inkml:brushProperty name="width" value="0.1" units="cm"/>
      <inkml:brushProperty name="height" value="0.1" units="cm"/>
    </inkml:brush>
  </inkml:definitions>
  <inkml:trace contextRef="#ctx0" brushRef="#br0">1 0 24575,'0'0'0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55:35.908"/>
    </inkml:context>
    <inkml:brush xml:id="br0">
      <inkml:brushProperty name="width" value="0.1" units="cm"/>
      <inkml:brushProperty name="height" value="0.1" units="cm"/>
    </inkml:brush>
  </inkml:definitions>
  <inkml:trace contextRef="#ctx0" brushRef="#br0">1 1 24575,'0'0'0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55:37.045"/>
    </inkml:context>
    <inkml:brush xml:id="br0">
      <inkml:brushProperty name="width" value="0.1" units="cm"/>
      <inkml:brushProperty name="height" value="0.1" units="cm"/>
    </inkml:brush>
  </inkml:definitions>
  <inkml:trace contextRef="#ctx0" brushRef="#br0">0 1 24575,'0'0'0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55:38.831"/>
    </inkml:context>
    <inkml:brush xml:id="br0">
      <inkml:brushProperty name="width" value="0.1" units="cm"/>
      <inkml:brushProperty name="height" value="0.1" units="cm"/>
    </inkml:brush>
  </inkml:definitions>
  <inkml:trace contextRef="#ctx0" brushRef="#br0">1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2.357"/>
    </inkml:context>
    <inkml:brush xml:id="br0">
      <inkml:brushProperty name="width" value="0.1" units="cm"/>
      <inkml:brushProperty name="height" value="0.1" units="cm"/>
    </inkml:brush>
  </inkml:definitions>
  <inkml:trace contextRef="#ctx0" brushRef="#br0">1 1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3.110"/>
    </inkml:context>
    <inkml:brush xml:id="br0">
      <inkml:brushProperty name="width" value="0.1" units="cm"/>
      <inkml:brushProperty name="height" value="0.1" units="cm"/>
    </inkml:brush>
  </inkml:definitions>
  <inkml:trace contextRef="#ctx0" brushRef="#br0">1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3.878"/>
    </inkml:context>
    <inkml:brush xml:id="br0">
      <inkml:brushProperty name="width" value="0.1" units="cm"/>
      <inkml:brushProperty name="height" value="0.1" units="cm"/>
    </inkml:brush>
  </inkml:definitions>
  <inkml:trace contextRef="#ctx0" brushRef="#br0">1 1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2.101"/>
    </inkml:context>
    <inkml:brush xml:id="br0">
      <inkml:brushProperty name="width" value="0.1" units="cm"/>
      <inkml:brushProperty name="height" value="0.1" units="cm"/>
    </inkml:brush>
  </inkml:definitions>
  <inkml:trace contextRef="#ctx0" brushRef="#br0">1 2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2.734"/>
    </inkml:context>
    <inkml:brush xml:id="br0">
      <inkml:brushProperty name="width" value="0.1" units="cm"/>
      <inkml:brushProperty name="height" value="0.1" units="cm"/>
    </inkml:brush>
  </inkml:definitions>
  <inkml:trace contextRef="#ctx0" brushRef="#br0">1 1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3.367"/>
    </inkml:context>
    <inkml:brush xml:id="br0">
      <inkml:brushProperty name="width" value="0.1" units="cm"/>
      <inkml:brushProperty name="height" value="0.1" units="cm"/>
    </inkml:brush>
  </inkml:definitions>
  <inkml:trace contextRef="#ctx0" brushRef="#br0">0 1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4.216"/>
    </inkml:context>
    <inkml:brush xml:id="br0">
      <inkml:brushProperty name="width" value="0.1" units="cm"/>
      <inkml:brushProperty name="height" value="0.1" units="cm"/>
    </inkml:brush>
  </inkml:definitions>
  <inkml:trace contextRef="#ctx0" brushRef="#br0">0 0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5.113"/>
    </inkml:context>
    <inkml:brush xml:id="br0">
      <inkml:brushProperty name="width" value="0.1" units="cm"/>
      <inkml:brushProperty name="height" value="0.1" units="cm"/>
    </inkml:brush>
  </inkml:definitions>
  <inkml:trace contextRef="#ctx0" brushRef="#br0">0 0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5.736"/>
    </inkml:context>
    <inkml:brush xml:id="br0">
      <inkml:brushProperty name="width" value="0.1" units="cm"/>
      <inkml:brushProperty name="height" value="0.1" units="cm"/>
    </inkml:brush>
  </inkml:definitions>
  <inkml:trace contextRef="#ctx0" brushRef="#br0">1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4:54.603"/>
    </inkml:context>
    <inkml:brush xml:id="br0">
      <inkml:brushProperty name="width" value="0.1" units="cm"/>
      <inkml:brushProperty name="height" value="0.1" units="cm"/>
    </inkml:brush>
  </inkml:definitions>
  <inkml:trace contextRef="#ctx0" brushRef="#br0">0 1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5.676"/>
    </inkml:context>
    <inkml:brush xml:id="br0">
      <inkml:brushProperty name="width" value="0.1" units="cm"/>
      <inkml:brushProperty name="height" value="0.1" units="cm"/>
    </inkml:brush>
  </inkml:definitions>
  <inkml:trace contextRef="#ctx0" brushRef="#br0">0 1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6.541"/>
    </inkml:context>
    <inkml:brush xml:id="br0">
      <inkml:brushProperty name="width" value="0.1" units="cm"/>
      <inkml:brushProperty name="height" value="0.1" units="cm"/>
    </inkml:brush>
  </inkml:definitions>
  <inkml:trace contextRef="#ctx0" brushRef="#br0">0 1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7.157"/>
    </inkml:context>
    <inkml:brush xml:id="br0">
      <inkml:brushProperty name="width" value="0.1" units="cm"/>
      <inkml:brushProperty name="height" value="0.1" units="cm"/>
    </inkml:brush>
  </inkml:definitions>
  <inkml:trace contextRef="#ctx0" brushRef="#br0">1 0 24575,'0'0'0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7.838"/>
    </inkml:context>
    <inkml:brush xml:id="br0">
      <inkml:brushProperty name="width" value="0.1" units="cm"/>
      <inkml:brushProperty name="height" value="0.1" units="cm"/>
    </inkml:brush>
  </inkml:definitions>
  <inkml:trace contextRef="#ctx0" brushRef="#br0">1 1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8.687"/>
    </inkml:context>
    <inkml:brush xml:id="br0">
      <inkml:brushProperty name="width" value="0.1" units="cm"/>
      <inkml:brushProperty name="height" value="0.1" units="cm"/>
    </inkml:brush>
  </inkml:definitions>
  <inkml:trace contextRef="#ctx0" brushRef="#br0">1 0 24575,'0'0'0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3.904"/>
    </inkml:context>
    <inkml:brush xml:id="br0">
      <inkml:brushProperty name="width" value="0.1" units="cm"/>
      <inkml:brushProperty name="height" value="0.1" units="cm"/>
    </inkml:brush>
  </inkml:definitions>
  <inkml:trace contextRef="#ctx0" brushRef="#br0">1 0 24575,'0'0'0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4.601"/>
    </inkml:context>
    <inkml:brush xml:id="br0">
      <inkml:brushProperty name="width" value="0.1" units="cm"/>
      <inkml:brushProperty name="height" value="0.1" units="cm"/>
    </inkml:brush>
  </inkml:definitions>
  <inkml:trace contextRef="#ctx0" brushRef="#br0">1 0 24575,'0'0'0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5.362"/>
    </inkml:context>
    <inkml:brush xml:id="br0">
      <inkml:brushProperty name="width" value="0.1" units="cm"/>
      <inkml:brushProperty name="height" value="0.1" units="cm"/>
    </inkml:brush>
  </inkml:definitions>
  <inkml:trace contextRef="#ctx0" brushRef="#br0">1 1 24575,'0'0'0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6.067"/>
    </inkml:context>
    <inkml:brush xml:id="br0">
      <inkml:brushProperty name="width" value="0.1" units="cm"/>
      <inkml:brushProperty name="height" value="0.1" units="cm"/>
    </inkml:brush>
  </inkml:definitions>
  <inkml:trace contextRef="#ctx0" brushRef="#br0">1 1 24575,'0'0'0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6.723"/>
    </inkml:context>
    <inkml:brush xml:id="br0">
      <inkml:brushProperty name="width" value="0.1" units="cm"/>
      <inkml:brushProperty name="height" value="0.1" units="cm"/>
    </inkml:brush>
  </inkml:definitions>
  <inkml:trace contextRef="#ctx0" brushRef="#br0">0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4:56.500"/>
    </inkml:context>
    <inkml:brush xml:id="br0">
      <inkml:brushProperty name="width" value="0.1" units="cm"/>
      <inkml:brushProperty name="height" value="0.1" units="cm"/>
    </inkml:brush>
  </inkml:definitions>
  <inkml:trace contextRef="#ctx0" brushRef="#br0">1 1 24575,'0'0'0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7.388"/>
    </inkml:context>
    <inkml:brush xml:id="br0">
      <inkml:brushProperty name="width" value="0.1" units="cm"/>
      <inkml:brushProperty name="height" value="0.1" units="cm"/>
    </inkml:brush>
  </inkml:definitions>
  <inkml:trace contextRef="#ctx0" brushRef="#br0">0 1 24575,'0'0'0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8.369"/>
    </inkml:context>
    <inkml:brush xml:id="br0">
      <inkml:brushProperty name="width" value="0.1" units="cm"/>
      <inkml:brushProperty name="height" value="0.1" units="cm"/>
    </inkml:brush>
  </inkml:definitions>
  <inkml:trace contextRef="#ctx0" brushRef="#br0">1 0 24575,'0'0'0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9.122"/>
    </inkml:context>
    <inkml:brush xml:id="br0">
      <inkml:brushProperty name="width" value="0.1" units="cm"/>
      <inkml:brushProperty name="height" value="0.1" units="cm"/>
    </inkml:brush>
  </inkml:definitions>
  <inkml:trace contextRef="#ctx0" brushRef="#br0">0 1 24575,'0'0'0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30.008"/>
    </inkml:context>
    <inkml:brush xml:id="br0">
      <inkml:brushProperty name="width" value="0.1" units="cm"/>
      <inkml:brushProperty name="height" value="0.1" units="cm"/>
    </inkml:brush>
  </inkml:definitions>
  <inkml:trace contextRef="#ctx0" brushRef="#br0">0 1 24575,'0'0'0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30.885"/>
    </inkml:context>
    <inkml:brush xml:id="br0">
      <inkml:brushProperty name="width" value="0.1" units="cm"/>
      <inkml:brushProperty name="height" value="0.1" units="cm"/>
    </inkml:brush>
  </inkml:definitions>
  <inkml:trace contextRef="#ctx0" brushRef="#br0">2 1 24575,'0'0'0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32.166"/>
    </inkml:context>
    <inkml:brush xml:id="br0">
      <inkml:brushProperty name="width" value="0.1" units="cm"/>
      <inkml:brushProperty name="height" value="0.1" units="cm"/>
    </inkml:brush>
  </inkml:definitions>
  <inkml:trace contextRef="#ctx0" brushRef="#br0">1 1 24575,'0'0'0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16:45.385"/>
    </inkml:context>
    <inkml:brush xml:id="br0">
      <inkml:brushProperty name="width" value="0.1" units="cm"/>
      <inkml:brushProperty name="height" value="0.1" units="cm"/>
    </inkml:brush>
  </inkml:definitions>
  <inkml:trace contextRef="#ctx0" brushRef="#br0">0 1 24575,'0'0'0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17:00.484"/>
    </inkml:context>
    <inkml:brush xml:id="br0">
      <inkml:brushProperty name="width" value="0.1" units="cm"/>
      <inkml:brushProperty name="height" value="0.1" units="cm"/>
    </inkml:brush>
  </inkml:definitions>
  <inkml:trace contextRef="#ctx0" brushRef="#br0">1 1 24575,'0'0'0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17:10.824"/>
    </inkml:context>
    <inkml:brush xml:id="br0">
      <inkml:brushProperty name="width" value="0.1" units="cm"/>
      <inkml:brushProperty name="height" value="0.1" units="cm"/>
    </inkml:brush>
  </inkml:definitions>
  <inkml:trace contextRef="#ctx0" brushRef="#br0">1 1 24575,'0'0'0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17:11.632"/>
    </inkml:context>
    <inkml:brush xml:id="br0">
      <inkml:brushProperty name="width" value="0.1" units="cm"/>
      <inkml:brushProperty name="height" value="0.1" units="cm"/>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4:57.308"/>
    </inkml:context>
    <inkml:brush xml:id="br0">
      <inkml:brushProperty name="width" value="0.1" units="cm"/>
      <inkml:brushProperty name="height" value="0.1" units="cm"/>
    </inkml:brush>
  </inkml:definitions>
  <inkml:trace contextRef="#ctx0" brushRef="#br0">1 1 24575,'0'0'0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17:12.340"/>
    </inkml:context>
    <inkml:brush xml:id="br0">
      <inkml:brushProperty name="width" value="0.1" units="cm"/>
      <inkml:brushProperty name="height" value="0.1" units="cm"/>
    </inkml:brush>
  </inkml:definitions>
  <inkml:trace contextRef="#ctx0" brushRef="#br0">1 1 24575,'0'0'0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17:13.486"/>
    </inkml:context>
    <inkml:brush xml:id="br0">
      <inkml:brushProperty name="width" value="0.1" units="cm"/>
      <inkml:brushProperty name="height" value="0.1" units="cm"/>
    </inkml:brush>
  </inkml:definitions>
  <inkml:trace contextRef="#ctx0" brushRef="#br0">1 1 24575,'0'0'0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17:14.351"/>
    </inkml:context>
    <inkml:brush xml:id="br0">
      <inkml:brushProperty name="width" value="0.1" units="cm"/>
      <inkml:brushProperty name="height" value="0.1" units="cm"/>
    </inkml:brush>
  </inkml:definitions>
  <inkml:trace contextRef="#ctx0" brushRef="#br0">1 0 24575,'0'0'0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18:46.913"/>
    </inkml:context>
    <inkml:brush xml:id="br0">
      <inkml:brushProperty name="width" value="0.1" units="cm"/>
      <inkml:brushProperty name="height" value="0.1" units="cm"/>
    </inkml:brush>
  </inkml:definitions>
  <inkml:trace contextRef="#ctx0" brushRef="#br0">0 1 24575,'0'0'0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20:05.367"/>
    </inkml:context>
    <inkml:brush xml:id="br0">
      <inkml:brushProperty name="width" value="0.1" units="cm"/>
      <inkml:brushProperty name="height" value="0.1" units="cm"/>
      <inkml:brushProperty name="color" value="#E71224"/>
    </inkml:brush>
  </inkml:definitions>
  <inkml:trace contextRef="#ctx0" brushRef="#br0">1 0 24575,'0'0'0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28:11.294"/>
    </inkml:context>
    <inkml:brush xml:id="br0">
      <inkml:brushProperty name="width" value="0.1" units="cm"/>
      <inkml:brushProperty name="height" value="0.1" units="cm"/>
    </inkml:brush>
  </inkml:definitions>
  <inkml:trace contextRef="#ctx0" brushRef="#br0">0 1 24575,'0'0'0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28:11.295"/>
    </inkml:context>
    <inkml:brush xml:id="br0">
      <inkml:brushProperty name="width" value="0.1" units="cm"/>
      <inkml:brushProperty name="height" value="0.1" units="cm"/>
    </inkml:brush>
  </inkml:definitions>
  <inkml:trace contextRef="#ctx0" brushRef="#br0">1 1 24575,'0'0'0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28:11.296"/>
    </inkml:context>
    <inkml:brush xml:id="br0">
      <inkml:brushProperty name="width" value="0.1" units="cm"/>
      <inkml:brushProperty name="height" value="0.1" units="cm"/>
    </inkml:brush>
  </inkml:definitions>
  <inkml:trace contextRef="#ctx0" brushRef="#br0">1 1 24575,'0'0'0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28:11.297"/>
    </inkml:context>
    <inkml:brush xml:id="br0">
      <inkml:brushProperty name="width" value="0.1" units="cm"/>
      <inkml:brushProperty name="height" value="0.1" units="cm"/>
    </inkml:brush>
  </inkml:definitions>
  <inkml:trace contextRef="#ctx0" brushRef="#br0">1 0 24575,'0'0'0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28:11.298"/>
    </inkml:context>
    <inkml:brush xml:id="br0">
      <inkml:brushProperty name="width" value="0.1" units="cm"/>
      <inkml:brushProperty name="height" value="0.1" units="cm"/>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4:58.245"/>
    </inkml:context>
    <inkml:brush xml:id="br0">
      <inkml:brushProperty name="width" value="0.1" units="cm"/>
      <inkml:brushProperty name="height" value="0.1" units="cm"/>
    </inkml:brush>
  </inkml:definitions>
  <inkml:trace contextRef="#ctx0" brushRef="#br0">1 1 24575,'0'0'0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28:11.299"/>
    </inkml:context>
    <inkml:brush xml:id="br0">
      <inkml:brushProperty name="width" value="0.1" units="cm"/>
      <inkml:brushProperty name="height" value="0.1" units="cm"/>
    </inkml:brush>
  </inkml:definitions>
  <inkml:trace contextRef="#ctx0" brushRef="#br0">1 1 24575,'0'0'0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28:11.300"/>
    </inkml:context>
    <inkml:brush xml:id="br0">
      <inkml:brushProperty name="width" value="0.1" units="cm"/>
      <inkml:brushProperty name="height" value="0.1" units="cm"/>
    </inkml:brush>
  </inkml:definitions>
  <inkml:trace contextRef="#ctx0" brushRef="#br0">1 0 24575,'0'0'0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28:11.302"/>
    </inkml:context>
    <inkml:brush xml:id="br0">
      <inkml:brushProperty name="width" value="0.1" units="cm"/>
      <inkml:brushProperty name="height" value="0.1" units="cm"/>
      <inkml:brushProperty name="color" value="#E71224"/>
    </inkml:brush>
  </inkml:definitions>
  <inkml:trace contextRef="#ctx0" brushRef="#br0">1 0 24575,'0'0'0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31:39.457"/>
    </inkml:context>
    <inkml:brush xml:id="br0">
      <inkml:brushProperty name="width" value="0.1" units="cm"/>
      <inkml:brushProperty name="height" value="0.1" units="cm"/>
    </inkml:brush>
  </inkml:definitions>
  <inkml:trace contextRef="#ctx0" brushRef="#br0">0 1 24575,'0'0'0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44:13.971"/>
    </inkml:context>
    <inkml:brush xml:id="br0">
      <inkml:brushProperty name="width" value="0.1" units="cm"/>
      <inkml:brushProperty name="height" value="0.1" units="cm"/>
      <inkml:brushProperty name="color" value="#E71224"/>
    </inkml:brush>
  </inkml:definitions>
  <inkml:trace contextRef="#ctx0" brushRef="#br0">1 0 24575,'0'0'0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44:18.771"/>
    </inkml:context>
    <inkml:brush xml:id="br0">
      <inkml:brushProperty name="width" value="0.1" units="cm"/>
      <inkml:brushProperty name="height" value="0.1" units="cm"/>
    </inkml:brush>
  </inkml:definitions>
  <inkml:trace contextRef="#ctx0" brushRef="#br0">1 0 24575,'0'0'0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44:20.020"/>
    </inkml:context>
    <inkml:brush xml:id="br0">
      <inkml:brushProperty name="width" value="0.1" units="cm"/>
      <inkml:brushProperty name="height" value="0.1" units="cm"/>
    </inkml:brush>
  </inkml:definitions>
  <inkml:trace contextRef="#ctx0" brushRef="#br0">1 0 24575,'0'0'0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44:20.992"/>
    </inkml:context>
    <inkml:brush xml:id="br0">
      <inkml:brushProperty name="width" value="0.1" units="cm"/>
      <inkml:brushProperty name="height" value="0.1" units="cm"/>
    </inkml:brush>
  </inkml:definitions>
  <inkml:trace contextRef="#ctx0" brushRef="#br0">0 0 24575,'0'0'0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44:21.786"/>
    </inkml:context>
    <inkml:brush xml:id="br0">
      <inkml:brushProperty name="width" value="0.1" units="cm"/>
      <inkml:brushProperty name="height" value="0.1" units="cm"/>
    </inkml:brush>
  </inkml:definitions>
  <inkml:trace contextRef="#ctx0" brushRef="#br0">0 0 24575,'0'0'0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44:22.795"/>
    </inkml:context>
    <inkml:brush xml:id="br0">
      <inkml:brushProperty name="width" value="0.1" units="cm"/>
      <inkml:brushProperty name="height" value="0.1" units="cm"/>
    </inkml:brush>
  </inkml:definitions>
  <inkml:trace contextRef="#ctx0" brushRef="#br0">0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4:58.954"/>
    </inkml:context>
    <inkml:brush xml:id="br0">
      <inkml:brushProperty name="width" value="0.1" units="cm"/>
      <inkml:brushProperty name="height" value="0.1" units="cm"/>
    </inkml:brush>
  </inkml:definitions>
  <inkml:trace contextRef="#ctx0" brushRef="#br0">1 1 24575,'0'0'0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44:23.740"/>
    </inkml:context>
    <inkml:brush xml:id="br0">
      <inkml:brushProperty name="width" value="0.1" units="cm"/>
      <inkml:brushProperty name="height" value="0.1" units="cm"/>
    </inkml:brush>
  </inkml:definitions>
  <inkml:trace contextRef="#ctx0" brushRef="#br0">0 0 24575,'0'0'0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44:24.676"/>
    </inkml:context>
    <inkml:brush xml:id="br0">
      <inkml:brushProperty name="width" value="0.1" units="cm"/>
      <inkml:brushProperty name="height" value="0.1" units="cm"/>
    </inkml:brush>
  </inkml:definitions>
  <inkml:trace contextRef="#ctx0" brushRef="#br0">1 0 24575,'0'0'0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44:28.240"/>
    </inkml:context>
    <inkml:brush xml:id="br0">
      <inkml:brushProperty name="width" value="0.1" units="cm"/>
      <inkml:brushProperty name="height" value="0.1" units="cm"/>
    </inkml:brush>
  </inkml:definitions>
  <inkml:trace contextRef="#ctx0" brushRef="#br0">0 1 24575,'0'0'0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4:51.203"/>
    </inkml:context>
    <inkml:brush xml:id="br0">
      <inkml:brushProperty name="width" value="0.1" units="cm"/>
      <inkml:brushProperty name="height" value="0.1" units="cm"/>
    </inkml:brush>
  </inkml:definitions>
  <inkml:trace contextRef="#ctx0" brushRef="#br0">0 1 24575,'0'0'0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4:54.603"/>
    </inkml:context>
    <inkml:brush xml:id="br0">
      <inkml:brushProperty name="width" value="0.1" units="cm"/>
      <inkml:brushProperty name="height" value="0.1" units="cm"/>
    </inkml:brush>
  </inkml:definitions>
  <inkml:trace contextRef="#ctx0" brushRef="#br0">0 1 24575,'0'0'0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4:56.500"/>
    </inkml:context>
    <inkml:brush xml:id="br0">
      <inkml:brushProperty name="width" value="0.1" units="cm"/>
      <inkml:brushProperty name="height" value="0.1" units="cm"/>
    </inkml:brush>
  </inkml:definitions>
  <inkml:trace contextRef="#ctx0" brushRef="#br0">1 1 24575,'0'0'0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4:57.308"/>
    </inkml:context>
    <inkml:brush xml:id="br0">
      <inkml:brushProperty name="width" value="0.1" units="cm"/>
      <inkml:brushProperty name="height" value="0.1" units="cm"/>
    </inkml:brush>
  </inkml:definitions>
  <inkml:trace contextRef="#ctx0" brushRef="#br0">1 0 24575,'0'0'0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4:58.245"/>
    </inkml:context>
    <inkml:brush xml:id="br0">
      <inkml:brushProperty name="width" value="0.1" units="cm"/>
      <inkml:brushProperty name="height" value="0.1" units="cm"/>
    </inkml:brush>
  </inkml:definitions>
  <inkml:trace contextRef="#ctx0" brushRef="#br0">1 1 24575,'0'0'0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4:58.954"/>
    </inkml:context>
    <inkml:brush xml:id="br0">
      <inkml:brushProperty name="width" value="0.1" units="cm"/>
      <inkml:brushProperty name="height" value="0.1" units="cm"/>
    </inkml:brush>
  </inkml:definitions>
  <inkml:trace contextRef="#ctx0" brushRef="#br0">1 1 24575,'0'0'0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1.012"/>
    </inkml:context>
    <inkml:brush xml:id="br0">
      <inkml:brushProperty name="width" value="0.1" units="cm"/>
      <inkml:brushProperty name="height" value="0.1" units="cm"/>
    </inkml:brush>
  </inkml:definitions>
  <inkml:trace contextRef="#ctx0" brushRef="#br0">0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1.012"/>
    </inkml:context>
    <inkml:brush xml:id="br0">
      <inkml:brushProperty name="width" value="0.1" units="cm"/>
      <inkml:brushProperty name="height" value="0.1" units="cm"/>
    </inkml:brush>
  </inkml:definitions>
  <inkml:trace contextRef="#ctx0" brushRef="#br0">0 1 24575,'0'0'0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0.419"/>
    </inkml:context>
    <inkml:brush xml:id="br0">
      <inkml:brushProperty name="width" value="0.1" units="cm"/>
      <inkml:brushProperty name="height" value="0.1" units="cm"/>
    </inkml:brush>
  </inkml:definitions>
  <inkml:trace contextRef="#ctx0" brushRef="#br0">1 0 24575,'0'0'0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1.091"/>
    </inkml:context>
    <inkml:brush xml:id="br0">
      <inkml:brushProperty name="width" value="0.1" units="cm"/>
      <inkml:brushProperty name="height" value="0.1" units="cm"/>
    </inkml:brush>
  </inkml:definitions>
  <inkml:trace contextRef="#ctx0" brushRef="#br0">1 0 24575,'0'0'0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1.732"/>
    </inkml:context>
    <inkml:brush xml:id="br0">
      <inkml:brushProperty name="width" value="0.1" units="cm"/>
      <inkml:brushProperty name="height" value="0.1" units="cm"/>
    </inkml:brush>
  </inkml:definitions>
  <inkml:trace contextRef="#ctx0" brushRef="#br0">1 0 24575,'0'0'0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2.357"/>
    </inkml:context>
    <inkml:brush xml:id="br0">
      <inkml:brushProperty name="width" value="0.1" units="cm"/>
      <inkml:brushProperty name="height" value="0.1" units="cm"/>
    </inkml:brush>
  </inkml:definitions>
  <inkml:trace contextRef="#ctx0" brushRef="#br0">1 1 24575,'0'0'0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3.110"/>
    </inkml:context>
    <inkml:brush xml:id="br0">
      <inkml:brushProperty name="width" value="0.1" units="cm"/>
      <inkml:brushProperty name="height" value="0.1" units="cm"/>
    </inkml:brush>
  </inkml:definitions>
  <inkml:trace contextRef="#ctx0" brushRef="#br0">1 1 24575,'0'0'0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3.878"/>
    </inkml:context>
    <inkml:brush xml:id="br0">
      <inkml:brushProperty name="width" value="0.1" units="cm"/>
      <inkml:brushProperty name="height" value="0.1" units="cm"/>
    </inkml:brush>
  </inkml:definitions>
  <inkml:trace contextRef="#ctx0" brushRef="#br0">0 0 24575,'0'0'0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2.101"/>
    </inkml:context>
    <inkml:brush xml:id="br0">
      <inkml:brushProperty name="width" value="0.1" units="cm"/>
      <inkml:brushProperty name="height" value="0.1" units="cm"/>
    </inkml:brush>
  </inkml:definitions>
  <inkml:trace contextRef="#ctx0" brushRef="#br0">1 1 24575,'0'0'0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2.734"/>
    </inkml:context>
    <inkml:brush xml:id="br0">
      <inkml:brushProperty name="width" value="0.1" units="cm"/>
      <inkml:brushProperty name="height" value="0.1" units="cm"/>
    </inkml:brush>
  </inkml:definitions>
  <inkml:trace contextRef="#ctx0" brushRef="#br0">0 1 24575,'0'0'0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3.367"/>
    </inkml:context>
    <inkml:brush xml:id="br0">
      <inkml:brushProperty name="width" value="0.1" units="cm"/>
      <inkml:brushProperty name="height" value="0.1" units="cm"/>
    </inkml:brush>
  </inkml:definitions>
  <inkml:trace contextRef="#ctx0" brushRef="#br0">0 1 24575,'0'0'0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4.216"/>
    </inkml:context>
    <inkml:brush xml:id="br0">
      <inkml:brushProperty name="width" value="0.1" units="cm"/>
      <inkml:brushProperty name="height" value="0.1" units="cm"/>
    </inkml:brush>
  </inkml:definitions>
  <inkml:trace contextRef="#ctx0" brushRef="#br0">0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0.419"/>
    </inkml:context>
    <inkml:brush xml:id="br0">
      <inkml:brushProperty name="width" value="0.1" units="cm"/>
      <inkml:brushProperty name="height" value="0.1" units="cm"/>
    </inkml:brush>
  </inkml:definitions>
  <inkml:trace contextRef="#ctx0" brushRef="#br0">1 0 24575,'0'0'0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5.113"/>
    </inkml:context>
    <inkml:brush xml:id="br0">
      <inkml:brushProperty name="width" value="0.1" units="cm"/>
      <inkml:brushProperty name="height" value="0.1" units="cm"/>
    </inkml:brush>
  </inkml:definitions>
  <inkml:trace contextRef="#ctx0" brushRef="#br0">0 0 24575,'0'0'0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05.736"/>
    </inkml:context>
    <inkml:brush xml:id="br0">
      <inkml:brushProperty name="width" value="0.1" units="cm"/>
      <inkml:brushProperty name="height" value="0.1" units="cm"/>
    </inkml:brush>
  </inkml:definitions>
  <inkml:trace contextRef="#ctx0" brushRef="#br0">0 0 24575,'0'0'0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5.676"/>
    </inkml:context>
    <inkml:brush xml:id="br0">
      <inkml:brushProperty name="width" value="0.1" units="cm"/>
      <inkml:brushProperty name="height" value="0.1" units="cm"/>
    </inkml:brush>
  </inkml:definitions>
  <inkml:trace contextRef="#ctx0" brushRef="#br0">0 0 24575,'0'0'0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6.541"/>
    </inkml:context>
    <inkml:brush xml:id="br0">
      <inkml:brushProperty name="width" value="0.1" units="cm"/>
      <inkml:brushProperty name="height" value="0.1" units="cm"/>
    </inkml:brush>
  </inkml:definitions>
  <inkml:trace contextRef="#ctx0" brushRef="#br0">0 0 24575,'0'0'0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7.157"/>
    </inkml:context>
    <inkml:brush xml:id="br0">
      <inkml:brushProperty name="width" value="0.1" units="cm"/>
      <inkml:brushProperty name="height" value="0.1" units="cm"/>
    </inkml:brush>
  </inkml:definitions>
  <inkml:trace contextRef="#ctx0" brushRef="#br0">0 0 24575,'0'0'0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7.838"/>
    </inkml:context>
    <inkml:brush xml:id="br0">
      <inkml:brushProperty name="width" value="0.1" units="cm"/>
      <inkml:brushProperty name="height" value="0.1" units="cm"/>
    </inkml:brush>
  </inkml:definitions>
  <inkml:trace contextRef="#ctx0" brushRef="#br0">1 1 24575,'0'0'0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8.687"/>
    </inkml:context>
    <inkml:brush xml:id="br0">
      <inkml:brushProperty name="width" value="0.1" units="cm"/>
      <inkml:brushProperty name="height" value="0.1" units="cm"/>
    </inkml:brush>
  </inkml:definitions>
  <inkml:trace contextRef="#ctx0" brushRef="#br0">0 0 24575,'0'0'0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3.904"/>
    </inkml:context>
    <inkml:brush xml:id="br0">
      <inkml:brushProperty name="width" value="0.1" units="cm"/>
      <inkml:brushProperty name="height" value="0.1" units="cm"/>
    </inkml:brush>
  </inkml:definitions>
  <inkml:trace contextRef="#ctx0" brushRef="#br0">1 0 24575,'0'0'0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4.601"/>
    </inkml:context>
    <inkml:brush xml:id="br0">
      <inkml:brushProperty name="width" value="0.1" units="cm"/>
      <inkml:brushProperty name="height" value="0.1" units="cm"/>
    </inkml:brush>
  </inkml:definitions>
  <inkml:trace contextRef="#ctx0" brushRef="#br0">1 0 24575,'0'0'0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5.362"/>
    </inkml:context>
    <inkml:brush xml:id="br0">
      <inkml:brushProperty name="width" value="0.1" units="cm"/>
      <inkml:brushProperty name="height" value="0.1" units="cm"/>
    </inkml:brush>
  </inkml:definitions>
  <inkml:trace contextRef="#ctx0" brushRef="#br0">1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21.091"/>
    </inkml:context>
    <inkml:brush xml:id="br0">
      <inkml:brushProperty name="width" value="0.1" units="cm"/>
      <inkml:brushProperty name="height" value="0.1" units="cm"/>
    </inkml:brush>
  </inkml:definitions>
  <inkml:trace contextRef="#ctx0" brushRef="#br0">1 0 24575,'0'0'0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6.067"/>
    </inkml:context>
    <inkml:brush xml:id="br0">
      <inkml:brushProperty name="width" value="0.1" units="cm"/>
      <inkml:brushProperty name="height" value="0.1" units="cm"/>
    </inkml:brush>
  </inkml:definitions>
  <inkml:trace contextRef="#ctx0" brushRef="#br0">1 1 24575,'0'0'0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6.723"/>
    </inkml:context>
    <inkml:brush xml:id="br0">
      <inkml:brushProperty name="width" value="0.1" units="cm"/>
      <inkml:brushProperty name="height" value="0.1" units="cm"/>
    </inkml:brush>
  </inkml:definitions>
  <inkml:trace contextRef="#ctx0" brushRef="#br0">0 0 24575,'0'0'0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7.388"/>
    </inkml:context>
    <inkml:brush xml:id="br0">
      <inkml:brushProperty name="width" value="0.1" units="cm"/>
      <inkml:brushProperty name="height" value="0.1" units="cm"/>
    </inkml:brush>
  </inkml:definitions>
  <inkml:trace contextRef="#ctx0" brushRef="#br0">0 1 24575,'0'0'0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8.369"/>
    </inkml:context>
    <inkml:brush xml:id="br0">
      <inkml:brushProperty name="width" value="0.1" units="cm"/>
      <inkml:brushProperty name="height" value="0.1" units="cm"/>
    </inkml:brush>
  </inkml:definitions>
  <inkml:trace contextRef="#ctx0" brushRef="#br0">1 0 24575,'0'0'0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19.122"/>
    </inkml:context>
    <inkml:brush xml:id="br0">
      <inkml:brushProperty name="width" value="0.1" units="cm"/>
      <inkml:brushProperty name="height" value="0.1" units="cm"/>
    </inkml:brush>
  </inkml:definitions>
  <inkml:trace contextRef="#ctx0" brushRef="#br0">0 1 24575,'0'0'0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30.008"/>
    </inkml:context>
    <inkml:brush xml:id="br0">
      <inkml:brushProperty name="width" value="0.1" units="cm"/>
      <inkml:brushProperty name="height" value="0.1" units="cm"/>
    </inkml:brush>
  </inkml:definitions>
  <inkml:trace contextRef="#ctx0" brushRef="#br0">0 1 24575,'0'0'0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30.885"/>
    </inkml:context>
    <inkml:brush xml:id="br0">
      <inkml:brushProperty name="width" value="0.1" units="cm"/>
      <inkml:brushProperty name="height" value="0.1" units="cm"/>
    </inkml:brush>
  </inkml:definitions>
  <inkml:trace contextRef="#ctx0" brushRef="#br0">1 0 24575,'0'0'0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05:32.166"/>
    </inkml:context>
    <inkml:brush xml:id="br0">
      <inkml:brushProperty name="width" value="0.1" units="cm"/>
      <inkml:brushProperty name="height" value="0.1" units="cm"/>
    </inkml:brush>
  </inkml:definitions>
  <inkml:trace contextRef="#ctx0" brushRef="#br0">1 1 24575,'0'0'0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55:26.970"/>
    </inkml:context>
    <inkml:brush xml:id="br0">
      <inkml:brushProperty name="width" value="0.1" units="cm"/>
      <inkml:brushProperty name="height" value="0.1" units="cm"/>
    </inkml:brush>
  </inkml:definitions>
  <inkml:trace contextRef="#ctx0" brushRef="#br0">0 0 24575,'0'0'0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12T13:55:28.075"/>
    </inkml:context>
    <inkml:brush xml:id="br0">
      <inkml:brushProperty name="width" value="0.1" units="cm"/>
      <inkml:brushProperty name="height" value="0.1" units="cm"/>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8B82A3CD-F6B2-F344-8F23-AC3EDCC39437}" type="datetimeFigureOut">
              <a:rPr kumimoji="1" lang="ja-JP" altLang="en-US" smtClean="0"/>
              <a:t>2019/2/12</a:t>
            </a:fld>
            <a:endParaRPr kumimoji="1" lang="ja-JP" altLang="en-US"/>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E0CCA7FC-F2E4-BC49-B356-73A94CC46600}" type="slidenum">
              <a:rPr kumimoji="1" lang="ja-JP" altLang="en-US" smtClean="0"/>
              <a:t>‹#›</a:t>
            </a:fld>
            <a:endParaRPr kumimoji="1" lang="ja-JP" altLang="en-US"/>
          </a:p>
        </p:txBody>
      </p:sp>
    </p:spTree>
    <p:extLst>
      <p:ext uri="{BB962C8B-B14F-4D97-AF65-F5344CB8AC3E}">
        <p14:creationId xmlns:p14="http://schemas.microsoft.com/office/powerpoint/2010/main" val="365163526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1</a:t>
            </a:fld>
            <a:endParaRPr kumimoji="1" lang="ja-JP" altLang="en-US"/>
          </a:p>
        </p:txBody>
      </p:sp>
    </p:spTree>
    <p:extLst>
      <p:ext uri="{BB962C8B-B14F-4D97-AF65-F5344CB8AC3E}">
        <p14:creationId xmlns:p14="http://schemas.microsoft.com/office/powerpoint/2010/main" val="2450106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ランダムよりは良いがかなり高い</a:t>
            </a:r>
            <a:r>
              <a:rPr kumimoji="1" lang="en-US" altLang="ja-JP" dirty="0"/>
              <a:t>FPR</a:t>
            </a:r>
          </a:p>
          <a:p>
            <a:r>
              <a:rPr kumimoji="1" lang="en-US" altLang="ja-JP" dirty="0"/>
              <a:t>New York California Florida</a:t>
            </a:r>
            <a:r>
              <a:rPr kumimoji="1" lang="ja-JP" altLang="en-US"/>
              <a:t>を使うのは、この地域で最も詐欺検出が盛んなので</a:t>
            </a:r>
            <a:endParaRPr kumimoji="1" lang="en-US" altLang="ja-JP" dirty="0"/>
          </a:p>
          <a:p>
            <a:endParaRPr kumimoji="1" lang="en-US" altLang="ja-JP" dirty="0"/>
          </a:p>
          <a:p>
            <a:r>
              <a:rPr kumimoji="1" lang="ja-JP" altLang="en-US"/>
              <a:t>何件のデータかも追加</a:t>
            </a:r>
            <a:endParaRPr kumimoji="1" lang="en-US" altLang="ja-JP" dirty="0"/>
          </a:p>
          <a:p>
            <a:r>
              <a:rPr kumimoji="1" lang="en-US" altLang="ja-JP" dirty="0"/>
              <a:t>100</a:t>
            </a:r>
            <a:r>
              <a:rPr kumimoji="1" lang="ja-JP" altLang="en-US"/>
              <a:t>万件</a:t>
            </a:r>
            <a:endParaRPr kumimoji="1" lang="en-US" altLang="ja-JP" dirty="0"/>
          </a:p>
          <a:p>
            <a:r>
              <a:rPr kumimoji="1" lang="en-US" altLang="ja-JP" dirty="0"/>
              <a:t>10</a:t>
            </a:r>
            <a:r>
              <a:rPr kumimoji="1" lang="ja-JP" altLang="en-US"/>
              <a:t>万人の医療提供者</a:t>
            </a:r>
            <a:endParaRPr kumimoji="1" lang="en-US" altLang="ja-JP" dirty="0"/>
          </a:p>
          <a:p>
            <a:r>
              <a:rPr kumimoji="1" lang="en-US" altLang="ja-JP" dirty="0"/>
              <a:t>46</a:t>
            </a:r>
            <a:r>
              <a:rPr kumimoji="1" lang="ja-JP" altLang="en-US"/>
              <a:t>人の登録除外者</a:t>
            </a:r>
            <a:endParaRPr kumimoji="1" lang="en-US" altLang="ja-JP" dirty="0"/>
          </a:p>
          <a:p>
            <a:endParaRPr kumimoji="1" lang="en-US" altLang="ja-JP" dirty="0"/>
          </a:p>
          <a:p>
            <a:r>
              <a:rPr kumimoji="1" lang="ja-JP" altLang="en-US"/>
              <a:t>またデータの分割を行うことにより、並列計算が可能になることも期待</a:t>
            </a:r>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10</a:t>
            </a:fld>
            <a:endParaRPr kumimoji="1" lang="ja-JP" altLang="en-US"/>
          </a:p>
        </p:txBody>
      </p:sp>
    </p:spTree>
    <p:extLst>
      <p:ext uri="{BB962C8B-B14F-4D97-AF65-F5344CB8AC3E}">
        <p14:creationId xmlns:p14="http://schemas.microsoft.com/office/powerpoint/2010/main" val="809865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医療提供者の専門分野</a:t>
            </a:r>
            <a:endParaRPr kumimoji="1" lang="en-US" altLang="ja-JP" dirty="0"/>
          </a:p>
          <a:p>
            <a:r>
              <a:rPr kumimoji="1" lang="ja-JP" altLang="en-US"/>
              <a:t>これは例えば内科でも一般内科・アルコール依存症内科・肥満内科などに細分化されるもの</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11</a:t>
            </a:fld>
            <a:endParaRPr kumimoji="1" lang="ja-JP" altLang="en-US"/>
          </a:p>
        </p:txBody>
      </p:sp>
    </p:spTree>
    <p:extLst>
      <p:ext uri="{BB962C8B-B14F-4D97-AF65-F5344CB8AC3E}">
        <p14:creationId xmlns:p14="http://schemas.microsoft.com/office/powerpoint/2010/main" val="2520760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これにより並列計算が可能</a:t>
            </a:r>
            <a:endParaRPr kumimoji="1" lang="en-US" altLang="ja-JP" dirty="0"/>
          </a:p>
          <a:p>
            <a:r>
              <a:rPr kumimoji="1" lang="ja-JP" altLang="en-US"/>
              <a:t>データセットごとの多様性</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12</a:t>
            </a:fld>
            <a:endParaRPr kumimoji="1" lang="ja-JP" altLang="en-US"/>
          </a:p>
        </p:txBody>
      </p:sp>
    </p:spTree>
    <p:extLst>
      <p:ext uri="{BB962C8B-B14F-4D97-AF65-F5344CB8AC3E}">
        <p14:creationId xmlns:p14="http://schemas.microsoft.com/office/powerpoint/2010/main" val="2883301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各医療者が各治療ごとの特徴を捉えることができることが期待される</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13</a:t>
            </a:fld>
            <a:endParaRPr kumimoji="1" lang="ja-JP" altLang="en-US"/>
          </a:p>
        </p:txBody>
      </p:sp>
    </p:spTree>
    <p:extLst>
      <p:ext uri="{BB962C8B-B14F-4D97-AF65-F5344CB8AC3E}">
        <p14:creationId xmlns:p14="http://schemas.microsoft.com/office/powerpoint/2010/main" val="3910142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15</a:t>
            </a:fld>
            <a:endParaRPr kumimoji="1" lang="ja-JP" altLang="en-US"/>
          </a:p>
        </p:txBody>
      </p:sp>
    </p:spTree>
    <p:extLst>
      <p:ext uri="{BB962C8B-B14F-4D97-AF65-F5344CB8AC3E}">
        <p14:creationId xmlns:p14="http://schemas.microsoft.com/office/powerpoint/2010/main" val="1204035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ランダムよりは良いがかなり高い</a:t>
            </a:r>
            <a:r>
              <a:rPr kumimoji="1" lang="en-US" altLang="ja-JP" dirty="0"/>
              <a:t>FPR</a:t>
            </a:r>
          </a:p>
          <a:p>
            <a:r>
              <a:rPr kumimoji="1" lang="en-US" altLang="ja-JP" dirty="0"/>
              <a:t>New York California Florida</a:t>
            </a:r>
            <a:r>
              <a:rPr kumimoji="1" lang="ja-JP" altLang="en-US"/>
              <a:t>を使うのは、この地域で最も詐欺検出が盛んなので</a:t>
            </a:r>
            <a:endParaRPr kumimoji="1" lang="en-US" altLang="ja-JP" dirty="0"/>
          </a:p>
          <a:p>
            <a:endParaRPr kumimoji="1" lang="en-US" altLang="ja-JP" dirty="0"/>
          </a:p>
          <a:p>
            <a:r>
              <a:rPr kumimoji="1" lang="ja-JP" altLang="en-US"/>
              <a:t>何件のデータかも追加</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16</a:t>
            </a:fld>
            <a:endParaRPr kumimoji="1" lang="ja-JP" altLang="en-US"/>
          </a:p>
        </p:txBody>
      </p:sp>
    </p:spTree>
    <p:extLst>
      <p:ext uri="{BB962C8B-B14F-4D97-AF65-F5344CB8AC3E}">
        <p14:creationId xmlns:p14="http://schemas.microsoft.com/office/powerpoint/2010/main" val="1512107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HCPCS</a:t>
            </a:r>
            <a:r>
              <a:rPr kumimoji="1" lang="ja-JP" altLang="en-US"/>
              <a:t>の方が</a:t>
            </a:r>
            <a:r>
              <a:rPr kumimoji="1" lang="en-US" altLang="ja-JP" dirty="0"/>
              <a:t>AUC</a:t>
            </a:r>
            <a:r>
              <a:rPr kumimoji="1" lang="ja-JP" altLang="en-US"/>
              <a:t>高</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17</a:t>
            </a:fld>
            <a:endParaRPr kumimoji="1" lang="ja-JP" altLang="en-US"/>
          </a:p>
        </p:txBody>
      </p:sp>
    </p:spTree>
    <p:extLst>
      <p:ext uri="{BB962C8B-B14F-4D97-AF65-F5344CB8AC3E}">
        <p14:creationId xmlns:p14="http://schemas.microsoft.com/office/powerpoint/2010/main" val="4207425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HCPCS</a:t>
            </a:r>
            <a:r>
              <a:rPr kumimoji="1" lang="ja-JP" altLang="en-US"/>
              <a:t>が今回使用した特徴量</a:t>
            </a:r>
            <a:endParaRPr kumimoji="1" lang="en-US" altLang="ja-JP" dirty="0"/>
          </a:p>
          <a:p>
            <a:r>
              <a:rPr kumimoji="1" lang="en-US" altLang="ja-JP" dirty="0"/>
              <a:t>STAT</a:t>
            </a:r>
            <a:r>
              <a:rPr kumimoji="1" lang="ja-JP" altLang="en-US"/>
              <a:t>が先行研究で使用されていた特徴量</a:t>
            </a:r>
            <a:endParaRPr kumimoji="1" lang="en-US" altLang="ja-JP" dirty="0"/>
          </a:p>
          <a:p>
            <a:r>
              <a:rPr kumimoji="1" lang="en-US" altLang="ja-JP" dirty="0"/>
              <a:t>0.25</a:t>
            </a:r>
            <a:r>
              <a:rPr kumimoji="1" lang="ja-JP" altLang="en-US"/>
              <a:t>の</a:t>
            </a:r>
            <a:r>
              <a:rPr kumimoji="1" lang="en-US" altLang="ja-JP" dirty="0"/>
              <a:t>False Positive</a:t>
            </a:r>
            <a:r>
              <a:rPr kumimoji="1" lang="ja-JP" altLang="en-US"/>
              <a:t>で</a:t>
            </a:r>
            <a:r>
              <a:rPr kumimoji="1" lang="en-US" altLang="ja-JP" dirty="0"/>
              <a:t>0.5</a:t>
            </a:r>
            <a:r>
              <a:rPr kumimoji="1" lang="ja-JP" altLang="en-US"/>
              <a:t>の</a:t>
            </a:r>
            <a:r>
              <a:rPr kumimoji="1" lang="en-US" altLang="ja-JP" dirty="0"/>
              <a:t>True Positive</a:t>
            </a:r>
          </a:p>
          <a:p>
            <a:r>
              <a:rPr kumimoji="1" lang="ja-JP" altLang="en-US"/>
              <a:t>つまり</a:t>
            </a:r>
            <a:r>
              <a:rPr kumimoji="1" lang="en-US" altLang="ja-JP" dirty="0"/>
              <a:t>12</a:t>
            </a:r>
            <a:r>
              <a:rPr kumimoji="1" lang="ja-JP" altLang="en-US"/>
              <a:t>万件の</a:t>
            </a:r>
            <a:r>
              <a:rPr kumimoji="1" lang="en-US" altLang="ja-JP" dirty="0"/>
              <a:t>Provider</a:t>
            </a:r>
            <a:r>
              <a:rPr kumimoji="1" lang="ja-JP" altLang="en-US"/>
              <a:t>のうち</a:t>
            </a:r>
            <a:r>
              <a:rPr kumimoji="1" lang="en-US" altLang="ja-JP" dirty="0"/>
              <a:t>3</a:t>
            </a:r>
            <a:r>
              <a:rPr kumimoji="1" lang="ja-JP" altLang="en-US"/>
              <a:t>万件を調べれば詐欺を行っている人が</a:t>
            </a:r>
            <a:r>
              <a:rPr kumimoji="1" lang="en-US" altLang="ja-JP" dirty="0"/>
              <a:t>25</a:t>
            </a:r>
            <a:r>
              <a:rPr kumimoji="1" lang="ja-JP" altLang="en-US"/>
              <a:t>人くらい見つかる</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18</a:t>
            </a:fld>
            <a:endParaRPr kumimoji="1" lang="ja-JP" altLang="en-US"/>
          </a:p>
        </p:txBody>
      </p:sp>
    </p:spTree>
    <p:extLst>
      <p:ext uri="{BB962C8B-B14F-4D97-AF65-F5344CB8AC3E}">
        <p14:creationId xmlns:p14="http://schemas.microsoft.com/office/powerpoint/2010/main" val="3776922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システム作るときに許せる</a:t>
            </a:r>
            <a:r>
              <a:rPr kumimoji="1" lang="en-US" altLang="ja-JP" dirty="0"/>
              <a:t>AUC</a:t>
            </a:r>
            <a:r>
              <a:rPr kumimoji="1" lang="ja-JP" altLang="en-US"/>
              <a:t>の範囲がある？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19</a:t>
            </a:fld>
            <a:endParaRPr kumimoji="1" lang="ja-JP" altLang="en-US"/>
          </a:p>
        </p:txBody>
      </p:sp>
    </p:spTree>
    <p:extLst>
      <p:ext uri="{BB962C8B-B14F-4D97-AF65-F5344CB8AC3E}">
        <p14:creationId xmlns:p14="http://schemas.microsoft.com/office/powerpoint/2010/main" val="2973676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内科・外科・精神科などにより外れ値と見なされる医者の傾向は異</a:t>
            </a:r>
            <a:endParaRPr kumimoji="1" lang="en-US" altLang="ja-JP" dirty="0"/>
          </a:p>
          <a:p>
            <a:r>
              <a:rPr kumimoji="1" lang="en-US" altLang="ja-JP" dirty="0"/>
              <a:t>6400</a:t>
            </a:r>
            <a:r>
              <a:rPr kumimoji="1" lang="ja-JP" altLang="en-US"/>
              <a:t>種類もの</a:t>
            </a:r>
            <a:r>
              <a:rPr kumimoji="1" lang="en-US" altLang="ja-JP" dirty="0"/>
              <a:t>Operation</a:t>
            </a:r>
            <a:r>
              <a:rPr kumimoji="1" lang="ja-JP" altLang="en-US"/>
              <a:t>を統計量として要約するのはどうなんだ</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22</a:t>
            </a:fld>
            <a:endParaRPr kumimoji="1" lang="ja-JP" altLang="en-US"/>
          </a:p>
        </p:txBody>
      </p:sp>
    </p:spTree>
    <p:extLst>
      <p:ext uri="{BB962C8B-B14F-4D97-AF65-F5344CB8AC3E}">
        <p14:creationId xmlns:p14="http://schemas.microsoft.com/office/powerpoint/2010/main" val="1144450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研究背景</a:t>
            </a:r>
            <a:endParaRPr kumimoji="1" lang="en-US" altLang="ja-JP" dirty="0"/>
          </a:p>
          <a:p>
            <a:r>
              <a:rPr kumimoji="1" lang="ja-JP" altLang="en-US"/>
              <a:t>詐欺とは</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2</a:t>
            </a:fld>
            <a:endParaRPr kumimoji="1" lang="ja-JP" altLang="en-US"/>
          </a:p>
        </p:txBody>
      </p:sp>
    </p:spTree>
    <p:extLst>
      <p:ext uri="{BB962C8B-B14F-4D97-AF65-F5344CB8AC3E}">
        <p14:creationId xmlns:p14="http://schemas.microsoft.com/office/powerpoint/2010/main" val="1826438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医療提供者の専門分野</a:t>
            </a:r>
            <a:endParaRPr kumimoji="1" lang="en-US" altLang="ja-JP" dirty="0"/>
          </a:p>
          <a:p>
            <a:r>
              <a:rPr kumimoji="1" lang="ja-JP" altLang="en-US"/>
              <a:t>これは例えば内科でも一般内科・アルコール依存症内科・肥満内科などに細分化されるもの</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23</a:t>
            </a:fld>
            <a:endParaRPr kumimoji="1" lang="ja-JP" altLang="en-US"/>
          </a:p>
        </p:txBody>
      </p:sp>
    </p:spTree>
    <p:extLst>
      <p:ext uri="{BB962C8B-B14F-4D97-AF65-F5344CB8AC3E}">
        <p14:creationId xmlns:p14="http://schemas.microsoft.com/office/powerpoint/2010/main" val="31884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24</a:t>
            </a:fld>
            <a:endParaRPr kumimoji="1" lang="ja-JP" altLang="en-US"/>
          </a:p>
        </p:txBody>
      </p:sp>
    </p:spTree>
    <p:extLst>
      <p:ext uri="{BB962C8B-B14F-4D97-AF65-F5344CB8AC3E}">
        <p14:creationId xmlns:p14="http://schemas.microsoft.com/office/powerpoint/2010/main" val="3668277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Prevent</a:t>
            </a:r>
            <a:r>
              <a:rPr kumimoji="1" lang="ja-JP" altLang="en-US"/>
              <a:t>：詐欺をするとこんなペナルティがあるよって手紙で脅したりする</a:t>
            </a:r>
            <a:endParaRPr kumimoji="1" lang="en-US" altLang="ja-JP" dirty="0"/>
          </a:p>
          <a:p>
            <a:r>
              <a:rPr kumimoji="1" lang="en-US" altLang="ja-JP" dirty="0"/>
              <a:t>Detection</a:t>
            </a:r>
            <a:r>
              <a:rPr kumimoji="1" lang="ja-JP" altLang="en-US"/>
              <a:t>：詐欺の発見</a:t>
            </a:r>
            <a:endParaRPr kumimoji="1" lang="en-US" altLang="ja-JP" dirty="0"/>
          </a:p>
          <a:p>
            <a:r>
              <a:rPr kumimoji="1" lang="en-US" altLang="ja-JP" dirty="0"/>
              <a:t>Response</a:t>
            </a:r>
            <a:r>
              <a:rPr kumimoji="1" lang="ja-JP" altLang="en-US"/>
              <a:t>：詐欺が行われたときにどんな懲罰を与えるか</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25</a:t>
            </a:fld>
            <a:endParaRPr kumimoji="1" lang="ja-JP" altLang="en-US"/>
          </a:p>
        </p:txBody>
      </p:sp>
    </p:spTree>
    <p:extLst>
      <p:ext uri="{BB962C8B-B14F-4D97-AF65-F5344CB8AC3E}">
        <p14:creationId xmlns:p14="http://schemas.microsoft.com/office/powerpoint/2010/main" val="40642337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ランダムよりは良いがかなり高い</a:t>
            </a:r>
            <a:r>
              <a:rPr kumimoji="1" lang="en-US" altLang="ja-JP" dirty="0"/>
              <a:t>FPR</a:t>
            </a:r>
          </a:p>
          <a:p>
            <a:r>
              <a:rPr kumimoji="1" lang="en-US" altLang="ja-JP" dirty="0"/>
              <a:t>New York California Florida</a:t>
            </a:r>
            <a:r>
              <a:rPr kumimoji="1" lang="ja-JP" altLang="en-US"/>
              <a:t>を使うのは、この地域で最も詐欺検出が盛んなので</a:t>
            </a:r>
            <a:endParaRPr kumimoji="1" lang="en-US" altLang="ja-JP" dirty="0"/>
          </a:p>
          <a:p>
            <a:endParaRPr kumimoji="1" lang="en-US" altLang="ja-JP" dirty="0"/>
          </a:p>
          <a:p>
            <a:r>
              <a:rPr kumimoji="1" lang="ja-JP" altLang="en-US"/>
              <a:t>何件のデータかも追加</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26</a:t>
            </a:fld>
            <a:endParaRPr kumimoji="1" lang="ja-JP" altLang="en-US"/>
          </a:p>
        </p:txBody>
      </p:sp>
    </p:spTree>
    <p:extLst>
      <p:ext uri="{BB962C8B-B14F-4D97-AF65-F5344CB8AC3E}">
        <p14:creationId xmlns:p14="http://schemas.microsoft.com/office/powerpoint/2010/main" val="183333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Prevent</a:t>
            </a:r>
            <a:r>
              <a:rPr kumimoji="1" lang="ja-JP" altLang="en-US"/>
              <a:t>：詐欺をするとこんなペナルティがあるよって手紙で脅したりする</a:t>
            </a:r>
            <a:endParaRPr kumimoji="1" lang="en-US" altLang="ja-JP" dirty="0"/>
          </a:p>
          <a:p>
            <a:r>
              <a:rPr kumimoji="1" lang="en-US" altLang="ja-JP" dirty="0"/>
              <a:t>Detection</a:t>
            </a:r>
            <a:r>
              <a:rPr kumimoji="1" lang="ja-JP" altLang="en-US"/>
              <a:t>：詐欺の発見</a:t>
            </a:r>
            <a:endParaRPr kumimoji="1" lang="en-US" altLang="ja-JP" dirty="0"/>
          </a:p>
          <a:p>
            <a:r>
              <a:rPr kumimoji="1" lang="en-US" altLang="ja-JP" dirty="0"/>
              <a:t>Response</a:t>
            </a:r>
            <a:r>
              <a:rPr kumimoji="1" lang="ja-JP" altLang="en-US"/>
              <a:t>：詐欺が行われたときにどんな懲罰を与えるか</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27</a:t>
            </a:fld>
            <a:endParaRPr kumimoji="1" lang="ja-JP" altLang="en-US"/>
          </a:p>
        </p:txBody>
      </p:sp>
    </p:spTree>
    <p:extLst>
      <p:ext uri="{BB962C8B-B14F-4D97-AF65-F5344CB8AC3E}">
        <p14:creationId xmlns:p14="http://schemas.microsoft.com/office/powerpoint/2010/main" val="21190052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医療行為一件一件に着目</a:t>
            </a:r>
            <a:r>
              <a:rPr kumimoji="1" lang="en-US" altLang="ja-JP" dirty="0"/>
              <a:t> </a:t>
            </a:r>
            <a:r>
              <a:rPr kumimoji="1" lang="ja-JP" altLang="en-US"/>
              <a:t>つまり被保険医療提供者間の関係に着目</a:t>
            </a:r>
            <a:endParaRPr kumimoji="1" lang="en-US" altLang="ja-JP" dirty="0"/>
          </a:p>
          <a:p>
            <a:r>
              <a:rPr kumimoji="1" lang="ja-JP" altLang="en-US"/>
              <a:t>被保険者ひとり</a:t>
            </a:r>
            <a:r>
              <a:rPr kumimoji="1" lang="en-US" altLang="ja-JP" dirty="0" err="1"/>
              <a:t>orGroup</a:t>
            </a:r>
            <a:r>
              <a:rPr kumimoji="1" lang="ja-JP" altLang="en-US"/>
              <a:t>に着目</a:t>
            </a:r>
            <a:endParaRPr kumimoji="1" lang="en-US" altLang="ja-JP" dirty="0"/>
          </a:p>
          <a:p>
            <a:r>
              <a:rPr kumimoji="1" lang="ja-JP" altLang="en-US"/>
              <a:t>医療提供者ひとり</a:t>
            </a:r>
            <a:r>
              <a:rPr kumimoji="1" lang="en-US" altLang="ja-JP" dirty="0" err="1"/>
              <a:t>orGroup</a:t>
            </a:r>
            <a:r>
              <a:rPr kumimoji="1" lang="ja-JP" altLang="en-US"/>
              <a:t>に着目</a:t>
            </a:r>
            <a:endParaRPr kumimoji="1" lang="en-US" altLang="ja-JP" dirty="0"/>
          </a:p>
          <a:p>
            <a:r>
              <a:rPr kumimoji="1" lang="ja-JP" altLang="en-US"/>
              <a:t>保険提供者に着目</a:t>
            </a:r>
            <a:r>
              <a:rPr kumimoji="1" lang="en-US" altLang="ja-JP" dirty="0"/>
              <a:t>or</a:t>
            </a:r>
            <a:r>
              <a:rPr kumimoji="1" lang="ja-JP" altLang="en-US"/>
              <a:t>グルに着目</a:t>
            </a:r>
            <a:endParaRPr kumimoji="1" lang="en-US" altLang="ja-JP" dirty="0"/>
          </a:p>
          <a:p>
            <a:r>
              <a:rPr kumimoji="1" lang="ja-JP" altLang="en-US"/>
              <a:t>などでアプローチは変わってくる</a:t>
            </a:r>
            <a:endParaRPr kumimoji="1" lang="en-US" altLang="ja-JP" dirty="0"/>
          </a:p>
          <a:p>
            <a:r>
              <a:rPr kumimoji="1" lang="ja-JP" altLang="en-US"/>
              <a:t>でも今回はデータ制約で医療提供者に着目</a:t>
            </a:r>
            <a:endParaRPr kumimoji="1" lang="en-US" altLang="ja-JP" dirty="0"/>
          </a:p>
          <a:p>
            <a:endParaRPr kumimoji="1" lang="en-US" altLang="ja-JP" dirty="0"/>
          </a:p>
          <a:p>
            <a:r>
              <a:rPr kumimoji="1" lang="ja-JP" altLang="en-US"/>
              <a:t>実態のない架空請求などはわかりやすいけれど、確かに不必要というのは難しいかも</a:t>
            </a:r>
            <a:endParaRPr kumimoji="1" lang="en-US" altLang="ja-JP" dirty="0"/>
          </a:p>
          <a:p>
            <a:r>
              <a:rPr kumimoji="1" lang="en-US" altLang="ja-JP" dirty="0"/>
              <a:t>NHCAA</a:t>
            </a:r>
            <a:r>
              <a:rPr kumimoji="1" lang="ja-JP" altLang="en-US"/>
              <a:t>で一応は内部告発制度があるみたい</a:t>
            </a:r>
            <a:endParaRPr kumimoji="1" lang="en-US" altLang="ja-JP" dirty="0"/>
          </a:p>
          <a:p>
            <a:endParaRPr kumimoji="1" lang="en-US" altLang="ja-JP" dirty="0"/>
          </a:p>
          <a:p>
            <a:r>
              <a:rPr kumimoji="1" lang="ja-JP" altLang="en-US"/>
              <a:t>架空請求</a:t>
            </a:r>
            <a:endParaRPr kumimoji="1" lang="en-US" altLang="ja-JP" dirty="0"/>
          </a:p>
          <a:p>
            <a:r>
              <a:rPr kumimoji="1" lang="en-US" altLang="ja-JP" dirty="0" err="1"/>
              <a:t>KickBack</a:t>
            </a:r>
            <a:endParaRPr kumimoji="1" lang="en-US" altLang="ja-JP" dirty="0"/>
          </a:p>
          <a:p>
            <a:r>
              <a:rPr kumimoji="1" lang="en-US" altLang="ja-JP" dirty="0"/>
              <a:t>Up-coding</a:t>
            </a:r>
          </a:p>
          <a:p>
            <a:r>
              <a:rPr kumimoji="1" lang="en-US" altLang="ja-JP" dirty="0" err="1"/>
              <a:t>Unnecesary</a:t>
            </a:r>
            <a:endParaRPr kumimoji="1" lang="en-US" altLang="ja-JP" dirty="0"/>
          </a:p>
          <a:p>
            <a:r>
              <a:rPr kumimoji="1" lang="ja-JP" altLang="en-US"/>
              <a:t>の順になっている</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28</a:t>
            </a:fld>
            <a:endParaRPr kumimoji="1" lang="ja-JP" altLang="en-US"/>
          </a:p>
        </p:txBody>
      </p:sp>
    </p:spTree>
    <p:extLst>
      <p:ext uri="{BB962C8B-B14F-4D97-AF65-F5344CB8AC3E}">
        <p14:creationId xmlns:p14="http://schemas.microsoft.com/office/powerpoint/2010/main" val="651773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ランダムよりは良いがかなり高い</a:t>
            </a:r>
            <a:r>
              <a:rPr kumimoji="1" lang="en-US" altLang="ja-JP" dirty="0"/>
              <a:t>FPR</a:t>
            </a:r>
          </a:p>
          <a:p>
            <a:r>
              <a:rPr kumimoji="1" lang="en-US" altLang="ja-JP" dirty="0"/>
              <a:t>New York California Florida</a:t>
            </a:r>
            <a:r>
              <a:rPr kumimoji="1" lang="ja-JP" altLang="en-US"/>
              <a:t>を使うのは、この地域で最も詐欺検出が盛んなので</a:t>
            </a:r>
            <a:endParaRPr kumimoji="1" lang="en-US" altLang="ja-JP" dirty="0"/>
          </a:p>
          <a:p>
            <a:endParaRPr kumimoji="1" lang="en-US" altLang="ja-JP" dirty="0"/>
          </a:p>
          <a:p>
            <a:r>
              <a:rPr kumimoji="1" lang="ja-JP" altLang="en-US"/>
              <a:t>何件のデータかも追加</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29</a:t>
            </a:fld>
            <a:endParaRPr kumimoji="1" lang="ja-JP" altLang="en-US"/>
          </a:p>
        </p:txBody>
      </p:sp>
    </p:spTree>
    <p:extLst>
      <p:ext uri="{BB962C8B-B14F-4D97-AF65-F5344CB8AC3E}">
        <p14:creationId xmlns:p14="http://schemas.microsoft.com/office/powerpoint/2010/main" val="2670310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ランダムよりは良いがかなり高い</a:t>
            </a:r>
            <a:r>
              <a:rPr kumimoji="1" lang="en-US" altLang="ja-JP" dirty="0"/>
              <a:t>FPR</a:t>
            </a:r>
          </a:p>
          <a:p>
            <a:r>
              <a:rPr kumimoji="1" lang="en-US" altLang="ja-JP" dirty="0"/>
              <a:t>New York California Florida</a:t>
            </a:r>
            <a:r>
              <a:rPr kumimoji="1" lang="ja-JP" altLang="en-US"/>
              <a:t>を使うのは、この地域で最も詐欺検出が盛んなので</a:t>
            </a:r>
            <a:endParaRPr kumimoji="1" lang="en-US" altLang="ja-JP" dirty="0"/>
          </a:p>
          <a:p>
            <a:endParaRPr kumimoji="1" lang="en-US" altLang="ja-JP" dirty="0"/>
          </a:p>
          <a:p>
            <a:r>
              <a:rPr kumimoji="1" lang="ja-JP" altLang="en-US"/>
              <a:t>何件のデータかも追加</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30</a:t>
            </a:fld>
            <a:endParaRPr kumimoji="1" lang="ja-JP" altLang="en-US"/>
          </a:p>
        </p:txBody>
      </p:sp>
    </p:spTree>
    <p:extLst>
      <p:ext uri="{BB962C8B-B14F-4D97-AF65-F5344CB8AC3E}">
        <p14:creationId xmlns:p14="http://schemas.microsoft.com/office/powerpoint/2010/main" val="1987435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31</a:t>
            </a:fld>
            <a:endParaRPr kumimoji="1" lang="ja-JP" altLang="en-US"/>
          </a:p>
        </p:txBody>
      </p:sp>
    </p:spTree>
    <p:extLst>
      <p:ext uri="{BB962C8B-B14F-4D97-AF65-F5344CB8AC3E}">
        <p14:creationId xmlns:p14="http://schemas.microsoft.com/office/powerpoint/2010/main" val="2360754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32</a:t>
            </a:fld>
            <a:endParaRPr kumimoji="1" lang="ja-JP" altLang="en-US"/>
          </a:p>
        </p:txBody>
      </p:sp>
    </p:spTree>
    <p:extLst>
      <p:ext uri="{BB962C8B-B14F-4D97-AF65-F5344CB8AC3E}">
        <p14:creationId xmlns:p14="http://schemas.microsoft.com/office/powerpoint/2010/main" val="1386865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2.34</a:t>
            </a:r>
            <a:r>
              <a:rPr kumimoji="1" lang="ja-JP" altLang="ja-JP" sz="1200" kern="1200">
                <a:solidFill>
                  <a:schemeClr val="tx1"/>
                </a:solidFill>
                <a:effectLst/>
                <a:latin typeface="+mn-lt"/>
                <a:ea typeface="+mn-ea"/>
                <a:cs typeface="+mn-cs"/>
              </a:rPr>
              <a:t>兆ドルを</a:t>
            </a:r>
            <a:r>
              <a:rPr kumimoji="1" lang="en-US" altLang="ja-JP" sz="1200" kern="1200" dirty="0">
                <a:solidFill>
                  <a:schemeClr val="tx1"/>
                </a:solidFill>
                <a:effectLst/>
                <a:latin typeface="+mn-lt"/>
                <a:ea typeface="+mn-ea"/>
                <a:cs typeface="+mn-cs"/>
              </a:rPr>
              <a:t>Health care</a:t>
            </a:r>
            <a:r>
              <a:rPr kumimoji="1" lang="ja-JP" altLang="ja-JP" sz="1200" kern="1200">
                <a:solidFill>
                  <a:schemeClr val="tx1"/>
                </a:solidFill>
                <a:effectLst/>
                <a:latin typeface="+mn-lt"/>
                <a:ea typeface="+mn-ea"/>
                <a:cs typeface="+mn-cs"/>
              </a:rPr>
              <a:t>に支出している。</a:t>
            </a:r>
            <a:r>
              <a:rPr kumimoji="1" lang="en-US" altLang="ja-JP" sz="1200" kern="1200" dirty="0">
                <a:solidFill>
                  <a:schemeClr val="tx1"/>
                </a:solidFill>
                <a:effectLst/>
                <a:latin typeface="+mn-lt"/>
                <a:ea typeface="+mn-ea"/>
                <a:cs typeface="+mn-cs"/>
              </a:rPr>
              <a:t>Federal Bureau of Investigation(FBI)</a:t>
            </a:r>
            <a:r>
              <a:rPr kumimoji="1" lang="ja-JP" altLang="ja-JP" sz="1200" kern="1200">
                <a:solidFill>
                  <a:schemeClr val="tx1"/>
                </a:solidFill>
                <a:effectLst/>
                <a:latin typeface="+mn-lt"/>
                <a:ea typeface="+mn-ea"/>
                <a:cs typeface="+mn-cs"/>
              </a:rPr>
              <a:t>はこの内</a:t>
            </a:r>
            <a:r>
              <a:rPr kumimoji="1" lang="en-US" altLang="ja-JP" sz="1200" kern="1200" dirty="0">
                <a:solidFill>
                  <a:schemeClr val="tx1"/>
                </a:solidFill>
                <a:effectLst/>
                <a:latin typeface="+mn-lt"/>
                <a:ea typeface="+mn-ea"/>
                <a:cs typeface="+mn-cs"/>
              </a:rPr>
              <a:t>3%-10%</a:t>
            </a:r>
            <a:r>
              <a:rPr kumimoji="1" lang="ja-JP" altLang="ja-JP" sz="1200" kern="1200">
                <a:solidFill>
                  <a:schemeClr val="tx1"/>
                </a:solidFill>
                <a:effectLst/>
                <a:latin typeface="+mn-lt"/>
                <a:ea typeface="+mn-ea"/>
                <a:cs typeface="+mn-cs"/>
              </a:rPr>
              <a:t>が詐欺による不必要な支出であると見積もっているため</a:t>
            </a:r>
            <a:r>
              <a:rPr kumimoji="1" lang="en-US" altLang="ja-JP" sz="1200" kern="1200" dirty="0">
                <a:solidFill>
                  <a:schemeClr val="tx1"/>
                </a:solidFill>
                <a:effectLst/>
                <a:latin typeface="+mn-lt"/>
                <a:ea typeface="+mn-ea"/>
                <a:cs typeface="+mn-cs"/>
              </a:rPr>
              <a:t>, </a:t>
            </a:r>
          </a:p>
          <a:p>
            <a:r>
              <a:rPr kumimoji="1" lang="en-US" altLang="ja-JP" sz="1200" kern="1200" dirty="0">
                <a:solidFill>
                  <a:schemeClr val="tx1"/>
                </a:solidFill>
                <a:effectLst/>
                <a:latin typeface="+mn-lt"/>
                <a:ea typeface="+mn-ea"/>
                <a:cs typeface="+mn-cs"/>
              </a:rPr>
              <a:t>70</a:t>
            </a:r>
            <a:r>
              <a:rPr kumimoji="1" lang="ja-JP" altLang="ja-JP" sz="1200" kern="1200">
                <a:solidFill>
                  <a:schemeClr val="tx1"/>
                </a:solidFill>
                <a:effectLst/>
                <a:latin typeface="+mn-lt"/>
                <a:ea typeface="+mn-ea"/>
                <a:cs typeface="+mn-cs"/>
              </a:rPr>
              <a:t>億ドル</a:t>
            </a:r>
            <a:r>
              <a:rPr kumimoji="1" lang="en-US" altLang="ja-JP" sz="1200" kern="1200" dirty="0">
                <a:solidFill>
                  <a:schemeClr val="tx1"/>
                </a:solidFill>
                <a:effectLst/>
                <a:latin typeface="+mn-lt"/>
                <a:ea typeface="+mn-ea"/>
                <a:cs typeface="+mn-cs"/>
              </a:rPr>
              <a:t>-234</a:t>
            </a:r>
            <a:r>
              <a:rPr kumimoji="1" lang="ja-JP" altLang="ja-JP" sz="1200" kern="1200">
                <a:solidFill>
                  <a:schemeClr val="tx1"/>
                </a:solidFill>
                <a:effectLst/>
                <a:latin typeface="+mn-lt"/>
                <a:ea typeface="+mn-ea"/>
                <a:cs typeface="+mn-cs"/>
              </a:rPr>
              <a:t>億ドルが詐欺により盗まれていると</a:t>
            </a:r>
            <a:r>
              <a:rPr kumimoji="1" lang="en-US" altLang="ja-JP" sz="1200" kern="1200" dirty="0">
                <a:solidFill>
                  <a:schemeClr val="tx1"/>
                </a:solidFill>
                <a:effectLst/>
                <a:latin typeface="+mn-lt"/>
                <a:ea typeface="+mn-ea"/>
                <a:cs typeface="+mn-cs"/>
              </a:rPr>
              <a:t>The National Health Care Anti-Fraud Association(NHCAA)</a:t>
            </a:r>
            <a:r>
              <a:rPr kumimoji="1" lang="ja-JP" altLang="ja-JP" sz="1200" kern="1200">
                <a:solidFill>
                  <a:schemeClr val="tx1"/>
                </a:solidFill>
                <a:effectLst/>
                <a:latin typeface="+mn-lt"/>
                <a:ea typeface="+mn-ea"/>
                <a:cs typeface="+mn-cs"/>
              </a:rPr>
              <a:t>は推定している</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2009</a:t>
            </a:r>
            <a:r>
              <a:rPr kumimoji="1" lang="ja-JP" altLang="ja-JP" sz="1200" kern="1200">
                <a:solidFill>
                  <a:schemeClr val="tx1"/>
                </a:solidFill>
                <a:effectLst/>
                <a:latin typeface="+mn-lt"/>
                <a:ea typeface="+mn-ea"/>
                <a:cs typeface="+mn-cs"/>
              </a:rPr>
              <a:t>年時点において</a:t>
            </a:r>
            <a:r>
              <a:rPr kumimoji="1" lang="en-US" altLang="ja-JP" sz="1200" kern="1200" dirty="0">
                <a:solidFill>
                  <a:schemeClr val="tx1"/>
                </a:solidFill>
                <a:effectLst/>
                <a:latin typeface="+mn-lt"/>
                <a:ea typeface="+mn-ea"/>
                <a:cs typeface="+mn-cs"/>
              </a:rPr>
              <a:t>, Health care</a:t>
            </a:r>
            <a:r>
              <a:rPr kumimoji="1" lang="ja-JP" altLang="ja-JP" sz="1200" kern="1200">
                <a:solidFill>
                  <a:schemeClr val="tx1"/>
                </a:solidFill>
                <a:effectLst/>
                <a:latin typeface="+mn-lt"/>
                <a:ea typeface="+mn-ea"/>
                <a:cs typeface="+mn-cs"/>
              </a:rPr>
              <a:t>に対する支出はアメリカの</a:t>
            </a:r>
            <a:r>
              <a:rPr kumimoji="1" lang="en-US" altLang="ja-JP" sz="1200" kern="1200" dirty="0">
                <a:solidFill>
                  <a:schemeClr val="tx1"/>
                </a:solidFill>
                <a:effectLst/>
                <a:latin typeface="+mn-lt"/>
                <a:ea typeface="+mn-ea"/>
                <a:cs typeface="+mn-cs"/>
              </a:rPr>
              <a:t>GDP</a:t>
            </a:r>
            <a:r>
              <a:rPr kumimoji="1" lang="ja-JP" altLang="ja-JP" sz="1200" kern="120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17.6%</a:t>
            </a:r>
            <a:r>
              <a:rPr kumimoji="1" lang="ja-JP" altLang="ja-JP" sz="1200" kern="1200">
                <a:solidFill>
                  <a:schemeClr val="tx1"/>
                </a:solidFill>
                <a:effectLst/>
                <a:latin typeface="+mn-lt"/>
                <a:ea typeface="+mn-ea"/>
                <a:cs typeface="+mn-cs"/>
              </a:rPr>
              <a:t>を占め、この数字は</a:t>
            </a:r>
            <a:r>
              <a:rPr kumimoji="1" lang="en-US" altLang="ja-JP" sz="1200" kern="1200" dirty="0">
                <a:solidFill>
                  <a:schemeClr val="tx1"/>
                </a:solidFill>
                <a:effectLst/>
                <a:latin typeface="+mn-lt"/>
                <a:ea typeface="+mn-ea"/>
                <a:cs typeface="+mn-cs"/>
              </a:rPr>
              <a:t>OECD</a:t>
            </a:r>
            <a:r>
              <a:rPr kumimoji="1" lang="ja-JP" altLang="ja-JP" sz="1200" kern="1200">
                <a:solidFill>
                  <a:schemeClr val="tx1"/>
                </a:solidFill>
                <a:effectLst/>
                <a:latin typeface="+mn-lt"/>
                <a:ea typeface="+mn-ea"/>
                <a:cs typeface="+mn-cs"/>
              </a:rPr>
              <a:t>諸国の中でも最も高い</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a:t>
            </a:r>
            <a:r>
              <a:rPr lang="ja-JP" altLang="ja-JP">
                <a:effectLst/>
              </a:rPr>
              <a:t> </a:t>
            </a:r>
            <a:endParaRPr lang="en-US" altLang="ja-JP" dirty="0">
              <a:effectLst/>
            </a:endParaRPr>
          </a:p>
          <a:p>
            <a:endParaRPr kumimoji="1" lang="en-US" altLang="ja-JP" dirty="0">
              <a:effectLst/>
            </a:endParaRPr>
          </a:p>
          <a:p>
            <a:r>
              <a:rPr kumimoji="1" lang="en-US" altLang="ja-JP" dirty="0">
                <a:effectLst/>
              </a:rPr>
              <a:t>Health care </a:t>
            </a:r>
            <a:r>
              <a:rPr kumimoji="1" lang="ja-JP" altLang="en-US">
                <a:effectLst/>
              </a:rPr>
              <a:t>関連についていうと</a:t>
            </a:r>
            <a:r>
              <a:rPr kumimoji="1" lang="en-US" altLang="ja-JP" dirty="0">
                <a:effectLst/>
              </a:rPr>
              <a:t>70</a:t>
            </a:r>
            <a:r>
              <a:rPr kumimoji="1" lang="ja-JP" altLang="en-US">
                <a:effectLst/>
              </a:rPr>
              <a:t>億ドルくらいということ</a:t>
            </a:r>
            <a:endParaRPr kumimoji="1" lang="en-US" altLang="ja-JP" dirty="0">
              <a:effectLst/>
            </a:endParaRPr>
          </a:p>
          <a:p>
            <a:r>
              <a:rPr kumimoji="1" lang="ja-JP" altLang="en-US">
                <a:effectLst/>
              </a:rPr>
              <a:t>・実データを用いた詐欺発見のシステムはまだ</a:t>
            </a:r>
            <a:endParaRPr kumimoji="1" lang="en-US" altLang="ja-JP" dirty="0">
              <a:effectLst/>
            </a:endParaRPr>
          </a:p>
          <a:p>
            <a:r>
              <a:rPr kumimoji="1" lang="ja-JP" altLang="en-US">
                <a:effectLst/>
              </a:rPr>
              <a:t>・詐欺行った人のデータは未整備</a:t>
            </a:r>
            <a:endParaRPr kumimoji="1" lang="en-US" altLang="ja-JP" dirty="0">
              <a:effectLst/>
            </a:endParaRPr>
          </a:p>
          <a:p>
            <a:r>
              <a:rPr kumimoji="1" lang="ja-JP" altLang="en-US">
                <a:effectLst/>
              </a:rPr>
              <a:t>・そうした場合専門家が一件一件調査する必要があるが、コストが大きい</a:t>
            </a:r>
            <a:endParaRPr kumimoji="1" lang="en-US" altLang="ja-JP" dirty="0">
              <a:effectLst/>
            </a:endParaRPr>
          </a:p>
          <a:p>
            <a:r>
              <a:rPr kumimoji="1" lang="ja-JP" altLang="en-US">
                <a:effectLst/>
              </a:rPr>
              <a:t>という現状がある</a:t>
            </a:r>
            <a:endParaRPr kumimoji="1" lang="en-US" altLang="ja-JP" dirty="0">
              <a:effectLst/>
            </a:endParaRPr>
          </a:p>
          <a:p>
            <a:endParaRPr kumimoji="1" lang="en-US" altLang="ja-JP" dirty="0">
              <a:effectLst/>
            </a:endParaRPr>
          </a:p>
          <a:p>
            <a:r>
              <a:rPr kumimoji="1" lang="ja-JP" altLang="en-US">
                <a:effectLst/>
              </a:rPr>
              <a:t>ラベル付きのデータを用意する前段階として外れ値を利用する</a:t>
            </a:r>
            <a:endParaRPr kumimoji="1" lang="en-US" altLang="ja-JP" dirty="0">
              <a:effectLst/>
            </a:endParaRPr>
          </a:p>
          <a:p>
            <a:endParaRPr kumimoji="1" lang="en-US" altLang="ja-JP" dirty="0">
              <a:effectLst/>
            </a:endParaRPr>
          </a:p>
          <a:p>
            <a:endParaRPr kumimoji="1" lang="en-US" altLang="ja-JP" dirty="0">
              <a:effectLst/>
            </a:endParaRPr>
          </a:p>
          <a:p>
            <a:endParaRPr kumimoji="1" lang="ja-JP" altLang="en-US"/>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3</a:t>
            </a:fld>
            <a:endParaRPr kumimoji="1" lang="ja-JP" altLang="en-US"/>
          </a:p>
        </p:txBody>
      </p:sp>
    </p:spTree>
    <p:extLst>
      <p:ext uri="{BB962C8B-B14F-4D97-AF65-F5344CB8AC3E}">
        <p14:creationId xmlns:p14="http://schemas.microsoft.com/office/powerpoint/2010/main" val="3451548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ランダムよりは良いがかなり高い</a:t>
            </a:r>
            <a:r>
              <a:rPr kumimoji="1" lang="en-US" altLang="ja-JP" dirty="0"/>
              <a:t>FPR</a:t>
            </a:r>
          </a:p>
          <a:p>
            <a:r>
              <a:rPr kumimoji="1" lang="en-US" altLang="ja-JP" dirty="0"/>
              <a:t>New York California Florida</a:t>
            </a:r>
            <a:r>
              <a:rPr kumimoji="1" lang="ja-JP" altLang="en-US"/>
              <a:t>を使うのは、この地域で最も詐欺検出が盛んなので</a:t>
            </a:r>
            <a:endParaRPr kumimoji="1" lang="en-US" altLang="ja-JP" dirty="0"/>
          </a:p>
          <a:p>
            <a:endParaRPr kumimoji="1" lang="en-US" altLang="ja-JP" dirty="0"/>
          </a:p>
          <a:p>
            <a:r>
              <a:rPr kumimoji="1" lang="ja-JP" altLang="en-US"/>
              <a:t>何件のデータかも追加</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33</a:t>
            </a:fld>
            <a:endParaRPr kumimoji="1" lang="ja-JP" altLang="en-US"/>
          </a:p>
        </p:txBody>
      </p:sp>
    </p:spTree>
    <p:extLst>
      <p:ext uri="{BB962C8B-B14F-4D97-AF65-F5344CB8AC3E}">
        <p14:creationId xmlns:p14="http://schemas.microsoft.com/office/powerpoint/2010/main" val="25884596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ランダムよりは良いがかなり高い</a:t>
            </a:r>
            <a:r>
              <a:rPr kumimoji="1" lang="en-US" altLang="ja-JP" dirty="0"/>
              <a:t>FPR</a:t>
            </a:r>
          </a:p>
          <a:p>
            <a:r>
              <a:rPr kumimoji="1" lang="en-US" altLang="ja-JP" dirty="0"/>
              <a:t>New York California Florida</a:t>
            </a:r>
            <a:r>
              <a:rPr kumimoji="1" lang="ja-JP" altLang="en-US"/>
              <a:t>を使うのは、この地域で最も詐欺検出が盛んなので</a:t>
            </a:r>
            <a:endParaRPr kumimoji="1" lang="en-US" altLang="ja-JP" dirty="0"/>
          </a:p>
          <a:p>
            <a:endParaRPr kumimoji="1" lang="en-US" altLang="ja-JP" dirty="0"/>
          </a:p>
          <a:p>
            <a:r>
              <a:rPr kumimoji="1" lang="ja-JP" altLang="en-US"/>
              <a:t>何件のデータかも追加</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34</a:t>
            </a:fld>
            <a:endParaRPr kumimoji="1" lang="ja-JP" altLang="en-US"/>
          </a:p>
        </p:txBody>
      </p:sp>
    </p:spTree>
    <p:extLst>
      <p:ext uri="{BB962C8B-B14F-4D97-AF65-F5344CB8AC3E}">
        <p14:creationId xmlns:p14="http://schemas.microsoft.com/office/powerpoint/2010/main" val="1486399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ランダムよりは良いがかなり高い</a:t>
            </a:r>
            <a:r>
              <a:rPr kumimoji="1" lang="en-US" altLang="ja-JP" dirty="0"/>
              <a:t>FPR</a:t>
            </a:r>
          </a:p>
          <a:p>
            <a:r>
              <a:rPr kumimoji="1" lang="en-US" altLang="ja-JP" dirty="0"/>
              <a:t>New York California Florida</a:t>
            </a:r>
            <a:r>
              <a:rPr kumimoji="1" lang="ja-JP" altLang="en-US"/>
              <a:t>を使うのは、この地域で最も詐欺検出が盛んなので</a:t>
            </a:r>
            <a:endParaRPr kumimoji="1" lang="en-US" altLang="ja-JP" dirty="0"/>
          </a:p>
          <a:p>
            <a:endParaRPr kumimoji="1" lang="en-US" altLang="ja-JP" dirty="0"/>
          </a:p>
          <a:p>
            <a:r>
              <a:rPr kumimoji="1" lang="ja-JP" altLang="en-US"/>
              <a:t>何件のデータかも追加</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35</a:t>
            </a:fld>
            <a:endParaRPr kumimoji="1" lang="ja-JP" altLang="en-US"/>
          </a:p>
        </p:txBody>
      </p:sp>
    </p:spTree>
    <p:extLst>
      <p:ext uri="{BB962C8B-B14F-4D97-AF65-F5344CB8AC3E}">
        <p14:creationId xmlns:p14="http://schemas.microsoft.com/office/powerpoint/2010/main" val="10022167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ランダムよりは良いがかなり高い</a:t>
            </a:r>
            <a:r>
              <a:rPr kumimoji="1" lang="en-US" altLang="ja-JP" dirty="0"/>
              <a:t>FPR</a:t>
            </a:r>
          </a:p>
          <a:p>
            <a:r>
              <a:rPr kumimoji="1" lang="en-US" altLang="ja-JP" dirty="0"/>
              <a:t>New York California Florida</a:t>
            </a:r>
            <a:r>
              <a:rPr kumimoji="1" lang="ja-JP" altLang="en-US"/>
              <a:t>を使うのは、この地域で最も詐欺検出が盛んなので</a:t>
            </a:r>
            <a:endParaRPr kumimoji="1" lang="en-US" altLang="ja-JP" dirty="0"/>
          </a:p>
          <a:p>
            <a:endParaRPr kumimoji="1" lang="en-US" altLang="ja-JP" dirty="0"/>
          </a:p>
          <a:p>
            <a:r>
              <a:rPr kumimoji="1" lang="ja-JP" altLang="en-US"/>
              <a:t>何件のデータかも追加</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36</a:t>
            </a:fld>
            <a:endParaRPr kumimoji="1" lang="ja-JP" altLang="en-US"/>
          </a:p>
        </p:txBody>
      </p:sp>
    </p:spTree>
    <p:extLst>
      <p:ext uri="{BB962C8B-B14F-4D97-AF65-F5344CB8AC3E}">
        <p14:creationId xmlns:p14="http://schemas.microsoft.com/office/powerpoint/2010/main" val="1477583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ランダムよりは良いがかなり高い</a:t>
            </a:r>
            <a:r>
              <a:rPr kumimoji="1" lang="en-US" altLang="ja-JP" dirty="0"/>
              <a:t>FPR</a:t>
            </a:r>
          </a:p>
          <a:p>
            <a:r>
              <a:rPr kumimoji="1" lang="en-US" altLang="ja-JP" dirty="0"/>
              <a:t>New York California Florida</a:t>
            </a:r>
            <a:r>
              <a:rPr kumimoji="1" lang="ja-JP" altLang="en-US"/>
              <a:t>を使うのは、この地域で最も詐欺検出が盛んなので</a:t>
            </a:r>
            <a:endParaRPr kumimoji="1" lang="en-US" altLang="ja-JP" dirty="0"/>
          </a:p>
          <a:p>
            <a:endParaRPr kumimoji="1" lang="en-US" altLang="ja-JP" dirty="0"/>
          </a:p>
          <a:p>
            <a:r>
              <a:rPr kumimoji="1" lang="ja-JP" altLang="en-US"/>
              <a:t>何件のデータかも追加</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37</a:t>
            </a:fld>
            <a:endParaRPr kumimoji="1" lang="ja-JP" altLang="en-US"/>
          </a:p>
        </p:txBody>
      </p:sp>
    </p:spTree>
    <p:extLst>
      <p:ext uri="{BB962C8B-B14F-4D97-AF65-F5344CB8AC3E}">
        <p14:creationId xmlns:p14="http://schemas.microsoft.com/office/powerpoint/2010/main" val="2727285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ランダムよりは良いがかなり高い</a:t>
            </a:r>
            <a:r>
              <a:rPr kumimoji="1" lang="en-US" altLang="ja-JP" dirty="0"/>
              <a:t>FPR</a:t>
            </a:r>
          </a:p>
          <a:p>
            <a:r>
              <a:rPr kumimoji="1" lang="en-US" altLang="ja-JP" dirty="0"/>
              <a:t>New York California Florida</a:t>
            </a:r>
            <a:r>
              <a:rPr kumimoji="1" lang="ja-JP" altLang="en-US"/>
              <a:t>を使うのは、この地域で最も詐欺検出が盛んなので</a:t>
            </a:r>
            <a:endParaRPr kumimoji="1" lang="en-US" altLang="ja-JP" dirty="0"/>
          </a:p>
          <a:p>
            <a:endParaRPr kumimoji="1" lang="en-US" altLang="ja-JP" dirty="0"/>
          </a:p>
          <a:p>
            <a:r>
              <a:rPr kumimoji="1" lang="ja-JP" altLang="en-US"/>
              <a:t>何件のデータかも追加</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38</a:t>
            </a:fld>
            <a:endParaRPr kumimoji="1" lang="ja-JP" altLang="en-US"/>
          </a:p>
        </p:txBody>
      </p:sp>
    </p:spTree>
    <p:extLst>
      <p:ext uri="{BB962C8B-B14F-4D97-AF65-F5344CB8AC3E}">
        <p14:creationId xmlns:p14="http://schemas.microsoft.com/office/powerpoint/2010/main" val="47972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パート</a:t>
            </a:r>
            <a:r>
              <a:rPr kumimoji="1" lang="en-US" altLang="ja-JP" dirty="0"/>
              <a:t>A : </a:t>
            </a:r>
            <a:r>
              <a:rPr kumimoji="1" lang="ja-JP" altLang="en-US"/>
              <a:t>入院費用</a:t>
            </a:r>
            <a:endParaRPr kumimoji="1" lang="en-US" altLang="ja-JP" dirty="0"/>
          </a:p>
          <a:p>
            <a:r>
              <a:rPr kumimoji="1" lang="ja-JP" altLang="en-US"/>
              <a:t>パート</a:t>
            </a:r>
            <a:r>
              <a:rPr kumimoji="1" lang="en-US" altLang="ja-JP" dirty="0"/>
              <a:t>B : </a:t>
            </a:r>
            <a:r>
              <a:rPr kumimoji="1" lang="ja-JP" altLang="en-US"/>
              <a:t>入院以外の外来</a:t>
            </a:r>
            <a:endParaRPr kumimoji="1" lang="en-US" altLang="ja-JP" dirty="0"/>
          </a:p>
          <a:p>
            <a:r>
              <a:rPr kumimoji="1" lang="ja-JP" altLang="en-US"/>
              <a:t>パート</a:t>
            </a:r>
            <a:r>
              <a:rPr kumimoji="1" lang="en-US" altLang="ja-JP" dirty="0"/>
              <a:t>C : </a:t>
            </a:r>
            <a:r>
              <a:rPr kumimoji="1" lang="ja-JP" altLang="en-US"/>
              <a:t>民間代行</a:t>
            </a:r>
            <a:endParaRPr kumimoji="1" lang="en-US" altLang="ja-JP" dirty="0"/>
          </a:p>
          <a:p>
            <a:r>
              <a:rPr kumimoji="1" lang="ja-JP" altLang="en-US"/>
              <a:t>パート</a:t>
            </a:r>
            <a:r>
              <a:rPr kumimoji="1" lang="en-US" altLang="ja-JP" dirty="0"/>
              <a:t>D : </a:t>
            </a:r>
            <a:r>
              <a:rPr kumimoji="1" lang="ja-JP" altLang="en-US"/>
              <a:t>処方箋関連</a:t>
            </a:r>
            <a:endParaRPr kumimoji="1" lang="en-US" altLang="ja-JP" dirty="0"/>
          </a:p>
          <a:p>
            <a:r>
              <a:rPr kumimoji="1" lang="ja-JP" altLang="en-US"/>
              <a:t>パート</a:t>
            </a:r>
            <a:r>
              <a:rPr kumimoji="1" lang="en-US" altLang="ja-JP" dirty="0"/>
              <a:t>A,B</a:t>
            </a:r>
            <a:r>
              <a:rPr kumimoji="1" lang="ja-JP" altLang="en-US"/>
              <a:t>が基本</a:t>
            </a:r>
            <a:endParaRPr kumimoji="1" lang="en-US" altLang="ja-JP" dirty="0"/>
          </a:p>
          <a:p>
            <a:endParaRPr kumimoji="1" lang="en-US" altLang="ja-JP" dirty="0"/>
          </a:p>
          <a:p>
            <a:r>
              <a:rPr kumimoji="1" lang="ja-JP" altLang="en-US"/>
              <a:t>この図がなんお割合かわかりにくいらしい</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39</a:t>
            </a:fld>
            <a:endParaRPr kumimoji="1" lang="ja-JP" altLang="en-US"/>
          </a:p>
        </p:txBody>
      </p:sp>
    </p:spTree>
    <p:extLst>
      <p:ext uri="{BB962C8B-B14F-4D97-AF65-F5344CB8AC3E}">
        <p14:creationId xmlns:p14="http://schemas.microsoft.com/office/powerpoint/2010/main" val="5469194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40</a:t>
            </a:fld>
            <a:endParaRPr kumimoji="1" lang="ja-JP" altLang="en-US"/>
          </a:p>
        </p:txBody>
      </p:sp>
    </p:spTree>
    <p:extLst>
      <p:ext uri="{BB962C8B-B14F-4D97-AF65-F5344CB8AC3E}">
        <p14:creationId xmlns:p14="http://schemas.microsoft.com/office/powerpoint/2010/main" val="4271911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41</a:t>
            </a:fld>
            <a:endParaRPr kumimoji="1" lang="ja-JP" altLang="en-US"/>
          </a:p>
        </p:txBody>
      </p:sp>
    </p:spTree>
    <p:extLst>
      <p:ext uri="{BB962C8B-B14F-4D97-AF65-F5344CB8AC3E}">
        <p14:creationId xmlns:p14="http://schemas.microsoft.com/office/powerpoint/2010/main" val="7932501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42</a:t>
            </a:fld>
            <a:endParaRPr kumimoji="1" lang="ja-JP" altLang="en-US"/>
          </a:p>
        </p:txBody>
      </p:sp>
    </p:spTree>
    <p:extLst>
      <p:ext uri="{BB962C8B-B14F-4D97-AF65-F5344CB8AC3E}">
        <p14:creationId xmlns:p14="http://schemas.microsoft.com/office/powerpoint/2010/main" val="479690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Prevent</a:t>
            </a:r>
            <a:r>
              <a:rPr kumimoji="1" lang="ja-JP" altLang="en-US"/>
              <a:t>：詐欺をするとこんなペナルティがあるよって手紙で脅したりする</a:t>
            </a:r>
            <a:endParaRPr kumimoji="1" lang="en-US" altLang="ja-JP" dirty="0"/>
          </a:p>
          <a:p>
            <a:r>
              <a:rPr kumimoji="1" lang="en-US" altLang="ja-JP" dirty="0"/>
              <a:t>Detection</a:t>
            </a:r>
            <a:r>
              <a:rPr kumimoji="1" lang="ja-JP" altLang="en-US"/>
              <a:t>：詐欺の発見</a:t>
            </a:r>
            <a:endParaRPr kumimoji="1" lang="en-US" altLang="ja-JP" dirty="0"/>
          </a:p>
          <a:p>
            <a:r>
              <a:rPr kumimoji="1" lang="en-US" altLang="ja-JP" dirty="0"/>
              <a:t>Response</a:t>
            </a:r>
            <a:r>
              <a:rPr kumimoji="1" lang="ja-JP" altLang="en-US"/>
              <a:t>：詐欺が行われたときにどんな懲罰を与えるか</a:t>
            </a:r>
            <a:endParaRPr kumimoji="1" lang="en-US" altLang="ja-JP" dirty="0"/>
          </a:p>
          <a:p>
            <a:endParaRPr kumimoji="1" lang="en-US" altLang="ja-JP" dirty="0"/>
          </a:p>
          <a:p>
            <a:r>
              <a:rPr kumimoji="1" lang="en-US" altLang="ja-JP" dirty="0"/>
              <a:t>50</a:t>
            </a:r>
            <a:r>
              <a:rPr kumimoji="1" lang="ja-JP" altLang="en-US"/>
              <a:t>万ドル</a:t>
            </a:r>
            <a:endParaRPr kumimoji="1" lang="en-US" altLang="ja-JP" dirty="0"/>
          </a:p>
          <a:p>
            <a:r>
              <a:rPr kumimoji="1" lang="ja-JP" altLang="en-US"/>
              <a:t>個人または機関がある個人や機関に利益が行くことを知りながら意図的に不正行為を行うこと。</a:t>
            </a:r>
            <a:endParaRPr kumimoji="1" lang="en-US" altLang="ja-JP" dirty="0"/>
          </a:p>
          <a:p>
            <a:endParaRPr kumimoji="1" lang="en-US" altLang="ja-JP" dirty="0"/>
          </a:p>
          <a:p>
            <a:r>
              <a:rPr kumimoji="1" lang="ja-JP" altLang="en-US"/>
              <a:t>例えばこうした詐欺行為であれば，医療請求額を監視していれば良いということが期待されます。</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4</a:t>
            </a:fld>
            <a:endParaRPr kumimoji="1" lang="ja-JP" altLang="en-US"/>
          </a:p>
        </p:txBody>
      </p:sp>
    </p:spTree>
    <p:extLst>
      <p:ext uri="{BB962C8B-B14F-4D97-AF65-F5344CB8AC3E}">
        <p14:creationId xmlns:p14="http://schemas.microsoft.com/office/powerpoint/2010/main" val="12946121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単に更新の手続きをサボったとかは除外する</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43</a:t>
            </a:fld>
            <a:endParaRPr kumimoji="1" lang="ja-JP" altLang="en-US"/>
          </a:p>
        </p:txBody>
      </p:sp>
    </p:spTree>
    <p:extLst>
      <p:ext uri="{BB962C8B-B14F-4D97-AF65-F5344CB8AC3E}">
        <p14:creationId xmlns:p14="http://schemas.microsoft.com/office/powerpoint/2010/main" val="40080470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単に更新の手続きをサボったとかは除外する</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44</a:t>
            </a:fld>
            <a:endParaRPr kumimoji="1" lang="ja-JP" altLang="en-US"/>
          </a:p>
        </p:txBody>
      </p:sp>
    </p:spTree>
    <p:extLst>
      <p:ext uri="{BB962C8B-B14F-4D97-AF65-F5344CB8AC3E}">
        <p14:creationId xmlns:p14="http://schemas.microsoft.com/office/powerpoint/2010/main" val="3510635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a:t>
            </a:r>
            <a:r>
              <a:rPr kumimoji="1" lang="en-US" altLang="ja-JP" dirty="0" err="1"/>
              <a:t>o,o</a:t>
            </a:r>
            <a:r>
              <a:rPr kumimoji="1" lang="en-US" altLang="ja-JP" dirty="0"/>
              <a:t>)</a:t>
            </a:r>
            <a:r>
              <a:rPr kumimoji="1" lang="ja-JP" altLang="en-US"/>
              <a:t>の記号</a:t>
            </a:r>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45</a:t>
            </a:fld>
            <a:endParaRPr kumimoji="1" lang="ja-JP" altLang="en-US"/>
          </a:p>
        </p:txBody>
      </p:sp>
    </p:spTree>
    <p:extLst>
      <p:ext uri="{BB962C8B-B14F-4D97-AF65-F5344CB8AC3E}">
        <p14:creationId xmlns:p14="http://schemas.microsoft.com/office/powerpoint/2010/main" val="1661707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46</a:t>
            </a:fld>
            <a:endParaRPr kumimoji="1" lang="ja-JP" altLang="en-US"/>
          </a:p>
        </p:txBody>
      </p:sp>
    </p:spTree>
    <p:extLst>
      <p:ext uri="{BB962C8B-B14F-4D97-AF65-F5344CB8AC3E}">
        <p14:creationId xmlns:p14="http://schemas.microsoft.com/office/powerpoint/2010/main" val="35068493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ランダムよりは良いがかなり高い</a:t>
            </a:r>
            <a:r>
              <a:rPr kumimoji="1" lang="en-US" altLang="ja-JP" dirty="0"/>
              <a:t>FPR</a:t>
            </a:r>
          </a:p>
          <a:p>
            <a:r>
              <a:rPr kumimoji="1" lang="en-US" altLang="ja-JP" dirty="0"/>
              <a:t>New York California Florida</a:t>
            </a:r>
            <a:r>
              <a:rPr kumimoji="1" lang="ja-JP" altLang="en-US"/>
              <a:t>を使うのは、この地域で最も詐欺検出が盛んなので</a:t>
            </a:r>
            <a:endParaRPr kumimoji="1" lang="en-US" altLang="ja-JP" dirty="0"/>
          </a:p>
          <a:p>
            <a:endParaRPr kumimoji="1" lang="en-US" altLang="ja-JP" dirty="0"/>
          </a:p>
          <a:p>
            <a:r>
              <a:rPr kumimoji="1" lang="ja-JP" altLang="en-US"/>
              <a:t>何件のデータかも追加</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47</a:t>
            </a:fld>
            <a:endParaRPr kumimoji="1" lang="ja-JP" altLang="en-US"/>
          </a:p>
        </p:txBody>
      </p:sp>
    </p:spTree>
    <p:extLst>
      <p:ext uri="{BB962C8B-B14F-4D97-AF65-F5344CB8AC3E}">
        <p14:creationId xmlns:p14="http://schemas.microsoft.com/office/powerpoint/2010/main" val="26369474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被保険者が多いほど医者の専門家数は少ない</a:t>
            </a:r>
            <a:endParaRPr kumimoji="1" lang="en-US" altLang="ja-JP" dirty="0"/>
          </a:p>
          <a:p>
            <a:r>
              <a:rPr kumimoji="1" lang="ja-JP" altLang="en-US"/>
              <a:t>つまり人が足りなかったら色々する必要がある</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55</a:t>
            </a:fld>
            <a:endParaRPr kumimoji="1" lang="ja-JP" altLang="en-US"/>
          </a:p>
        </p:txBody>
      </p:sp>
    </p:spTree>
    <p:extLst>
      <p:ext uri="{BB962C8B-B14F-4D97-AF65-F5344CB8AC3E}">
        <p14:creationId xmlns:p14="http://schemas.microsoft.com/office/powerpoint/2010/main" val="42150684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被保険者が多いほど医者の専門家数は少ない</a:t>
            </a:r>
            <a:endParaRPr kumimoji="1" lang="en-US" altLang="ja-JP" dirty="0"/>
          </a:p>
          <a:p>
            <a:r>
              <a:rPr kumimoji="1" lang="ja-JP" altLang="en-US"/>
              <a:t>つまり人が足りなかったら色々する必要がある</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56</a:t>
            </a:fld>
            <a:endParaRPr kumimoji="1" lang="ja-JP" altLang="en-US"/>
          </a:p>
        </p:txBody>
      </p:sp>
    </p:spTree>
    <p:extLst>
      <p:ext uri="{BB962C8B-B14F-4D97-AF65-F5344CB8AC3E}">
        <p14:creationId xmlns:p14="http://schemas.microsoft.com/office/powerpoint/2010/main" val="32657793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被保険者が多いほど医者の専門家数は少ない</a:t>
            </a:r>
            <a:endParaRPr kumimoji="1" lang="en-US" altLang="ja-JP" dirty="0"/>
          </a:p>
          <a:p>
            <a:r>
              <a:rPr kumimoji="1" lang="ja-JP" altLang="en-US"/>
              <a:t>つまり人が足りなかったら色々する必要がある</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57</a:t>
            </a:fld>
            <a:endParaRPr kumimoji="1" lang="ja-JP" altLang="en-US"/>
          </a:p>
        </p:txBody>
      </p:sp>
    </p:spTree>
    <p:extLst>
      <p:ext uri="{BB962C8B-B14F-4D97-AF65-F5344CB8AC3E}">
        <p14:creationId xmlns:p14="http://schemas.microsoft.com/office/powerpoint/2010/main" val="4436209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 </a:t>
            </a:r>
            <a:r>
              <a:rPr kumimoji="1" lang="ja-JP" altLang="en-US"/>
              <a:t>眼科と耳鼻科がいれかわる</a:t>
            </a:r>
            <a:endParaRPr kumimoji="1" lang="en-US" altLang="ja-JP" dirty="0"/>
          </a:p>
          <a:p>
            <a:r>
              <a:rPr kumimoji="1" lang="en-US" altLang="ja-JP" dirty="0"/>
              <a:t> </a:t>
            </a:r>
            <a:r>
              <a:rPr kumimoji="1" lang="ja-JP" altLang="en-US"/>
              <a:t> 耳鼻科</a:t>
            </a:r>
            <a:r>
              <a:rPr kumimoji="1" lang="en-US" altLang="ja-JP" dirty="0"/>
              <a:t>Otolaryngology</a:t>
            </a:r>
            <a:r>
              <a:rPr kumimoji="1" lang="ja-JP" altLang="en-US"/>
              <a:t>なのに、</a:t>
            </a:r>
            <a:r>
              <a:rPr kumimoji="1" lang="en-US" altLang="ja-JP" dirty="0"/>
              <a:t>Eye Exam</a:t>
            </a:r>
            <a:r>
              <a:rPr kumimoji="1" lang="ja-JP" altLang="en-US"/>
              <a:t>している</a:t>
            </a:r>
            <a:endParaRPr kumimoji="1" lang="en-US" altLang="ja-JP" dirty="0"/>
          </a:p>
          <a:p>
            <a:r>
              <a:rPr kumimoji="1" lang="en-US" altLang="ja-JP" dirty="0"/>
              <a:t>B subcategory</a:t>
            </a:r>
            <a:r>
              <a:rPr kumimoji="1" lang="ja-JP" altLang="en-US"/>
              <a:t>を持つ</a:t>
            </a:r>
            <a:endParaRPr kumimoji="1" lang="en-US" altLang="ja-JP" dirty="0"/>
          </a:p>
          <a:p>
            <a:r>
              <a:rPr kumimoji="1" lang="ja-JP" altLang="en-US"/>
              <a:t>　</a:t>
            </a:r>
            <a:r>
              <a:rPr kumimoji="1" lang="en-US" altLang="ja-JP" dirty="0"/>
              <a:t>General Practice</a:t>
            </a:r>
            <a:r>
              <a:rPr kumimoji="1" lang="ja-JP" altLang="en-US"/>
              <a:t>が</a:t>
            </a:r>
            <a:r>
              <a:rPr kumimoji="1" lang="en-US" altLang="ja-JP" dirty="0"/>
              <a:t>subcategory</a:t>
            </a:r>
            <a:r>
              <a:rPr kumimoji="1" lang="ja-JP" altLang="en-US"/>
              <a:t>でよく</a:t>
            </a:r>
            <a:r>
              <a:rPr kumimoji="1" lang="en-US" altLang="ja-JP" dirty="0" err="1"/>
              <a:t>anesthesisology</a:t>
            </a:r>
            <a:r>
              <a:rPr kumimoji="1" lang="ja-JP" altLang="en-US"/>
              <a:t>麻酔がくをやっている</a:t>
            </a:r>
            <a:endParaRPr kumimoji="1" lang="en-US" altLang="ja-JP" dirty="0"/>
          </a:p>
          <a:p>
            <a:r>
              <a:rPr kumimoji="1" lang="en-US" altLang="ja-JP" dirty="0"/>
              <a:t>C </a:t>
            </a:r>
            <a:r>
              <a:rPr kumimoji="1" lang="ja-JP" altLang="en-US"/>
              <a:t>よくわからないほんとの詐欺説</a:t>
            </a:r>
            <a:endParaRPr kumimoji="1" lang="en-US" altLang="ja-JP" dirty="0"/>
          </a:p>
          <a:p>
            <a:r>
              <a:rPr kumimoji="1" lang="ja-JP" altLang="en-US"/>
              <a:t>耳鼻科とか眼科ごとに計算してる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880,000 </a:t>
            </a:r>
            <a:endParaRPr lang="ja-JP" altLang="en-US"/>
          </a:p>
          <a:p>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58</a:t>
            </a:fld>
            <a:endParaRPr kumimoji="1" lang="ja-JP" altLang="en-US"/>
          </a:p>
        </p:txBody>
      </p:sp>
    </p:spTree>
    <p:extLst>
      <p:ext uri="{BB962C8B-B14F-4D97-AF65-F5344CB8AC3E}">
        <p14:creationId xmlns:p14="http://schemas.microsoft.com/office/powerpoint/2010/main" val="32994188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59</a:t>
            </a:fld>
            <a:endParaRPr kumimoji="1" lang="ja-JP" altLang="en-US"/>
          </a:p>
        </p:txBody>
      </p:sp>
    </p:spTree>
    <p:extLst>
      <p:ext uri="{BB962C8B-B14F-4D97-AF65-F5344CB8AC3E}">
        <p14:creationId xmlns:p14="http://schemas.microsoft.com/office/powerpoint/2010/main" val="1063872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教師あり学習では，詐欺かそうでないかという二値分類問題として解くことができる</a:t>
            </a:r>
            <a:endParaRPr kumimoji="1" lang="en-US" altLang="ja-JP" dirty="0"/>
          </a:p>
          <a:p>
            <a:endParaRPr kumimoji="1" lang="en-US" altLang="ja-JP" dirty="0"/>
          </a:p>
          <a:p>
            <a:r>
              <a:rPr kumimoji="1" lang="ja-JP" altLang="en-US"/>
              <a:t>特に本研究では</a:t>
            </a:r>
            <a:endParaRPr kumimoji="1" lang="en-US" altLang="ja-JP" dirty="0"/>
          </a:p>
          <a:p>
            <a:r>
              <a:rPr kumimoji="1" lang="ja-JP" altLang="en-US"/>
              <a:t>まだラベル付きデータが未整備で評価が十分になされていないという現状から教師なし学習に注目</a:t>
            </a:r>
            <a:endParaRPr kumimoji="1" lang="en-US" altLang="ja-JP" dirty="0"/>
          </a:p>
          <a:p>
            <a:endParaRPr kumimoji="1" lang="en-US" altLang="ja-JP" dirty="0"/>
          </a:p>
          <a:p>
            <a:endParaRPr kumimoji="1" lang="en-US" altLang="ja-JP" dirty="0"/>
          </a:p>
          <a:p>
            <a:r>
              <a:rPr kumimoji="1" lang="ja-JP" altLang="en-US"/>
              <a:t>本研究に最も近い研究を紹介</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5</a:t>
            </a:fld>
            <a:endParaRPr kumimoji="1" lang="ja-JP" altLang="en-US"/>
          </a:p>
        </p:txBody>
      </p:sp>
    </p:spTree>
    <p:extLst>
      <p:ext uri="{BB962C8B-B14F-4D97-AF65-F5344CB8AC3E}">
        <p14:creationId xmlns:p14="http://schemas.microsoft.com/office/powerpoint/2010/main" val="16914935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 </a:t>
            </a:r>
            <a:r>
              <a:rPr kumimoji="1" lang="ja-JP" altLang="en-US"/>
              <a:t>ラグランジュ関数を主問題の変数に関して最小化する</a:t>
            </a:r>
            <a:r>
              <a:rPr kumimoji="1" lang="en-US" altLang="ja-JP" dirty="0"/>
              <a:t>x*</a:t>
            </a:r>
            <a:r>
              <a:rPr kumimoji="1" lang="ja-JP" altLang="en-US"/>
              <a:t>に対して最小化するのがしたものが双対問題であった。</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60</a:t>
            </a:fld>
            <a:endParaRPr kumimoji="1" lang="ja-JP" altLang="en-US"/>
          </a:p>
        </p:txBody>
      </p:sp>
    </p:spTree>
    <p:extLst>
      <p:ext uri="{BB962C8B-B14F-4D97-AF65-F5344CB8AC3E}">
        <p14:creationId xmlns:p14="http://schemas.microsoft.com/office/powerpoint/2010/main" val="7192321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 </a:t>
            </a:r>
            <a:r>
              <a:rPr kumimoji="1" lang="ja-JP" altLang="en-US"/>
              <a:t>ラグランジュ関数を主問題の変数に関して最小化する</a:t>
            </a:r>
            <a:r>
              <a:rPr kumimoji="1" lang="en-US" altLang="ja-JP" dirty="0"/>
              <a:t>x*</a:t>
            </a:r>
            <a:r>
              <a:rPr kumimoji="1" lang="ja-JP" altLang="en-US"/>
              <a:t>に対して最小化するのがしたものが双対問題であった。</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61</a:t>
            </a:fld>
            <a:endParaRPr kumimoji="1" lang="ja-JP" altLang="en-US"/>
          </a:p>
        </p:txBody>
      </p:sp>
    </p:spTree>
    <p:extLst>
      <p:ext uri="{BB962C8B-B14F-4D97-AF65-F5344CB8AC3E}">
        <p14:creationId xmlns:p14="http://schemas.microsoft.com/office/powerpoint/2010/main" val="29686282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 </a:t>
            </a:r>
            <a:r>
              <a:rPr kumimoji="1" lang="ja-JP" altLang="en-US"/>
              <a:t>ラグランジュ関数を主問題の変数に関して最小化する</a:t>
            </a:r>
            <a:r>
              <a:rPr kumimoji="1" lang="en-US" altLang="ja-JP" dirty="0"/>
              <a:t>x*</a:t>
            </a:r>
            <a:r>
              <a:rPr kumimoji="1" lang="ja-JP" altLang="en-US"/>
              <a:t>に対して最小化するのがしたものが双対問題であった。</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64</a:t>
            </a:fld>
            <a:endParaRPr kumimoji="1" lang="ja-JP" altLang="en-US"/>
          </a:p>
        </p:txBody>
      </p:sp>
    </p:spTree>
    <p:extLst>
      <p:ext uri="{BB962C8B-B14F-4D97-AF65-F5344CB8AC3E}">
        <p14:creationId xmlns:p14="http://schemas.microsoft.com/office/powerpoint/2010/main" val="23613192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パート</a:t>
            </a:r>
            <a:r>
              <a:rPr kumimoji="1" lang="en-US" altLang="ja-JP" dirty="0"/>
              <a:t>A : </a:t>
            </a:r>
            <a:r>
              <a:rPr kumimoji="1" lang="ja-JP" altLang="en-US"/>
              <a:t>入院費用</a:t>
            </a:r>
            <a:endParaRPr kumimoji="1" lang="en-US" altLang="ja-JP" dirty="0"/>
          </a:p>
          <a:p>
            <a:r>
              <a:rPr kumimoji="1" lang="ja-JP" altLang="en-US"/>
              <a:t>パート</a:t>
            </a:r>
            <a:r>
              <a:rPr kumimoji="1" lang="en-US" altLang="ja-JP" dirty="0"/>
              <a:t>B : </a:t>
            </a:r>
            <a:r>
              <a:rPr kumimoji="1" lang="ja-JP" altLang="en-US"/>
              <a:t>入院以外の外来</a:t>
            </a:r>
            <a:endParaRPr kumimoji="1" lang="en-US" altLang="ja-JP" dirty="0"/>
          </a:p>
          <a:p>
            <a:r>
              <a:rPr kumimoji="1" lang="ja-JP" altLang="en-US"/>
              <a:t>パート</a:t>
            </a:r>
            <a:r>
              <a:rPr kumimoji="1" lang="en-US" altLang="ja-JP" dirty="0"/>
              <a:t>C : </a:t>
            </a:r>
            <a:r>
              <a:rPr kumimoji="1" lang="ja-JP" altLang="en-US"/>
              <a:t>民間代行</a:t>
            </a:r>
            <a:endParaRPr kumimoji="1" lang="en-US" altLang="ja-JP" dirty="0"/>
          </a:p>
          <a:p>
            <a:r>
              <a:rPr kumimoji="1" lang="ja-JP" altLang="en-US"/>
              <a:t>パート</a:t>
            </a:r>
            <a:r>
              <a:rPr kumimoji="1" lang="en-US" altLang="ja-JP" dirty="0"/>
              <a:t>D : </a:t>
            </a:r>
            <a:r>
              <a:rPr kumimoji="1" lang="ja-JP" altLang="en-US"/>
              <a:t>処方箋関連</a:t>
            </a:r>
            <a:endParaRPr kumimoji="1" lang="en-US" altLang="ja-JP" dirty="0"/>
          </a:p>
          <a:p>
            <a:r>
              <a:rPr kumimoji="1" lang="ja-JP" altLang="en-US"/>
              <a:t>パート</a:t>
            </a:r>
            <a:r>
              <a:rPr kumimoji="1" lang="en-US" altLang="ja-JP" dirty="0"/>
              <a:t>A,B</a:t>
            </a:r>
            <a:r>
              <a:rPr kumimoji="1" lang="ja-JP" altLang="en-US"/>
              <a:t>が基本</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65</a:t>
            </a:fld>
            <a:endParaRPr kumimoji="1" lang="ja-JP" altLang="en-US"/>
          </a:p>
        </p:txBody>
      </p:sp>
    </p:spTree>
    <p:extLst>
      <p:ext uri="{BB962C8B-B14F-4D97-AF65-F5344CB8AC3E}">
        <p14:creationId xmlns:p14="http://schemas.microsoft.com/office/powerpoint/2010/main" val="8974813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パート</a:t>
            </a:r>
            <a:r>
              <a:rPr kumimoji="1" lang="en-US" altLang="ja-JP" dirty="0"/>
              <a:t>A : </a:t>
            </a:r>
            <a:r>
              <a:rPr kumimoji="1" lang="ja-JP" altLang="en-US"/>
              <a:t>入院費用</a:t>
            </a:r>
            <a:endParaRPr kumimoji="1" lang="en-US" altLang="ja-JP" dirty="0"/>
          </a:p>
          <a:p>
            <a:r>
              <a:rPr kumimoji="1" lang="ja-JP" altLang="en-US"/>
              <a:t>パート</a:t>
            </a:r>
            <a:r>
              <a:rPr kumimoji="1" lang="en-US" altLang="ja-JP" dirty="0"/>
              <a:t>B : </a:t>
            </a:r>
            <a:r>
              <a:rPr kumimoji="1" lang="ja-JP" altLang="en-US"/>
              <a:t>入院以外の外来</a:t>
            </a:r>
            <a:endParaRPr kumimoji="1" lang="en-US" altLang="ja-JP" dirty="0"/>
          </a:p>
          <a:p>
            <a:r>
              <a:rPr kumimoji="1" lang="ja-JP" altLang="en-US"/>
              <a:t>パート</a:t>
            </a:r>
            <a:r>
              <a:rPr kumimoji="1" lang="en-US" altLang="ja-JP" dirty="0"/>
              <a:t>C : </a:t>
            </a:r>
            <a:r>
              <a:rPr kumimoji="1" lang="ja-JP" altLang="en-US"/>
              <a:t>民間代行</a:t>
            </a:r>
            <a:endParaRPr kumimoji="1" lang="en-US" altLang="ja-JP" dirty="0"/>
          </a:p>
          <a:p>
            <a:r>
              <a:rPr kumimoji="1" lang="ja-JP" altLang="en-US"/>
              <a:t>パート</a:t>
            </a:r>
            <a:r>
              <a:rPr kumimoji="1" lang="en-US" altLang="ja-JP" dirty="0"/>
              <a:t>D : </a:t>
            </a:r>
            <a:r>
              <a:rPr kumimoji="1" lang="ja-JP" altLang="en-US"/>
              <a:t>処方箋関連</a:t>
            </a:r>
            <a:endParaRPr kumimoji="1" lang="en-US" altLang="ja-JP" dirty="0"/>
          </a:p>
          <a:p>
            <a:r>
              <a:rPr kumimoji="1" lang="ja-JP" altLang="en-US"/>
              <a:t>パート</a:t>
            </a:r>
            <a:r>
              <a:rPr kumimoji="1" lang="en-US" altLang="ja-JP" dirty="0"/>
              <a:t>A,B</a:t>
            </a:r>
            <a:r>
              <a:rPr kumimoji="1" lang="ja-JP" altLang="en-US"/>
              <a:t>が基本</a:t>
            </a:r>
            <a:endParaRPr kumimoji="1" lang="en-US" altLang="ja-JP" dirty="0"/>
          </a:p>
          <a:p>
            <a:r>
              <a:rPr kumimoji="1" lang="ja-JP" altLang="en-US"/>
              <a:t>詐欺が行われた際に修正</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66</a:t>
            </a:fld>
            <a:endParaRPr kumimoji="1" lang="ja-JP" altLang="en-US"/>
          </a:p>
        </p:txBody>
      </p:sp>
    </p:spTree>
    <p:extLst>
      <p:ext uri="{BB962C8B-B14F-4D97-AF65-F5344CB8AC3E}">
        <p14:creationId xmlns:p14="http://schemas.microsoft.com/office/powerpoint/2010/main" val="13160582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パート</a:t>
            </a:r>
            <a:r>
              <a:rPr kumimoji="1" lang="en-US" altLang="ja-JP" dirty="0"/>
              <a:t>A : </a:t>
            </a:r>
            <a:r>
              <a:rPr kumimoji="1" lang="ja-JP" altLang="en-US"/>
              <a:t>入院費用</a:t>
            </a:r>
            <a:endParaRPr kumimoji="1" lang="en-US" altLang="ja-JP" dirty="0"/>
          </a:p>
          <a:p>
            <a:r>
              <a:rPr kumimoji="1" lang="ja-JP" altLang="en-US"/>
              <a:t>パート</a:t>
            </a:r>
            <a:r>
              <a:rPr kumimoji="1" lang="en-US" altLang="ja-JP" dirty="0"/>
              <a:t>B : </a:t>
            </a:r>
            <a:r>
              <a:rPr kumimoji="1" lang="ja-JP" altLang="en-US"/>
              <a:t>入院以外の外来</a:t>
            </a:r>
            <a:endParaRPr kumimoji="1" lang="en-US" altLang="ja-JP" dirty="0"/>
          </a:p>
          <a:p>
            <a:r>
              <a:rPr kumimoji="1" lang="ja-JP" altLang="en-US"/>
              <a:t>パート</a:t>
            </a:r>
            <a:r>
              <a:rPr kumimoji="1" lang="en-US" altLang="ja-JP" dirty="0"/>
              <a:t>C : </a:t>
            </a:r>
            <a:r>
              <a:rPr kumimoji="1" lang="ja-JP" altLang="en-US"/>
              <a:t>民間代行</a:t>
            </a:r>
            <a:endParaRPr kumimoji="1" lang="en-US" altLang="ja-JP" dirty="0"/>
          </a:p>
          <a:p>
            <a:r>
              <a:rPr kumimoji="1" lang="ja-JP" altLang="en-US"/>
              <a:t>パート</a:t>
            </a:r>
            <a:r>
              <a:rPr kumimoji="1" lang="en-US" altLang="ja-JP" dirty="0"/>
              <a:t>D : </a:t>
            </a:r>
            <a:r>
              <a:rPr kumimoji="1" lang="ja-JP" altLang="en-US"/>
              <a:t>処方箋関連</a:t>
            </a:r>
            <a:endParaRPr kumimoji="1" lang="en-US" altLang="ja-JP" dirty="0"/>
          </a:p>
          <a:p>
            <a:r>
              <a:rPr kumimoji="1" lang="ja-JP" altLang="en-US"/>
              <a:t>パート</a:t>
            </a:r>
            <a:r>
              <a:rPr kumimoji="1" lang="en-US" altLang="ja-JP" dirty="0"/>
              <a:t>A,B</a:t>
            </a:r>
            <a:r>
              <a:rPr kumimoji="1" lang="ja-JP" altLang="en-US"/>
              <a:t>が基本</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67</a:t>
            </a:fld>
            <a:endParaRPr kumimoji="1" lang="ja-JP" altLang="en-US"/>
          </a:p>
        </p:txBody>
      </p:sp>
    </p:spTree>
    <p:extLst>
      <p:ext uri="{BB962C8B-B14F-4D97-AF65-F5344CB8AC3E}">
        <p14:creationId xmlns:p14="http://schemas.microsoft.com/office/powerpoint/2010/main" val="16580022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パート</a:t>
            </a:r>
            <a:r>
              <a:rPr kumimoji="1" lang="en-US" altLang="ja-JP" dirty="0"/>
              <a:t>A : </a:t>
            </a:r>
            <a:r>
              <a:rPr kumimoji="1" lang="ja-JP" altLang="en-US"/>
              <a:t>入院費用</a:t>
            </a:r>
            <a:endParaRPr kumimoji="1" lang="en-US" altLang="ja-JP" dirty="0"/>
          </a:p>
          <a:p>
            <a:r>
              <a:rPr kumimoji="1" lang="ja-JP" altLang="en-US"/>
              <a:t>パート</a:t>
            </a:r>
            <a:r>
              <a:rPr kumimoji="1" lang="en-US" altLang="ja-JP" dirty="0"/>
              <a:t>B : </a:t>
            </a:r>
            <a:r>
              <a:rPr kumimoji="1" lang="ja-JP" altLang="en-US"/>
              <a:t>入院以外の外来</a:t>
            </a:r>
            <a:endParaRPr kumimoji="1" lang="en-US" altLang="ja-JP" dirty="0"/>
          </a:p>
          <a:p>
            <a:r>
              <a:rPr kumimoji="1" lang="ja-JP" altLang="en-US"/>
              <a:t>パート</a:t>
            </a:r>
            <a:r>
              <a:rPr kumimoji="1" lang="en-US" altLang="ja-JP" dirty="0"/>
              <a:t>C : </a:t>
            </a:r>
            <a:r>
              <a:rPr kumimoji="1" lang="ja-JP" altLang="en-US"/>
              <a:t>民間代行</a:t>
            </a:r>
            <a:endParaRPr kumimoji="1" lang="en-US" altLang="ja-JP" dirty="0"/>
          </a:p>
          <a:p>
            <a:r>
              <a:rPr kumimoji="1" lang="ja-JP" altLang="en-US"/>
              <a:t>パート</a:t>
            </a:r>
            <a:r>
              <a:rPr kumimoji="1" lang="en-US" altLang="ja-JP" dirty="0"/>
              <a:t>D : </a:t>
            </a:r>
            <a:r>
              <a:rPr kumimoji="1" lang="ja-JP" altLang="en-US"/>
              <a:t>処方箋関連</a:t>
            </a:r>
            <a:endParaRPr kumimoji="1" lang="en-US" altLang="ja-JP" dirty="0"/>
          </a:p>
          <a:p>
            <a:r>
              <a:rPr kumimoji="1" lang="ja-JP" altLang="en-US"/>
              <a:t>パート</a:t>
            </a:r>
            <a:r>
              <a:rPr kumimoji="1" lang="en-US" altLang="ja-JP" dirty="0"/>
              <a:t>A,B</a:t>
            </a:r>
            <a:r>
              <a:rPr kumimoji="1" lang="ja-JP" altLang="en-US"/>
              <a:t>が基本</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68</a:t>
            </a:fld>
            <a:endParaRPr kumimoji="1" lang="ja-JP" altLang="en-US"/>
          </a:p>
        </p:txBody>
      </p:sp>
    </p:spTree>
    <p:extLst>
      <p:ext uri="{BB962C8B-B14F-4D97-AF65-F5344CB8AC3E}">
        <p14:creationId xmlns:p14="http://schemas.microsoft.com/office/powerpoint/2010/main" val="33647473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例えば同じ病院の中で一人の人を協力して騙すことがある</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69</a:t>
            </a:fld>
            <a:endParaRPr kumimoji="1" lang="ja-JP" altLang="en-US"/>
          </a:p>
        </p:txBody>
      </p:sp>
    </p:spTree>
    <p:extLst>
      <p:ext uri="{BB962C8B-B14F-4D97-AF65-F5344CB8AC3E}">
        <p14:creationId xmlns:p14="http://schemas.microsoft.com/office/powerpoint/2010/main" val="14127589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例えば同じ保険制度のグループで、同じ病院の人が騙す</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70</a:t>
            </a:fld>
            <a:endParaRPr kumimoji="1" lang="ja-JP" altLang="en-US"/>
          </a:p>
        </p:txBody>
      </p:sp>
    </p:spTree>
    <p:extLst>
      <p:ext uri="{BB962C8B-B14F-4D97-AF65-F5344CB8AC3E}">
        <p14:creationId xmlns:p14="http://schemas.microsoft.com/office/powerpoint/2010/main" val="3819538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例えば同じ保険制度のグループで、同じ病院の人が騙す</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71</a:t>
            </a:fld>
            <a:endParaRPr kumimoji="1" lang="ja-JP" altLang="en-US"/>
          </a:p>
        </p:txBody>
      </p:sp>
    </p:spTree>
    <p:extLst>
      <p:ext uri="{BB962C8B-B14F-4D97-AF65-F5344CB8AC3E}">
        <p14:creationId xmlns:p14="http://schemas.microsoft.com/office/powerpoint/2010/main" val="1541411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パート</a:t>
            </a:r>
            <a:r>
              <a:rPr kumimoji="1" lang="en-US" altLang="ja-JP" dirty="0"/>
              <a:t>A : </a:t>
            </a:r>
            <a:r>
              <a:rPr kumimoji="1" lang="ja-JP" altLang="en-US"/>
              <a:t>入院費用</a:t>
            </a:r>
            <a:endParaRPr kumimoji="1" lang="en-US" altLang="ja-JP" dirty="0"/>
          </a:p>
          <a:p>
            <a:r>
              <a:rPr kumimoji="1" lang="ja-JP" altLang="en-US"/>
              <a:t>パート</a:t>
            </a:r>
            <a:r>
              <a:rPr kumimoji="1" lang="en-US" altLang="ja-JP" dirty="0"/>
              <a:t>B : </a:t>
            </a:r>
            <a:r>
              <a:rPr kumimoji="1" lang="ja-JP" altLang="en-US"/>
              <a:t>入院以外の外来</a:t>
            </a:r>
            <a:endParaRPr kumimoji="1" lang="en-US" altLang="ja-JP" dirty="0"/>
          </a:p>
          <a:p>
            <a:r>
              <a:rPr kumimoji="1" lang="ja-JP" altLang="en-US"/>
              <a:t>パート</a:t>
            </a:r>
            <a:r>
              <a:rPr kumimoji="1" lang="en-US" altLang="ja-JP" dirty="0"/>
              <a:t>C : </a:t>
            </a:r>
            <a:r>
              <a:rPr kumimoji="1" lang="ja-JP" altLang="en-US"/>
              <a:t>民間代行</a:t>
            </a:r>
            <a:endParaRPr kumimoji="1" lang="en-US" altLang="ja-JP" dirty="0"/>
          </a:p>
          <a:p>
            <a:r>
              <a:rPr kumimoji="1" lang="ja-JP" altLang="en-US"/>
              <a:t>パート</a:t>
            </a:r>
            <a:r>
              <a:rPr kumimoji="1" lang="en-US" altLang="ja-JP" dirty="0"/>
              <a:t>D : </a:t>
            </a:r>
            <a:r>
              <a:rPr kumimoji="1" lang="ja-JP" altLang="en-US"/>
              <a:t>処方箋関連</a:t>
            </a:r>
            <a:endParaRPr kumimoji="1" lang="en-US" altLang="ja-JP" dirty="0"/>
          </a:p>
          <a:p>
            <a:r>
              <a:rPr kumimoji="1" lang="ja-JP" altLang="en-US"/>
              <a:t>パート</a:t>
            </a:r>
            <a:r>
              <a:rPr kumimoji="1" lang="en-US" altLang="ja-JP" dirty="0"/>
              <a:t>A,B</a:t>
            </a:r>
            <a:r>
              <a:rPr kumimoji="1" lang="ja-JP" altLang="en-US"/>
              <a:t>が基本</a:t>
            </a:r>
            <a:endParaRPr kumimoji="1" lang="en-US" altLang="ja-JP" dirty="0"/>
          </a:p>
          <a:p>
            <a:endParaRPr kumimoji="1" lang="en-US" altLang="ja-JP" dirty="0"/>
          </a:p>
          <a:p>
            <a:r>
              <a:rPr kumimoji="1" lang="en-US" altLang="ja-JP" dirty="0"/>
              <a:t>5</a:t>
            </a:r>
            <a:r>
              <a:rPr kumimoji="1" lang="ja-JP" altLang="en-US"/>
              <a:t>千万人の被保険者</a:t>
            </a:r>
            <a:endParaRPr kumimoji="1" lang="en-US" altLang="ja-JP" dirty="0"/>
          </a:p>
          <a:p>
            <a:endParaRPr kumimoji="1" lang="en-US" altLang="ja-JP" dirty="0"/>
          </a:p>
          <a:p>
            <a:r>
              <a:rPr kumimoji="1" lang="ja-JP" altLang="en-US"/>
              <a:t>この先行研究では</a:t>
            </a:r>
            <a:r>
              <a:rPr kumimoji="1" lang="en-US" altLang="ja-JP" dirty="0"/>
              <a:t>MEDICARE</a:t>
            </a:r>
            <a:r>
              <a:rPr kumimoji="1" lang="ja-JP" altLang="en-US"/>
              <a:t>に注目</a:t>
            </a:r>
            <a:endParaRPr kumimoji="1" lang="en-US" altLang="ja-JP" dirty="0"/>
          </a:p>
          <a:p>
            <a:r>
              <a:rPr kumimoji="1" lang="en-US" altLang="ja-JP" dirty="0"/>
              <a:t>MEDICARE</a:t>
            </a:r>
            <a:r>
              <a:rPr kumimoji="1" lang="ja-JP" altLang="en-US"/>
              <a:t>とは</a:t>
            </a:r>
            <a:endParaRPr kumimoji="1" lang="en-US" altLang="ja-JP" dirty="0"/>
          </a:p>
          <a:p>
            <a:endParaRPr kumimoji="1" lang="en-US" altLang="ja-JP" dirty="0"/>
          </a:p>
          <a:p>
            <a:r>
              <a:rPr kumimoji="1" lang="ja-JP" altLang="en-US"/>
              <a:t>そこからどのようなデータが得られるか</a:t>
            </a:r>
            <a:endParaRPr kumimoji="1" lang="en-US" altLang="ja-JP" dirty="0"/>
          </a:p>
          <a:p>
            <a:r>
              <a:rPr kumimoji="1" lang="en-US" altLang="ja-JP" dirty="0"/>
              <a:t>Medicare Provider Utilization and Payment Data</a:t>
            </a:r>
          </a:p>
          <a:p>
            <a:endParaRPr kumimoji="1" lang="en-US" altLang="ja-JP" dirty="0"/>
          </a:p>
          <a:p>
            <a:r>
              <a:rPr kumimoji="1" lang="en-US" altLang="ja-JP" dirty="0"/>
              <a:t>2015</a:t>
            </a:r>
            <a:r>
              <a:rPr kumimoji="1" lang="ja-JP" altLang="en-US"/>
              <a:t>年</a:t>
            </a:r>
            <a:r>
              <a:rPr kumimoji="1" lang="en-US" altLang="ja-JP" dirty="0"/>
              <a:t> 900</a:t>
            </a:r>
            <a:r>
              <a:rPr kumimoji="1" lang="ja-JP" altLang="en-US"/>
              <a:t>万行</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6</a:t>
            </a:fld>
            <a:endParaRPr kumimoji="1" lang="ja-JP" altLang="en-US"/>
          </a:p>
        </p:txBody>
      </p:sp>
    </p:spTree>
    <p:extLst>
      <p:ext uri="{BB962C8B-B14F-4D97-AF65-F5344CB8AC3E}">
        <p14:creationId xmlns:p14="http://schemas.microsoft.com/office/powerpoint/2010/main" val="37399124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例えば同じ保険制度のグループで、同じ病院の人が騙す</a:t>
            </a:r>
            <a:endParaRPr kumimoji="1" lang="en-US" altLang="ja-JP" dirty="0"/>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72</a:t>
            </a:fld>
            <a:endParaRPr kumimoji="1" lang="ja-JP" altLang="en-US"/>
          </a:p>
        </p:txBody>
      </p:sp>
    </p:spTree>
    <p:extLst>
      <p:ext uri="{BB962C8B-B14F-4D97-AF65-F5344CB8AC3E}">
        <p14:creationId xmlns:p14="http://schemas.microsoft.com/office/powerpoint/2010/main" val="1169852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医療提供者の専門分野</a:t>
            </a:r>
            <a:endParaRPr kumimoji="1" lang="en-US" altLang="ja-JP" dirty="0"/>
          </a:p>
          <a:p>
            <a:r>
              <a:rPr kumimoji="1" lang="ja-JP" altLang="en-US"/>
              <a:t>これは例えば内科でも一般内科・アルコール依存症内科・肥満内科などに細分化されるもの</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7</a:t>
            </a:fld>
            <a:endParaRPr kumimoji="1" lang="ja-JP" altLang="en-US"/>
          </a:p>
        </p:txBody>
      </p:sp>
    </p:spTree>
    <p:extLst>
      <p:ext uri="{BB962C8B-B14F-4D97-AF65-F5344CB8AC3E}">
        <p14:creationId xmlns:p14="http://schemas.microsoft.com/office/powerpoint/2010/main" val="1009853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ランダムよりは良いがかなり高い</a:t>
            </a:r>
            <a:r>
              <a:rPr kumimoji="1" lang="en-US" altLang="ja-JP" dirty="0"/>
              <a:t>FPR</a:t>
            </a:r>
          </a:p>
          <a:p>
            <a:r>
              <a:rPr kumimoji="1" lang="en-US" altLang="ja-JP" dirty="0"/>
              <a:t>New York California Florida</a:t>
            </a:r>
            <a:r>
              <a:rPr kumimoji="1" lang="ja-JP" altLang="en-US"/>
              <a:t>を使うのは、この地域で最も詐欺検出が盛んなので</a:t>
            </a:r>
            <a:endParaRPr kumimoji="1" lang="en-US" altLang="ja-JP" dirty="0"/>
          </a:p>
          <a:p>
            <a:endParaRPr kumimoji="1" lang="en-US" altLang="ja-JP" dirty="0"/>
          </a:p>
          <a:p>
            <a:r>
              <a:rPr kumimoji="1" lang="ja-JP" altLang="en-US"/>
              <a:t>何件のデータかも追加</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E0CCA7FC-F2E4-BC49-B356-73A94CC46600}" type="slidenum">
              <a:rPr kumimoji="1" lang="ja-JP" altLang="en-US" smtClean="0"/>
              <a:t>8</a:t>
            </a:fld>
            <a:endParaRPr kumimoji="1" lang="ja-JP" altLang="en-US"/>
          </a:p>
        </p:txBody>
      </p:sp>
    </p:spTree>
    <p:extLst>
      <p:ext uri="{BB962C8B-B14F-4D97-AF65-F5344CB8AC3E}">
        <p14:creationId xmlns:p14="http://schemas.microsoft.com/office/powerpoint/2010/main" val="1334766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15</a:t>
            </a:r>
            <a:r>
              <a:rPr kumimoji="1" lang="ja-JP" altLang="en-US"/>
              <a:t>分の治療・</a:t>
            </a:r>
            <a:r>
              <a:rPr kumimoji="1" lang="en-US" altLang="ja-JP" dirty="0"/>
              <a:t>30</a:t>
            </a:r>
            <a:r>
              <a:rPr kumimoji="1" lang="ja-JP" altLang="en-US"/>
              <a:t>分の治療・注射など多くの治療行為を平均・標準偏差などの要約統計にまとめてしまっている</a:t>
            </a:r>
            <a:endParaRPr kumimoji="1" lang="en-US" altLang="ja-JP" dirty="0"/>
          </a:p>
          <a:p>
            <a:r>
              <a:rPr kumimoji="1" lang="ja-JP" altLang="en-US"/>
              <a:t>内科・外科などの専門科をカテゴリとして与えている</a:t>
            </a:r>
          </a:p>
        </p:txBody>
      </p:sp>
      <p:sp>
        <p:nvSpPr>
          <p:cNvPr id="4" name="スライド番号プレースホルダー 3"/>
          <p:cNvSpPr>
            <a:spLocks noGrp="1"/>
          </p:cNvSpPr>
          <p:nvPr>
            <p:ph type="sldNum" sz="quarter" idx="10"/>
          </p:nvPr>
        </p:nvSpPr>
        <p:spPr/>
        <p:txBody>
          <a:bodyPr/>
          <a:lstStyle/>
          <a:p>
            <a:fld id="{E0CCA7FC-F2E4-BC49-B356-73A94CC46600}" type="slidenum">
              <a:rPr kumimoji="1" lang="ja-JP" altLang="en-US" smtClean="0"/>
              <a:t>9</a:t>
            </a:fld>
            <a:endParaRPr kumimoji="1" lang="ja-JP" altLang="en-US"/>
          </a:p>
        </p:txBody>
      </p:sp>
    </p:spTree>
    <p:extLst>
      <p:ext uri="{BB962C8B-B14F-4D97-AF65-F5344CB8AC3E}">
        <p14:creationId xmlns:p14="http://schemas.microsoft.com/office/powerpoint/2010/main" val="749702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クリックしてマスター サブタイトルの書式設定</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A4290E9-3ABB-C644-9E0D-05A11F65E2D9}" type="datetime1">
              <a:rPr kumimoji="1" lang="ja-JP" altLang="en-US" smtClean="0"/>
              <a:t>2019/2/12</a:t>
            </a:fld>
            <a:endParaRPr kumimoji="1" lang="ja-JP"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0" i="0" baseline="0">
                <a:solidFill>
                  <a:schemeClr val="tx2"/>
                </a:solidFill>
                <a:latin typeface="Hiragino Kaku Gothic ProN W3" panose="020B0300000000000000" pitchFamily="34" charset="-128"/>
                <a:ea typeface="Hiragino Kaku Gothic ProN W3" panose="020B0300000000000000" pitchFamily="34" charset="-128"/>
              </a:defRPr>
            </a:lvl1pPr>
          </a:lstStyle>
          <a:p>
            <a:r>
              <a:rPr lang="zh-CN" altLang="en-US" dirty="0"/>
              <a:t>物理統計学分野　京都大学大学院情報学研究科　河盛亮介</a:t>
            </a:r>
            <a:endParaRPr lang="ja-JP"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C396DE94-E78B-4743-9932-E18BCB9B557B}" type="slidenum">
              <a:rPr kumimoji="1" lang="ja-JP" altLang="en-US" smtClean="0"/>
              <a:t>‹#›</a:t>
            </a:fld>
            <a:endParaRPr kumimoji="1" lang="ja-JP"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65331417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0E244D7-C82A-2845-98F0-1DC135D0B526}" type="datetime1">
              <a:rPr kumimoji="1" lang="ja-JP" altLang="en-US" smtClean="0"/>
              <a:t>2019/2/12</a:t>
            </a:fld>
            <a:endParaRPr kumimoji="1" lang="ja-JP" altLang="en-US"/>
          </a:p>
        </p:txBody>
      </p:sp>
      <p:sp>
        <p:nvSpPr>
          <p:cNvPr id="5" name="Footer Placeholder 4"/>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Slide Number Placeholder 5"/>
          <p:cNvSpPr>
            <a:spLocks noGrp="1"/>
          </p:cNvSpPr>
          <p:nvPr>
            <p:ph type="sldNum" sz="quarter" idx="12"/>
          </p:nvPr>
        </p:nvSpPr>
        <p:spPr/>
        <p:txBody>
          <a:bodyPr/>
          <a:lstStyle/>
          <a:p>
            <a:fld id="{C396DE94-E78B-4743-9932-E18BCB9B557B}" type="slidenum">
              <a:rPr kumimoji="1" lang="ja-JP" altLang="en-US" smtClean="0"/>
              <a:t>‹#›</a:t>
            </a:fld>
            <a:endParaRPr kumimoji="1" lang="ja-JP" altLang="en-US"/>
          </a:p>
        </p:txBody>
      </p:sp>
    </p:spTree>
    <p:extLst>
      <p:ext uri="{BB962C8B-B14F-4D97-AF65-F5344CB8AC3E}">
        <p14:creationId xmlns:p14="http://schemas.microsoft.com/office/powerpoint/2010/main" val="870960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7B64320-C0BF-F647-85AC-8A6A20A118D5}" type="datetime1">
              <a:rPr kumimoji="1" lang="ja-JP" altLang="en-US" smtClean="0"/>
              <a:t>2019/2/12</a:t>
            </a:fld>
            <a:endParaRPr kumimoji="1" lang="ja-JP" altLang="en-US"/>
          </a:p>
        </p:txBody>
      </p:sp>
      <p:sp>
        <p:nvSpPr>
          <p:cNvPr id="5" name="Footer Placeholder 4"/>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Slide Number Placeholder 5"/>
          <p:cNvSpPr>
            <a:spLocks noGrp="1"/>
          </p:cNvSpPr>
          <p:nvPr>
            <p:ph type="sldNum" sz="quarter" idx="12"/>
          </p:nvPr>
        </p:nvSpPr>
        <p:spPr/>
        <p:txBody>
          <a:bodyPr/>
          <a:lstStyle/>
          <a:p>
            <a:fld id="{C396DE94-E78B-4743-9932-E18BCB9B557B}" type="slidenum">
              <a:rPr kumimoji="1" lang="ja-JP" altLang="en-US" smtClean="0"/>
              <a:t>‹#›</a:t>
            </a:fld>
            <a:endParaRPr kumimoji="1" lang="ja-JP" altLang="en-US"/>
          </a:p>
        </p:txBody>
      </p:sp>
    </p:spTree>
    <p:extLst>
      <p:ext uri="{BB962C8B-B14F-4D97-AF65-F5344CB8AC3E}">
        <p14:creationId xmlns:p14="http://schemas.microsoft.com/office/powerpoint/2010/main" val="427024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728654" y="72094"/>
            <a:ext cx="9601200" cy="1485900"/>
          </a:xfrm>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C541513-CA30-D441-ADC0-FE51D39D20A2}" type="datetime1">
              <a:rPr kumimoji="1" lang="ja-JP" altLang="en-US" smtClean="0"/>
              <a:t>2019/2/12</a:t>
            </a:fld>
            <a:endParaRPr kumimoji="1" lang="ja-JP" altLang="en-US"/>
          </a:p>
        </p:txBody>
      </p:sp>
      <p:sp>
        <p:nvSpPr>
          <p:cNvPr id="5" name="Footer Placeholder 4"/>
          <p:cNvSpPr>
            <a:spLocks noGrp="1"/>
          </p:cNvSpPr>
          <p:nvPr>
            <p:ph type="ftr" sz="quarter" idx="11"/>
          </p:nvPr>
        </p:nvSpPr>
        <p:spPr/>
        <p:txBody>
          <a:bodyPr/>
          <a:lstStyle>
            <a:lvl1pPr>
              <a:defRPr b="0" i="0">
                <a:latin typeface="Hiragino Kaku Gothic ProN W3" panose="020B0300000000000000" pitchFamily="34" charset="-128"/>
                <a:ea typeface="Hiragino Kaku Gothic ProN W3" panose="020B0300000000000000" pitchFamily="34" charset="-128"/>
              </a:defRPr>
            </a:lvl1pPr>
          </a:lstStyle>
          <a:p>
            <a:r>
              <a:rPr lang="zh-CN" altLang="en-US" dirty="0"/>
              <a:t>物理統計学分野　京都大学大学院情報学研究科　河盛亮介</a:t>
            </a:r>
            <a:endParaRPr lang="ja-JP" altLang="en-US"/>
          </a:p>
        </p:txBody>
      </p:sp>
      <p:sp>
        <p:nvSpPr>
          <p:cNvPr id="6" name="Slide Number Placeholder 5"/>
          <p:cNvSpPr>
            <a:spLocks noGrp="1"/>
          </p:cNvSpPr>
          <p:nvPr>
            <p:ph type="sldNum" sz="quarter" idx="12"/>
          </p:nvPr>
        </p:nvSpPr>
        <p:spPr/>
        <p:txBody>
          <a:bodyPr/>
          <a:lstStyle/>
          <a:p>
            <a:fld id="{C396DE94-E78B-4743-9932-E18BCB9B557B}" type="slidenum">
              <a:rPr kumimoji="1" lang="ja-JP" altLang="en-US" smtClean="0"/>
              <a:t>‹#›</a:t>
            </a:fld>
            <a:endParaRPr kumimoji="1" lang="ja-JP" altLang="en-US"/>
          </a:p>
        </p:txBody>
      </p:sp>
    </p:spTree>
    <p:extLst>
      <p:ext uri="{BB962C8B-B14F-4D97-AF65-F5344CB8AC3E}">
        <p14:creationId xmlns:p14="http://schemas.microsoft.com/office/powerpoint/2010/main" val="137774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09B538A-5CEB-6B48-BD9E-5793B1835BBB}" type="datetime1">
              <a:rPr kumimoji="1" lang="ja-JP" altLang="en-US" smtClean="0"/>
              <a:t>2019/2/12</a:t>
            </a:fld>
            <a:endParaRPr kumimoji="1" lang="ja-JP"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kumimoji="1" lang="zh-CN" altLang="en-US"/>
              <a:t>物理統計学分野　京都大学大学院情報学研究科　河盛亮介</a:t>
            </a:r>
            <a:endParaRPr kumimoji="1" lang="ja-JP"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C396DE94-E78B-4743-9932-E18BCB9B557B}" type="slidenum">
              <a:rPr kumimoji="1" lang="ja-JP" altLang="en-US" smtClean="0"/>
              <a:t>‹#›</a:t>
            </a:fld>
            <a:endParaRPr kumimoji="1" lang="ja-JP"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7349775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ja-JP" altLang="en-US"/>
              <a:t>マスター タイトルの書式設定</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A861B41-E0FF-B84F-9285-14C933F3A1CA}" type="datetime1">
              <a:rPr kumimoji="1" lang="ja-JP" altLang="en-US" smtClean="0"/>
              <a:t>2019/2/12</a:t>
            </a:fld>
            <a:endParaRPr kumimoji="1" lang="ja-JP" altLang="en-US"/>
          </a:p>
        </p:txBody>
      </p:sp>
      <p:sp>
        <p:nvSpPr>
          <p:cNvPr id="6" name="Footer Placeholder 5"/>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7" name="Slide Number Placeholder 6"/>
          <p:cNvSpPr>
            <a:spLocks noGrp="1"/>
          </p:cNvSpPr>
          <p:nvPr>
            <p:ph type="sldNum" sz="quarter" idx="12"/>
          </p:nvPr>
        </p:nvSpPr>
        <p:spPr/>
        <p:txBody>
          <a:bodyPr/>
          <a:lstStyle/>
          <a:p>
            <a:fld id="{C396DE94-E78B-4743-9932-E18BCB9B557B}" type="slidenum">
              <a:rPr kumimoji="1" lang="ja-JP" altLang="en-US" smtClean="0"/>
              <a:t>‹#›</a:t>
            </a:fld>
            <a:endParaRPr kumimoji="1" lang="ja-JP" altLang="en-US"/>
          </a:p>
        </p:txBody>
      </p:sp>
    </p:spTree>
    <p:extLst>
      <p:ext uri="{BB962C8B-B14F-4D97-AF65-F5344CB8AC3E}">
        <p14:creationId xmlns:p14="http://schemas.microsoft.com/office/powerpoint/2010/main" val="962018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CC42AC4-7C6F-CA4A-8D21-00ECF9F51F7D}" type="datetime1">
              <a:rPr kumimoji="1" lang="ja-JP" altLang="en-US" smtClean="0"/>
              <a:t>2019/2/12</a:t>
            </a:fld>
            <a:endParaRPr kumimoji="1" lang="ja-JP" altLang="en-US"/>
          </a:p>
        </p:txBody>
      </p:sp>
      <p:sp>
        <p:nvSpPr>
          <p:cNvPr id="8" name="Footer Placeholder 7"/>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9" name="Slide Number Placeholder 8"/>
          <p:cNvSpPr>
            <a:spLocks noGrp="1"/>
          </p:cNvSpPr>
          <p:nvPr>
            <p:ph type="sldNum" sz="quarter" idx="12"/>
          </p:nvPr>
        </p:nvSpPr>
        <p:spPr/>
        <p:txBody>
          <a:bodyPr/>
          <a:lstStyle/>
          <a:p>
            <a:fld id="{C396DE94-E78B-4743-9932-E18BCB9B557B}" type="slidenum">
              <a:rPr kumimoji="1" lang="ja-JP" altLang="en-US" smtClean="0"/>
              <a:t>‹#›</a:t>
            </a:fld>
            <a:endParaRPr kumimoji="1" lang="ja-JP" altLang="en-US"/>
          </a:p>
        </p:txBody>
      </p:sp>
    </p:spTree>
    <p:extLst>
      <p:ext uri="{BB962C8B-B14F-4D97-AF65-F5344CB8AC3E}">
        <p14:creationId xmlns:p14="http://schemas.microsoft.com/office/powerpoint/2010/main" val="2978593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B96DFB0-1F9D-954D-B1F1-E80D8197E50E}" type="datetime1">
              <a:rPr kumimoji="1" lang="ja-JP" altLang="en-US" smtClean="0"/>
              <a:t>2019/2/12</a:t>
            </a:fld>
            <a:endParaRPr kumimoji="1" lang="ja-JP" altLang="en-US"/>
          </a:p>
        </p:txBody>
      </p:sp>
      <p:sp>
        <p:nvSpPr>
          <p:cNvPr id="4" name="Footer Placeholder 3"/>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5" name="Slide Number Placeholder 4"/>
          <p:cNvSpPr>
            <a:spLocks noGrp="1"/>
          </p:cNvSpPr>
          <p:nvPr>
            <p:ph type="sldNum" sz="quarter" idx="12"/>
          </p:nvPr>
        </p:nvSpPr>
        <p:spPr/>
        <p:txBody>
          <a:bodyPr/>
          <a:lstStyle/>
          <a:p>
            <a:fld id="{C396DE94-E78B-4743-9932-E18BCB9B557B}" type="slidenum">
              <a:rPr kumimoji="1" lang="ja-JP" altLang="en-US" smtClean="0"/>
              <a:t>‹#›</a:t>
            </a:fld>
            <a:endParaRPr kumimoji="1" lang="ja-JP" altLang="en-US"/>
          </a:p>
        </p:txBody>
      </p:sp>
    </p:spTree>
    <p:extLst>
      <p:ext uri="{BB962C8B-B14F-4D97-AF65-F5344CB8AC3E}">
        <p14:creationId xmlns:p14="http://schemas.microsoft.com/office/powerpoint/2010/main" val="3589005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1DBAAD-1C6D-5B4D-A11C-8628267FDA23}" type="datetime1">
              <a:rPr kumimoji="1" lang="ja-JP" altLang="en-US" smtClean="0"/>
              <a:t>2019/2/12</a:t>
            </a:fld>
            <a:endParaRPr kumimoji="1" lang="ja-JP" altLang="en-US"/>
          </a:p>
        </p:txBody>
      </p:sp>
      <p:sp>
        <p:nvSpPr>
          <p:cNvPr id="3" name="Footer Placeholder 2"/>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4" name="Slide Number Placeholder 3"/>
          <p:cNvSpPr>
            <a:spLocks noGrp="1"/>
          </p:cNvSpPr>
          <p:nvPr>
            <p:ph type="sldNum" sz="quarter" idx="12"/>
          </p:nvPr>
        </p:nvSpPr>
        <p:spPr/>
        <p:txBody>
          <a:bodyPr/>
          <a:lstStyle/>
          <a:p>
            <a:fld id="{C396DE94-E78B-4743-9932-E18BCB9B557B}" type="slidenum">
              <a:rPr kumimoji="1" lang="ja-JP" altLang="en-US" smtClean="0"/>
              <a:t>‹#›</a:t>
            </a:fld>
            <a:endParaRPr kumimoji="1" lang="ja-JP" altLang="en-US"/>
          </a:p>
        </p:txBody>
      </p:sp>
    </p:spTree>
    <p:extLst>
      <p:ext uri="{BB962C8B-B14F-4D97-AF65-F5344CB8AC3E}">
        <p14:creationId xmlns:p14="http://schemas.microsoft.com/office/powerpoint/2010/main" val="390107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コンテンツ (キャプション付き)">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2FC8F623-C11B-3A4E-96E7-7F974A61DD0C}" type="datetime1">
              <a:rPr kumimoji="1" lang="ja-JP" altLang="en-US" smtClean="0"/>
              <a:t>2019/2/12</a:t>
            </a:fld>
            <a:endParaRPr kumimoji="1" lang="ja-JP"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kumimoji="1" lang="zh-CN" altLang="en-US"/>
              <a:t>物理統計学分野　京都大学大学院情報学研究科　河盛亮介</a:t>
            </a:r>
            <a:endParaRPr kumimoji="1" lang="ja-JP"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C396DE94-E78B-4743-9932-E18BCB9B557B}" type="slidenum">
              <a:rPr kumimoji="1" lang="ja-JP" altLang="en-US" smtClean="0"/>
              <a:t>‹#›</a:t>
            </a:fld>
            <a:endParaRPr kumimoji="1" lang="ja-JP"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35514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図  (キャプション付き)">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AB627F7-A9E7-5143-854B-980E1B1BB2C5}" type="datetime1">
              <a:rPr kumimoji="1" lang="ja-JP" altLang="en-US" smtClean="0"/>
              <a:t>2019/2/12</a:t>
            </a:fld>
            <a:endParaRPr kumimoji="1" lang="ja-JP"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kumimoji="1" lang="zh-CN" altLang="en-US"/>
              <a:t>物理統計学分野　京都大学大学院情報学研究科　河盛亮介</a:t>
            </a:r>
            <a:endParaRPr kumimoji="1" lang="ja-JP"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C396DE94-E78B-4743-9932-E18BCB9B557B}" type="slidenum">
              <a:rPr kumimoji="1" lang="ja-JP" altLang="en-US" smtClean="0"/>
              <a:t>‹#›</a:t>
            </a:fld>
            <a:endParaRPr kumimoji="1" lang="ja-JP"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4454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091DFCB8-9C20-984C-9FBA-094449D33A60}" type="datetime1">
              <a:rPr kumimoji="1" lang="ja-JP" altLang="en-US" smtClean="0"/>
              <a:t>2019/2/12</a:t>
            </a:fld>
            <a:endParaRPr kumimoji="1" lang="ja-JP"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0" i="0" baseline="0">
                <a:solidFill>
                  <a:schemeClr val="tx2"/>
                </a:solidFill>
                <a:latin typeface="Hiragino Kaku Gothic ProN W3" panose="020B0300000000000000" pitchFamily="34" charset="-128"/>
                <a:ea typeface="Hiragino Kaku Gothic ProN W3" panose="020B0300000000000000" pitchFamily="34" charset="-128"/>
              </a:defRPr>
            </a:lvl1pPr>
          </a:lstStyle>
          <a:p>
            <a:r>
              <a:rPr lang="zh-CN" altLang="en-US" dirty="0"/>
              <a:t>物理統計学分野　京都大学大学院情報学研究科　河盛亮介</a:t>
            </a:r>
            <a:endParaRPr lang="ja-JP"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C396DE94-E78B-4743-9932-E18BCB9B557B}" type="slidenum">
              <a:rPr kumimoji="1" lang="ja-JP" altLang="en-US" smtClean="0"/>
              <a:t>‹#›</a:t>
            </a:fld>
            <a:endParaRPr kumimoji="1" lang="ja-JP"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6084384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p:txStyles>
    <p:title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5.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customXml" Target="../ink/ink11.xml"/><Relationship Id="rId26" Type="http://schemas.openxmlformats.org/officeDocument/2006/relationships/customXml" Target="../ink/ink18.xml"/><Relationship Id="rId39" Type="http://schemas.openxmlformats.org/officeDocument/2006/relationships/customXml" Target="../ink/ink31.xml"/><Relationship Id="rId21" Type="http://schemas.openxmlformats.org/officeDocument/2006/relationships/image" Target="../media/image44.png"/><Relationship Id="rId34" Type="http://schemas.openxmlformats.org/officeDocument/2006/relationships/customXml" Target="../ink/ink26.xml"/><Relationship Id="rId42" Type="http://schemas.openxmlformats.org/officeDocument/2006/relationships/customXml" Target="../ink/ink34.xml"/><Relationship Id="rId47" Type="http://schemas.openxmlformats.org/officeDocument/2006/relationships/image" Target="../media/image17.png"/><Relationship Id="rId7" Type="http://schemas.openxmlformats.org/officeDocument/2006/relationships/customXml" Target="../ink/ink1.xml"/><Relationship Id="rId2" Type="http://schemas.openxmlformats.org/officeDocument/2006/relationships/notesSlide" Target="../notesSlides/notesSlide14.xml"/><Relationship Id="rId16" Type="http://schemas.openxmlformats.org/officeDocument/2006/relationships/customXml" Target="../ink/ink9.xml"/><Relationship Id="rId29" Type="http://schemas.openxmlformats.org/officeDocument/2006/relationships/customXml" Target="../ink/ink21.xml"/><Relationship Id="rId11" Type="http://schemas.openxmlformats.org/officeDocument/2006/relationships/customXml" Target="../ink/ink4.xml"/><Relationship Id="rId24" Type="http://schemas.openxmlformats.org/officeDocument/2006/relationships/customXml" Target="../ink/ink16.xml"/><Relationship Id="rId32" Type="http://schemas.openxmlformats.org/officeDocument/2006/relationships/customXml" Target="../ink/ink24.xml"/><Relationship Id="rId37" Type="http://schemas.openxmlformats.org/officeDocument/2006/relationships/customXml" Target="../ink/ink29.xml"/><Relationship Id="rId40" Type="http://schemas.openxmlformats.org/officeDocument/2006/relationships/customXml" Target="../ink/ink32.xml"/><Relationship Id="rId45" Type="http://schemas.openxmlformats.org/officeDocument/2006/relationships/image" Target="../media/image15.png"/><Relationship Id="rId5" Type="http://schemas.openxmlformats.org/officeDocument/2006/relationships/image" Target="../media/image41.png"/><Relationship Id="rId15" Type="http://schemas.openxmlformats.org/officeDocument/2006/relationships/customXml" Target="../ink/ink8.xml"/><Relationship Id="rId23" Type="http://schemas.openxmlformats.org/officeDocument/2006/relationships/customXml" Target="../ink/ink15.xml"/><Relationship Id="rId28" Type="http://schemas.openxmlformats.org/officeDocument/2006/relationships/customXml" Target="../ink/ink20.xml"/><Relationship Id="rId36" Type="http://schemas.openxmlformats.org/officeDocument/2006/relationships/customXml" Target="../ink/ink28.xml"/><Relationship Id="rId49" Type="http://schemas.openxmlformats.org/officeDocument/2006/relationships/image" Target="../media/image19.png"/><Relationship Id="rId10" Type="http://schemas.openxmlformats.org/officeDocument/2006/relationships/customXml" Target="../ink/ink3.xml"/><Relationship Id="rId19" Type="http://schemas.openxmlformats.org/officeDocument/2006/relationships/customXml" Target="../ink/ink12.xml"/><Relationship Id="rId31" Type="http://schemas.openxmlformats.org/officeDocument/2006/relationships/customXml" Target="../ink/ink23.xml"/><Relationship Id="rId44"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customXml" Target="../ink/ink2.xml"/><Relationship Id="rId14" Type="http://schemas.openxmlformats.org/officeDocument/2006/relationships/customXml" Target="../ink/ink7.xml"/><Relationship Id="rId22" Type="http://schemas.openxmlformats.org/officeDocument/2006/relationships/customXml" Target="../ink/ink14.xml"/><Relationship Id="rId27" Type="http://schemas.openxmlformats.org/officeDocument/2006/relationships/customXml" Target="../ink/ink19.xml"/><Relationship Id="rId30" Type="http://schemas.openxmlformats.org/officeDocument/2006/relationships/customXml" Target="../ink/ink22.xml"/><Relationship Id="rId35" Type="http://schemas.openxmlformats.org/officeDocument/2006/relationships/customXml" Target="../ink/ink27.xml"/><Relationship Id="rId43" Type="http://schemas.openxmlformats.org/officeDocument/2006/relationships/customXml" Target="../ink/ink35.xml"/><Relationship Id="rId48" Type="http://schemas.openxmlformats.org/officeDocument/2006/relationships/image" Target="../media/image18.png"/><Relationship Id="rId8" Type="http://schemas.openxmlformats.org/officeDocument/2006/relationships/image" Target="../media/image43.png"/><Relationship Id="rId3" Type="http://schemas.openxmlformats.org/officeDocument/2006/relationships/image" Target="../media/image12.png"/><Relationship Id="rId12" Type="http://schemas.openxmlformats.org/officeDocument/2006/relationships/customXml" Target="../ink/ink5.xml"/><Relationship Id="rId17" Type="http://schemas.openxmlformats.org/officeDocument/2006/relationships/customXml" Target="../ink/ink10.xml"/><Relationship Id="rId25" Type="http://schemas.openxmlformats.org/officeDocument/2006/relationships/customXml" Target="../ink/ink17.xml"/><Relationship Id="rId33" Type="http://schemas.openxmlformats.org/officeDocument/2006/relationships/customXml" Target="../ink/ink25.xml"/><Relationship Id="rId38" Type="http://schemas.openxmlformats.org/officeDocument/2006/relationships/customXml" Target="../ink/ink30.xml"/><Relationship Id="rId46" Type="http://schemas.openxmlformats.org/officeDocument/2006/relationships/image" Target="../media/image16.png"/><Relationship Id="rId20" Type="http://schemas.openxmlformats.org/officeDocument/2006/relationships/customXml" Target="../ink/ink13.xml"/><Relationship Id="rId41" Type="http://schemas.openxmlformats.org/officeDocument/2006/relationships/customXml" Target="../ink/ink33.xml"/><Relationship Id="rId1" Type="http://schemas.openxmlformats.org/officeDocument/2006/relationships/slideLayout" Target="../slideLayouts/slideLayout2.xml"/><Relationship Id="rId6"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0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0.wmf"/><Relationship Id="rId5" Type="http://schemas.openxmlformats.org/officeDocument/2006/relationships/oleObject" Target="../embeddings/oleObject2.bin"/><Relationship Id="rId4" Type="http://schemas.openxmlformats.org/officeDocument/2006/relationships/image" Target="../media/image29.wmf"/></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40.png"/></Relationships>
</file>

<file path=ppt/slides/_rels/slide35.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50.png"/></Relationships>
</file>

<file path=ppt/slides/_rels/slide36.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60.png"/></Relationships>
</file>

<file path=ppt/slides/_rels/slide37.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38.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80.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3" Type="http://schemas.openxmlformats.org/officeDocument/2006/relationships/customXml" Target="../ink/ink39.xml"/><Relationship Id="rId18" Type="http://schemas.openxmlformats.org/officeDocument/2006/relationships/image" Target="../media/image46.png"/><Relationship Id="rId26" Type="http://schemas.openxmlformats.org/officeDocument/2006/relationships/customXml" Target="../ink/ink46.xml"/><Relationship Id="rId39" Type="http://schemas.openxmlformats.org/officeDocument/2006/relationships/customXml" Target="../ink/ink55.xml"/><Relationship Id="rId21" Type="http://schemas.openxmlformats.org/officeDocument/2006/relationships/image" Target="../media/image55.png"/><Relationship Id="rId34" Type="http://schemas.openxmlformats.org/officeDocument/2006/relationships/customXml" Target="../ink/ink53.xml"/><Relationship Id="rId42" Type="http://schemas.openxmlformats.org/officeDocument/2006/relationships/customXml" Target="../ink/ink58.xml"/><Relationship Id="rId47" Type="http://schemas.openxmlformats.org/officeDocument/2006/relationships/image" Target="../media/image63.png"/><Relationship Id="rId7" Type="http://schemas.openxmlformats.org/officeDocument/2006/relationships/image" Target="../media/image52.png"/><Relationship Id="rId2" Type="http://schemas.openxmlformats.org/officeDocument/2006/relationships/notesSlide" Target="../notesSlides/notesSlide42.xml"/><Relationship Id="rId16" Type="http://schemas.openxmlformats.org/officeDocument/2006/relationships/customXml" Target="../ink/ink42.xml"/><Relationship Id="rId29" Type="http://schemas.openxmlformats.org/officeDocument/2006/relationships/customXml" Target="../ink/ink49.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customXml" Target="../ink/ink37.xml"/><Relationship Id="rId24" Type="http://schemas.openxmlformats.org/officeDocument/2006/relationships/image" Target="../media/image58.png"/><Relationship Id="rId32" Type="http://schemas.openxmlformats.org/officeDocument/2006/relationships/image" Target="../media/image59.png"/><Relationship Id="rId37" Type="http://schemas.openxmlformats.org/officeDocument/2006/relationships/image" Target="../media/image62.png"/><Relationship Id="rId40" Type="http://schemas.openxmlformats.org/officeDocument/2006/relationships/customXml" Target="../ink/ink56.xml"/><Relationship Id="rId45" Type="http://schemas.openxmlformats.org/officeDocument/2006/relationships/customXml" Target="../ink/ink61.xml"/><Relationship Id="rId5" Type="http://schemas.openxmlformats.org/officeDocument/2006/relationships/image" Target="../media/image50.png"/><Relationship Id="rId15" Type="http://schemas.openxmlformats.org/officeDocument/2006/relationships/customXml" Target="../ink/ink41.xml"/><Relationship Id="rId23" Type="http://schemas.openxmlformats.org/officeDocument/2006/relationships/image" Target="../media/image57.png"/><Relationship Id="rId28" Type="http://schemas.openxmlformats.org/officeDocument/2006/relationships/customXml" Target="../ink/ink48.xml"/><Relationship Id="rId36" Type="http://schemas.openxmlformats.org/officeDocument/2006/relationships/image" Target="../media/image61.png"/><Relationship Id="rId10" Type="http://schemas.openxmlformats.org/officeDocument/2006/relationships/image" Target="../media/image43.png"/><Relationship Id="rId19" Type="http://schemas.openxmlformats.org/officeDocument/2006/relationships/customXml" Target="../ink/ink44.xml"/><Relationship Id="rId31" Type="http://schemas.openxmlformats.org/officeDocument/2006/relationships/customXml" Target="../ink/ink51.xml"/><Relationship Id="rId44" Type="http://schemas.openxmlformats.org/officeDocument/2006/relationships/customXml" Target="../ink/ink60.xml"/><Relationship Id="rId4" Type="http://schemas.openxmlformats.org/officeDocument/2006/relationships/image" Target="../media/image49.png"/><Relationship Id="rId9" Type="http://schemas.openxmlformats.org/officeDocument/2006/relationships/customXml" Target="../ink/ink36.xml"/><Relationship Id="rId14" Type="http://schemas.openxmlformats.org/officeDocument/2006/relationships/customXml" Target="../ink/ink40.xml"/><Relationship Id="rId22" Type="http://schemas.openxmlformats.org/officeDocument/2006/relationships/image" Target="../media/image56.png"/><Relationship Id="rId27" Type="http://schemas.openxmlformats.org/officeDocument/2006/relationships/customXml" Target="../ink/ink47.xml"/><Relationship Id="rId30" Type="http://schemas.openxmlformats.org/officeDocument/2006/relationships/customXml" Target="../ink/ink50.xml"/><Relationship Id="rId35" Type="http://schemas.openxmlformats.org/officeDocument/2006/relationships/image" Target="../media/image60.png"/><Relationship Id="rId43" Type="http://schemas.openxmlformats.org/officeDocument/2006/relationships/customXml" Target="../ink/ink59.xml"/><Relationship Id="rId8" Type="http://schemas.openxmlformats.org/officeDocument/2006/relationships/image" Target="../media/image53.png"/><Relationship Id="rId3" Type="http://schemas.openxmlformats.org/officeDocument/2006/relationships/image" Target="../media/image48.png"/><Relationship Id="rId12" Type="http://schemas.openxmlformats.org/officeDocument/2006/relationships/customXml" Target="../ink/ink38.xml"/><Relationship Id="rId17" Type="http://schemas.openxmlformats.org/officeDocument/2006/relationships/customXml" Target="../ink/ink43.xml"/><Relationship Id="rId25" Type="http://schemas.openxmlformats.org/officeDocument/2006/relationships/customXml" Target="../ink/ink45.xml"/><Relationship Id="rId33" Type="http://schemas.openxmlformats.org/officeDocument/2006/relationships/customXml" Target="../ink/ink52.xml"/><Relationship Id="rId38" Type="http://schemas.openxmlformats.org/officeDocument/2006/relationships/customXml" Target="../ink/ink54.xml"/><Relationship Id="rId46" Type="http://schemas.openxmlformats.org/officeDocument/2006/relationships/customXml" Target="../ink/ink62.xml"/><Relationship Id="rId20" Type="http://schemas.openxmlformats.org/officeDocument/2006/relationships/image" Target="../media/image54.png"/><Relationship Id="rId41" Type="http://schemas.openxmlformats.org/officeDocument/2006/relationships/customXml" Target="../ink/ink57.xml"/></Relationships>
</file>

<file path=ppt/slides/_rels/slide46.xml.rels><?xml version="1.0" encoding="UTF-8" standalone="yes"?>
<Relationships xmlns="http://schemas.openxmlformats.org/package/2006/relationships"><Relationship Id="rId13" Type="http://schemas.openxmlformats.org/officeDocument/2006/relationships/customXml" Target="../ink/ink68.xml"/><Relationship Id="rId18" Type="http://schemas.openxmlformats.org/officeDocument/2006/relationships/customXml" Target="../ink/ink73.xml"/><Relationship Id="rId26" Type="http://schemas.openxmlformats.org/officeDocument/2006/relationships/customXml" Target="../ink/ink80.xml"/><Relationship Id="rId39" Type="http://schemas.openxmlformats.org/officeDocument/2006/relationships/customXml" Target="../ink/ink93.xml"/><Relationship Id="rId21" Type="http://schemas.openxmlformats.org/officeDocument/2006/relationships/image" Target="../media/image68.png"/><Relationship Id="rId34" Type="http://schemas.openxmlformats.org/officeDocument/2006/relationships/customXml" Target="../ink/ink88.xml"/><Relationship Id="rId42" Type="http://schemas.openxmlformats.org/officeDocument/2006/relationships/customXml" Target="../ink/ink96.xml"/><Relationship Id="rId47" Type="http://schemas.openxmlformats.org/officeDocument/2006/relationships/image" Target="../media/image72.png"/><Relationship Id="rId50" Type="http://schemas.openxmlformats.org/officeDocument/2006/relationships/image" Target="../media/image75.png"/><Relationship Id="rId55" Type="http://schemas.openxmlformats.org/officeDocument/2006/relationships/customXml" Target="../ink/ink101.xml"/><Relationship Id="rId63" Type="http://schemas.openxmlformats.org/officeDocument/2006/relationships/customXml" Target="../ink/ink107.xml"/><Relationship Id="rId7" Type="http://schemas.openxmlformats.org/officeDocument/2006/relationships/customXml" Target="../ink/ink63.xml"/><Relationship Id="rId2" Type="http://schemas.openxmlformats.org/officeDocument/2006/relationships/notesSlide" Target="../notesSlides/notesSlide43.xml"/><Relationship Id="rId16" Type="http://schemas.openxmlformats.org/officeDocument/2006/relationships/customXml" Target="../ink/ink71.xml"/><Relationship Id="rId29" Type="http://schemas.openxmlformats.org/officeDocument/2006/relationships/customXml" Target="../ink/ink83.xml"/><Relationship Id="rId11" Type="http://schemas.openxmlformats.org/officeDocument/2006/relationships/customXml" Target="../ink/ink66.xml"/><Relationship Id="rId24" Type="http://schemas.openxmlformats.org/officeDocument/2006/relationships/customXml" Target="../ink/ink78.xml"/><Relationship Id="rId32" Type="http://schemas.openxmlformats.org/officeDocument/2006/relationships/customXml" Target="../ink/ink86.xml"/><Relationship Id="rId37" Type="http://schemas.openxmlformats.org/officeDocument/2006/relationships/customXml" Target="../ink/ink91.xml"/><Relationship Id="rId40" Type="http://schemas.openxmlformats.org/officeDocument/2006/relationships/customXml" Target="../ink/ink94.xml"/><Relationship Id="rId45" Type="http://schemas.openxmlformats.org/officeDocument/2006/relationships/image" Target="../media/image70.png"/><Relationship Id="rId53" Type="http://schemas.openxmlformats.org/officeDocument/2006/relationships/customXml" Target="../ink/ink99.xml"/><Relationship Id="rId58" Type="http://schemas.openxmlformats.org/officeDocument/2006/relationships/image" Target="../media/image78.png"/><Relationship Id="rId5" Type="http://schemas.openxmlformats.org/officeDocument/2006/relationships/image" Target="../media/image66.png"/><Relationship Id="rId61" Type="http://schemas.openxmlformats.org/officeDocument/2006/relationships/customXml" Target="../ink/ink105.xml"/><Relationship Id="rId19" Type="http://schemas.openxmlformats.org/officeDocument/2006/relationships/customXml" Target="../ink/ink74.xml"/><Relationship Id="rId14" Type="http://schemas.openxmlformats.org/officeDocument/2006/relationships/customXml" Target="../ink/ink69.xml"/><Relationship Id="rId22" Type="http://schemas.openxmlformats.org/officeDocument/2006/relationships/customXml" Target="../ink/ink76.xml"/><Relationship Id="rId27" Type="http://schemas.openxmlformats.org/officeDocument/2006/relationships/customXml" Target="../ink/ink81.xml"/><Relationship Id="rId30" Type="http://schemas.openxmlformats.org/officeDocument/2006/relationships/customXml" Target="../ink/ink84.xml"/><Relationship Id="rId35" Type="http://schemas.openxmlformats.org/officeDocument/2006/relationships/customXml" Target="../ink/ink89.xml"/><Relationship Id="rId43" Type="http://schemas.openxmlformats.org/officeDocument/2006/relationships/customXml" Target="../ink/ink97.xml"/><Relationship Id="rId48" Type="http://schemas.openxmlformats.org/officeDocument/2006/relationships/image" Target="../media/image73.png"/><Relationship Id="rId56" Type="http://schemas.openxmlformats.org/officeDocument/2006/relationships/customXml" Target="../ink/ink102.xml"/><Relationship Id="rId64" Type="http://schemas.openxmlformats.org/officeDocument/2006/relationships/image" Target="../media/image79.png"/><Relationship Id="rId8" Type="http://schemas.openxmlformats.org/officeDocument/2006/relationships/image" Target="../media/image43.png"/><Relationship Id="rId51" Type="http://schemas.openxmlformats.org/officeDocument/2006/relationships/image" Target="../media/image76.png"/><Relationship Id="rId3" Type="http://schemas.openxmlformats.org/officeDocument/2006/relationships/image" Target="../media/image64.png"/><Relationship Id="rId12" Type="http://schemas.openxmlformats.org/officeDocument/2006/relationships/customXml" Target="../ink/ink67.xml"/><Relationship Id="rId17" Type="http://schemas.openxmlformats.org/officeDocument/2006/relationships/customXml" Target="../ink/ink72.xml"/><Relationship Id="rId25" Type="http://schemas.openxmlformats.org/officeDocument/2006/relationships/customXml" Target="../ink/ink79.xml"/><Relationship Id="rId33" Type="http://schemas.openxmlformats.org/officeDocument/2006/relationships/customXml" Target="../ink/ink87.xml"/><Relationship Id="rId38" Type="http://schemas.openxmlformats.org/officeDocument/2006/relationships/customXml" Target="../ink/ink92.xml"/><Relationship Id="rId46" Type="http://schemas.openxmlformats.org/officeDocument/2006/relationships/image" Target="../media/image71.png"/><Relationship Id="rId59" Type="http://schemas.openxmlformats.org/officeDocument/2006/relationships/customXml" Target="../ink/ink103.xml"/><Relationship Id="rId20" Type="http://schemas.openxmlformats.org/officeDocument/2006/relationships/customXml" Target="../ink/ink75.xml"/><Relationship Id="rId41" Type="http://schemas.openxmlformats.org/officeDocument/2006/relationships/customXml" Target="../ink/ink95.xml"/><Relationship Id="rId54" Type="http://schemas.openxmlformats.org/officeDocument/2006/relationships/customXml" Target="../ink/ink100.xml"/><Relationship Id="rId62" Type="http://schemas.openxmlformats.org/officeDocument/2006/relationships/customXml" Target="../ink/ink106.xml"/><Relationship Id="rId1" Type="http://schemas.openxmlformats.org/officeDocument/2006/relationships/slideLayout" Target="../slideLayouts/slideLayout2.xml"/><Relationship Id="rId6" Type="http://schemas.openxmlformats.org/officeDocument/2006/relationships/image" Target="../media/image67.png"/><Relationship Id="rId15" Type="http://schemas.openxmlformats.org/officeDocument/2006/relationships/customXml" Target="../ink/ink70.xml"/><Relationship Id="rId23" Type="http://schemas.openxmlformats.org/officeDocument/2006/relationships/customXml" Target="../ink/ink77.xml"/><Relationship Id="rId28" Type="http://schemas.openxmlformats.org/officeDocument/2006/relationships/customXml" Target="../ink/ink82.xml"/><Relationship Id="rId36" Type="http://schemas.openxmlformats.org/officeDocument/2006/relationships/customXml" Target="../ink/ink90.xml"/><Relationship Id="rId49" Type="http://schemas.openxmlformats.org/officeDocument/2006/relationships/image" Target="../media/image74.png"/><Relationship Id="rId57" Type="http://schemas.openxmlformats.org/officeDocument/2006/relationships/image" Target="../media/image77.png"/><Relationship Id="rId10" Type="http://schemas.openxmlformats.org/officeDocument/2006/relationships/customXml" Target="../ink/ink65.xml"/><Relationship Id="rId31" Type="http://schemas.openxmlformats.org/officeDocument/2006/relationships/customXml" Target="../ink/ink85.xml"/><Relationship Id="rId44" Type="http://schemas.openxmlformats.org/officeDocument/2006/relationships/image" Target="../media/image69.png"/><Relationship Id="rId52" Type="http://schemas.openxmlformats.org/officeDocument/2006/relationships/customXml" Target="../ink/ink98.xml"/><Relationship Id="rId60" Type="http://schemas.openxmlformats.org/officeDocument/2006/relationships/customXml" Target="../ink/ink104.xml"/><Relationship Id="rId4" Type="http://schemas.openxmlformats.org/officeDocument/2006/relationships/image" Target="../media/image65.png"/><Relationship Id="rId9" Type="http://schemas.openxmlformats.org/officeDocument/2006/relationships/customXml" Target="../ink/ink64.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9.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181.png"/><Relationship Id="rId4" Type="http://schemas.openxmlformats.org/officeDocument/2006/relationships/image" Target="../media/image17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00.png"/><Relationship Id="rId4" Type="http://schemas.openxmlformats.org/officeDocument/2006/relationships/image" Target="../media/image210.png"/></Relationships>
</file>

<file path=ppt/slides/_rels/slide61.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6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2.xml"/><Relationship Id="rId5" Type="http://schemas.openxmlformats.org/officeDocument/2006/relationships/image" Target="../media/image311.png"/><Relationship Id="rId4" Type="http://schemas.openxmlformats.org/officeDocument/2006/relationships/image" Target="../media/image300.png"/></Relationships>
</file>

<file path=ppt/slides/_rels/slide6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2.png"/><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10.png"/><Relationship Id="rId4" Type="http://schemas.openxmlformats.org/officeDocument/2006/relationships/image" Target="../media/image340.png"/></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32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C9B01C-EDDA-D743-B08A-035FC4C04CD6}"/>
              </a:ext>
            </a:extLst>
          </p:cNvPr>
          <p:cNvSpPr>
            <a:spLocks noGrp="1"/>
          </p:cNvSpPr>
          <p:nvPr>
            <p:ph type="ctrTitle"/>
          </p:nvPr>
        </p:nvSpPr>
        <p:spPr>
          <a:xfrm>
            <a:off x="1556830" y="2089528"/>
            <a:ext cx="9089418" cy="2098226"/>
          </a:xfrm>
        </p:spPr>
        <p:txBody>
          <a:bodyPr/>
          <a:lstStyle/>
          <a:p>
            <a:r>
              <a:rPr kumimoji="1" lang="en-US" altLang="ja-JP" sz="4000" dirty="0"/>
              <a:t>Outlier detection techniqu</a:t>
            </a:r>
            <a:r>
              <a:rPr lang="en-US" altLang="ja-JP" sz="4000" dirty="0"/>
              <a:t>e to extract candidates of fraud from medical insurance claims</a:t>
            </a:r>
            <a:br>
              <a:rPr lang="en-US" altLang="ja-JP" sz="4000" dirty="0"/>
            </a:br>
            <a:r>
              <a:rPr lang="en-US" altLang="ja-JP" sz="4000" dirty="0"/>
              <a:t> (</a:t>
            </a:r>
            <a:r>
              <a:rPr lang="ja-JP" altLang="en-US" sz="4000"/>
              <a:t>医療保険請求データからの詐欺候補者検出のための外れ値検出法</a:t>
            </a:r>
            <a:r>
              <a:rPr lang="en-US" altLang="ja-JP" sz="4000" dirty="0"/>
              <a:t>)</a:t>
            </a:r>
            <a:endParaRPr kumimoji="1" lang="ja-JP" altLang="en-US" sz="2000"/>
          </a:p>
        </p:txBody>
      </p:sp>
      <p:sp>
        <p:nvSpPr>
          <p:cNvPr id="4" name="日付プレースホルダー 3">
            <a:extLst>
              <a:ext uri="{FF2B5EF4-FFF2-40B4-BE49-F238E27FC236}">
                <a16:creationId xmlns:a16="http://schemas.microsoft.com/office/drawing/2014/main" id="{71DFE2F2-D143-114A-8E3B-AD03D594AB64}"/>
              </a:ext>
            </a:extLst>
          </p:cNvPr>
          <p:cNvSpPr>
            <a:spLocks noGrp="1"/>
          </p:cNvSpPr>
          <p:nvPr>
            <p:ph type="dt" sz="half" idx="10"/>
          </p:nvPr>
        </p:nvSpPr>
        <p:spPr/>
        <p:txBody>
          <a:bodyPr/>
          <a:lstStyle/>
          <a:p>
            <a:fld id="{E1FB9088-C4C8-F442-ADE8-C07249785287}" type="datetime1">
              <a:rPr lang="ja-JP" altLang="en-US" smtClean="0"/>
              <a:t>2019/2/12</a:t>
            </a:fld>
            <a:endParaRPr lang="en-US" altLang="ja-JP" dirty="0"/>
          </a:p>
        </p:txBody>
      </p:sp>
      <p:sp>
        <p:nvSpPr>
          <p:cNvPr id="5" name="フッター プレースホルダー 4">
            <a:extLst>
              <a:ext uri="{FF2B5EF4-FFF2-40B4-BE49-F238E27FC236}">
                <a16:creationId xmlns:a16="http://schemas.microsoft.com/office/drawing/2014/main" id="{33BF0795-7DE1-1D4D-9384-150E50701710}"/>
              </a:ext>
            </a:extLst>
          </p:cNvPr>
          <p:cNvSpPr>
            <a:spLocks noGrp="1"/>
          </p:cNvSpPr>
          <p:nvPr>
            <p:ph type="ftr" sz="quarter" idx="11"/>
          </p:nvPr>
        </p:nvSpPr>
        <p:spPr/>
        <p:txBody>
          <a:bodyPr/>
          <a:lstStyle/>
          <a:p>
            <a:r>
              <a:rPr kumimoji="1" lang="zh-CN" altLang="en-US" dirty="0"/>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4768F7AF-DF5F-A049-BAA2-6438A3FDF74B}"/>
              </a:ext>
            </a:extLst>
          </p:cNvPr>
          <p:cNvSpPr>
            <a:spLocks noGrp="1"/>
          </p:cNvSpPr>
          <p:nvPr>
            <p:ph type="sldNum" sz="quarter" idx="12"/>
          </p:nvPr>
        </p:nvSpPr>
        <p:spPr/>
        <p:txBody>
          <a:bodyPr/>
          <a:lstStyle/>
          <a:p>
            <a:fld id="{C396DE94-E78B-4743-9932-E18BCB9B557B}" type="slidenum">
              <a:rPr kumimoji="1" lang="ja-JP" altLang="en-US" smtClean="0"/>
              <a:t>1</a:t>
            </a:fld>
            <a:endParaRPr kumimoji="1" lang="ja-JP" altLang="en-US"/>
          </a:p>
        </p:txBody>
      </p:sp>
      <p:sp>
        <p:nvSpPr>
          <p:cNvPr id="3" name="テキスト ボックス 2">
            <a:extLst>
              <a:ext uri="{FF2B5EF4-FFF2-40B4-BE49-F238E27FC236}">
                <a16:creationId xmlns:a16="http://schemas.microsoft.com/office/drawing/2014/main" id="{C4FFAEA3-2B82-C745-8B08-F22911601BC4}"/>
              </a:ext>
            </a:extLst>
          </p:cNvPr>
          <p:cNvSpPr txBox="1"/>
          <p:nvPr/>
        </p:nvSpPr>
        <p:spPr>
          <a:xfrm>
            <a:off x="6398352" y="4472848"/>
            <a:ext cx="4230477" cy="646331"/>
          </a:xfrm>
          <a:prstGeom prst="rect">
            <a:avLst/>
          </a:prstGeom>
          <a:noFill/>
        </p:spPr>
        <p:txBody>
          <a:bodyPr wrap="square" rtlCol="0">
            <a:spAutoFit/>
          </a:bodyPr>
          <a:lstStyle/>
          <a:p>
            <a:r>
              <a:rPr lang="en-US" altLang="ja-JP" dirty="0"/>
              <a:t>                                        </a:t>
            </a:r>
            <a:r>
              <a:rPr lang="ja-JP" altLang="en-US"/>
              <a:t>物理統計学分野</a:t>
            </a:r>
            <a:endParaRPr kumimoji="1" lang="en-US" altLang="ja-JP" dirty="0"/>
          </a:p>
          <a:p>
            <a:r>
              <a:rPr lang="en-US" altLang="ja-JP" dirty="0"/>
              <a:t>			</a:t>
            </a:r>
            <a:r>
              <a:rPr lang="ja-JP" altLang="en-US"/>
              <a:t>河盛亮介</a:t>
            </a:r>
            <a:r>
              <a:rPr kumimoji="1" lang="ja-JP" altLang="en-US"/>
              <a:t>　</a:t>
            </a:r>
          </a:p>
        </p:txBody>
      </p:sp>
    </p:spTree>
    <p:extLst>
      <p:ext uri="{BB962C8B-B14F-4D97-AF65-F5344CB8AC3E}">
        <p14:creationId xmlns:p14="http://schemas.microsoft.com/office/powerpoint/2010/main" val="105046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095F6-7592-584C-AA86-5715AEB7BD5D}"/>
              </a:ext>
            </a:extLst>
          </p:cNvPr>
          <p:cNvSpPr>
            <a:spLocks noGrp="1"/>
          </p:cNvSpPr>
          <p:nvPr>
            <p:ph type="title"/>
          </p:nvPr>
        </p:nvSpPr>
        <p:spPr/>
        <p:txBody>
          <a:bodyPr/>
          <a:lstStyle/>
          <a:p>
            <a:r>
              <a:rPr lang="ja-JP" altLang="en-US"/>
              <a:t>提案手法　</a:t>
            </a:r>
            <a:endParaRPr kumimoji="1" lang="ja-JP" altLang="en-US"/>
          </a:p>
        </p:txBody>
      </p:sp>
      <p:sp>
        <p:nvSpPr>
          <p:cNvPr id="3" name="コンテンツ プレースホルダー 2">
            <a:extLst>
              <a:ext uri="{FF2B5EF4-FFF2-40B4-BE49-F238E27FC236}">
                <a16:creationId xmlns:a16="http://schemas.microsoft.com/office/drawing/2014/main" id="{4EC7D1F8-10AA-6240-ACE6-28BA95D0955F}"/>
              </a:ext>
            </a:extLst>
          </p:cNvPr>
          <p:cNvSpPr>
            <a:spLocks noGrp="1"/>
          </p:cNvSpPr>
          <p:nvPr>
            <p:ph idx="1"/>
          </p:nvPr>
        </p:nvSpPr>
        <p:spPr>
          <a:xfrm>
            <a:off x="1298656" y="1336724"/>
            <a:ext cx="10893344" cy="4677585"/>
          </a:xfrm>
        </p:spPr>
        <p:txBody>
          <a:bodyPr>
            <a:normAutofit/>
          </a:bodyPr>
          <a:lstStyle/>
          <a:p>
            <a:r>
              <a:rPr lang="en-US" altLang="ja-JP" sz="2400" dirty="0">
                <a:solidFill>
                  <a:sysClr val="windowText" lastClr="000000"/>
                </a:solidFill>
                <a:latin typeface="+mn-ea"/>
              </a:rPr>
              <a:t>Medicare Provider Utilization and Payment Data</a:t>
            </a:r>
          </a:p>
          <a:p>
            <a:r>
              <a:rPr lang="en-US" altLang="ja-JP" sz="2400" dirty="0">
                <a:solidFill>
                  <a:sysClr val="windowText" lastClr="000000"/>
                </a:solidFill>
                <a:latin typeface="+mn-ea"/>
              </a:rPr>
              <a:t>New York</a:t>
            </a:r>
            <a:r>
              <a:rPr lang="ja-JP" altLang="en-US" sz="2400">
                <a:solidFill>
                  <a:sysClr val="windowText" lastClr="000000"/>
                </a:solidFill>
                <a:latin typeface="+mn-ea"/>
              </a:rPr>
              <a:t>・</a:t>
            </a:r>
            <a:r>
              <a:rPr lang="en-US" altLang="ja-JP" sz="2400" dirty="0">
                <a:solidFill>
                  <a:sysClr val="windowText" lastClr="000000"/>
                </a:solidFill>
                <a:latin typeface="+mn-ea"/>
              </a:rPr>
              <a:t>California</a:t>
            </a:r>
            <a:r>
              <a:rPr lang="ja-JP" altLang="en-US" sz="2400">
                <a:solidFill>
                  <a:sysClr val="windowText" lastClr="000000"/>
                </a:solidFill>
                <a:latin typeface="+mn-ea"/>
              </a:rPr>
              <a:t>のデータ</a:t>
            </a:r>
            <a:endParaRPr lang="en-US" altLang="ja-JP" sz="2400" dirty="0">
              <a:solidFill>
                <a:sysClr val="windowText" lastClr="000000"/>
              </a:solidFill>
              <a:latin typeface="+mn-ea"/>
            </a:endParaRPr>
          </a:p>
          <a:p>
            <a:r>
              <a:rPr lang="en-US" altLang="ja-JP" sz="2400" dirty="0">
                <a:solidFill>
                  <a:sysClr val="windowText" lastClr="000000"/>
                </a:solidFill>
                <a:latin typeface="+mn-ea"/>
              </a:rPr>
              <a:t>1,111,686</a:t>
            </a:r>
            <a:r>
              <a:rPr lang="ja-JP" altLang="en-US" sz="2400">
                <a:solidFill>
                  <a:sysClr val="windowText" lastClr="000000"/>
                </a:solidFill>
                <a:latin typeface="+mn-ea"/>
              </a:rPr>
              <a:t>行，</a:t>
            </a:r>
            <a:r>
              <a:rPr lang="en-US" altLang="ja-JP" sz="2400" dirty="0">
                <a:solidFill>
                  <a:sysClr val="windowText" lastClr="000000"/>
                </a:solidFill>
                <a:latin typeface="+mn-ea"/>
              </a:rPr>
              <a:t>123299</a:t>
            </a:r>
            <a:r>
              <a:rPr lang="ja-JP" altLang="en-US" sz="2400">
                <a:solidFill>
                  <a:sysClr val="windowText" lastClr="000000"/>
                </a:solidFill>
                <a:latin typeface="+mn-ea"/>
              </a:rPr>
              <a:t>の医療提供者，</a:t>
            </a:r>
            <a:r>
              <a:rPr lang="en-US" altLang="ja-JP" sz="2400" dirty="0">
                <a:solidFill>
                  <a:sysClr val="windowText" lastClr="000000"/>
                </a:solidFill>
                <a:latin typeface="+mn-ea"/>
              </a:rPr>
              <a:t>46</a:t>
            </a:r>
            <a:r>
              <a:rPr lang="ja-JP" altLang="en-US" sz="2400">
                <a:solidFill>
                  <a:sysClr val="windowText" lastClr="000000"/>
                </a:solidFill>
                <a:latin typeface="+mn-ea"/>
              </a:rPr>
              <a:t>の登録除外者</a:t>
            </a:r>
            <a:endParaRPr lang="en-US" altLang="ja-JP" sz="2400" dirty="0">
              <a:solidFill>
                <a:sysClr val="windowText" lastClr="000000"/>
              </a:solidFill>
              <a:latin typeface="+mn-ea"/>
            </a:endParaRPr>
          </a:p>
          <a:p>
            <a:pPr marL="0" indent="0">
              <a:buNone/>
            </a:pPr>
            <a:r>
              <a:rPr lang="ja-JP" altLang="en-US" sz="2400">
                <a:solidFill>
                  <a:sysClr val="windowText" lastClr="000000"/>
                </a:solidFill>
                <a:latin typeface="+mn-ea"/>
              </a:rPr>
              <a:t>　</a:t>
            </a:r>
            <a:endParaRPr lang="en-US" altLang="ja-JP" sz="2400" dirty="0">
              <a:solidFill>
                <a:sysClr val="windowText" lastClr="000000"/>
              </a:solidFill>
              <a:latin typeface="+mn-ea"/>
            </a:endParaRPr>
          </a:p>
          <a:p>
            <a:r>
              <a:rPr lang="ja-JP" altLang="en-US" sz="2400">
                <a:solidFill>
                  <a:schemeClr val="accent6">
                    <a:lumMod val="75000"/>
                  </a:schemeClr>
                </a:solidFill>
                <a:latin typeface="+mn-ea"/>
              </a:rPr>
              <a:t>データを　</a:t>
            </a:r>
            <a:r>
              <a:rPr lang="ja-JP" altLang="en-US" sz="2400">
                <a:solidFill>
                  <a:sysClr val="windowText" lastClr="000000"/>
                </a:solidFill>
                <a:latin typeface="+mn-ea"/>
              </a:rPr>
              <a:t>　　　　　　　で</a:t>
            </a:r>
            <a:r>
              <a:rPr lang="ja-JP" altLang="en-US" sz="2400">
                <a:solidFill>
                  <a:schemeClr val="accent6">
                    <a:lumMod val="75000"/>
                  </a:schemeClr>
                </a:solidFill>
                <a:latin typeface="+mn-ea"/>
              </a:rPr>
              <a:t>分割</a:t>
            </a:r>
            <a:r>
              <a:rPr lang="ja-JP" altLang="en-US" sz="2400">
                <a:solidFill>
                  <a:sysClr val="windowText" lastClr="000000"/>
                </a:solidFill>
                <a:latin typeface="+mn-ea"/>
              </a:rPr>
              <a:t>，精度を比較</a:t>
            </a:r>
            <a:endParaRPr lang="en-US" altLang="ja-JP" sz="2400" dirty="0">
              <a:solidFill>
                <a:sysClr val="windowText" lastClr="000000"/>
              </a:solidFill>
              <a:latin typeface="+mn-ea"/>
            </a:endParaRPr>
          </a:p>
          <a:p>
            <a:endParaRPr lang="en-US" altLang="ja-JP" sz="2400" dirty="0">
              <a:solidFill>
                <a:sysClr val="windowText" lastClr="000000"/>
              </a:solidFill>
              <a:latin typeface="+mn-ea"/>
            </a:endParaRPr>
          </a:p>
          <a:p>
            <a:r>
              <a:rPr lang="ja-JP" altLang="en-US" sz="2400">
                <a:solidFill>
                  <a:schemeClr val="accent6">
                    <a:lumMod val="75000"/>
                  </a:schemeClr>
                </a:solidFill>
                <a:latin typeface="+mn-ea"/>
              </a:rPr>
              <a:t>各医療手続きの請求額を特徴量</a:t>
            </a:r>
            <a:endParaRPr lang="en-US" altLang="ja-JP" sz="2400" dirty="0">
              <a:solidFill>
                <a:schemeClr val="accent6">
                  <a:lumMod val="75000"/>
                </a:schemeClr>
              </a:solidFill>
              <a:latin typeface="+mn-ea"/>
            </a:endParaRPr>
          </a:p>
          <a:p>
            <a:pPr>
              <a:buFont typeface="Wingdings" pitchFamily="2" charset="2"/>
              <a:buChar char="n"/>
            </a:pPr>
            <a:r>
              <a:rPr lang="en-US" altLang="ja-JP" sz="2400" dirty="0">
                <a:solidFill>
                  <a:sysClr val="windowText" lastClr="000000"/>
                </a:solidFill>
                <a:latin typeface="+mn-ea"/>
              </a:rPr>
              <a:t>One support vector machine</a:t>
            </a:r>
            <a:r>
              <a:rPr lang="ja-JP" altLang="en-US" sz="2400">
                <a:solidFill>
                  <a:sysClr val="windowText" lastClr="000000"/>
                </a:solidFill>
                <a:latin typeface="+mn-ea"/>
              </a:rPr>
              <a:t>・</a:t>
            </a:r>
            <a:r>
              <a:rPr lang="en-US" altLang="ja-JP" sz="2400" dirty="0">
                <a:solidFill>
                  <a:sysClr val="windowText" lastClr="000000"/>
                </a:solidFill>
                <a:latin typeface="+mn-ea"/>
              </a:rPr>
              <a:t>Local Outlier Factor</a:t>
            </a:r>
            <a:r>
              <a:rPr lang="ja-JP" altLang="en-US" sz="2400">
                <a:solidFill>
                  <a:sysClr val="windowText" lastClr="000000"/>
                </a:solidFill>
                <a:latin typeface="+mn-ea"/>
              </a:rPr>
              <a:t>を外れ値検出に使用　　</a:t>
            </a:r>
            <a:endParaRPr lang="en-US" altLang="ja-JP" sz="2400" dirty="0">
              <a:solidFill>
                <a:sysClr val="windowText" lastClr="000000"/>
              </a:solidFill>
              <a:latin typeface="+mn-ea"/>
            </a:endParaRPr>
          </a:p>
          <a:p>
            <a:pPr marL="0" indent="0">
              <a:buNone/>
            </a:pPr>
            <a:endParaRPr lang="en-US" altLang="ja-JP" sz="2400" dirty="0">
              <a:solidFill>
                <a:sysClr val="windowText" lastClr="000000"/>
              </a:solidFill>
              <a:latin typeface="+mn-ea"/>
            </a:endParaRPr>
          </a:p>
          <a:p>
            <a:endParaRPr lang="en-US" altLang="ja-JP" sz="2400" dirty="0">
              <a:solidFill>
                <a:sysClr val="windowText" lastClr="000000"/>
              </a:solidFill>
              <a:latin typeface="+mn-ea"/>
            </a:endParaRPr>
          </a:p>
        </p:txBody>
      </p:sp>
      <p:sp>
        <p:nvSpPr>
          <p:cNvPr id="4" name="日付プレースホルダー 3">
            <a:extLst>
              <a:ext uri="{FF2B5EF4-FFF2-40B4-BE49-F238E27FC236}">
                <a16:creationId xmlns:a16="http://schemas.microsoft.com/office/drawing/2014/main" id="{60624FA2-1EF0-2E4B-B2FC-B8EED4355784}"/>
              </a:ext>
            </a:extLst>
          </p:cNvPr>
          <p:cNvSpPr>
            <a:spLocks noGrp="1"/>
          </p:cNvSpPr>
          <p:nvPr>
            <p:ph type="dt" sz="half" idx="10"/>
          </p:nvPr>
        </p:nvSpPr>
        <p:spPr/>
        <p:txBody>
          <a:bodyPr/>
          <a:lstStyle/>
          <a:p>
            <a:fld id="{DA9190A3-610E-8D4C-9315-F69ADB4A27A9}"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026A0DFF-9799-C646-B2A8-4A063631E24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51B6807-000A-F44C-BF0C-62C74478E259}"/>
              </a:ext>
            </a:extLst>
          </p:cNvPr>
          <p:cNvSpPr>
            <a:spLocks noGrp="1"/>
          </p:cNvSpPr>
          <p:nvPr>
            <p:ph type="sldNum" sz="quarter" idx="12"/>
          </p:nvPr>
        </p:nvSpPr>
        <p:spPr/>
        <p:txBody>
          <a:bodyPr/>
          <a:lstStyle/>
          <a:p>
            <a:fld id="{C396DE94-E78B-4743-9932-E18BCB9B557B}" type="slidenum">
              <a:rPr kumimoji="1" lang="ja-JP" altLang="en-US" smtClean="0"/>
              <a:t>10</a:t>
            </a:fld>
            <a:endParaRPr kumimoji="1" lang="ja-JP" altLang="en-US"/>
          </a:p>
        </p:txBody>
      </p:sp>
      <p:sp>
        <p:nvSpPr>
          <p:cNvPr id="13" name="タイトル 1">
            <a:extLst>
              <a:ext uri="{FF2B5EF4-FFF2-40B4-BE49-F238E27FC236}">
                <a16:creationId xmlns:a16="http://schemas.microsoft.com/office/drawing/2014/main" id="{9F5470F8-71CA-9F41-9601-63C0C63E1F6F}"/>
              </a:ext>
            </a:extLst>
          </p:cNvPr>
          <p:cNvSpPr txBox="1">
            <a:spLocks/>
          </p:cNvSpPr>
          <p:nvPr/>
        </p:nvSpPr>
        <p:spPr>
          <a:xfrm>
            <a:off x="965295" y="843691"/>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800" b="1"/>
              <a:t>前処理</a:t>
            </a:r>
          </a:p>
        </p:txBody>
      </p:sp>
      <p:pic>
        <p:nvPicPr>
          <p:cNvPr id="27" name="図 26">
            <a:extLst>
              <a:ext uri="{FF2B5EF4-FFF2-40B4-BE49-F238E27FC236}">
                <a16:creationId xmlns:a16="http://schemas.microsoft.com/office/drawing/2014/main" id="{DD9CBC5E-3B2B-594F-9005-DF0943DBCF32}"/>
              </a:ext>
            </a:extLst>
          </p:cNvPr>
          <p:cNvPicPr>
            <a:picLocks noChangeAspect="1"/>
          </p:cNvPicPr>
          <p:nvPr/>
        </p:nvPicPr>
        <p:blipFill>
          <a:blip r:embed="rId3"/>
          <a:stretch>
            <a:fillRect/>
          </a:stretch>
        </p:blipFill>
        <p:spPr>
          <a:xfrm>
            <a:off x="8327571" y="2770785"/>
            <a:ext cx="3788362" cy="1931843"/>
          </a:xfrm>
          <a:prstGeom prst="rect">
            <a:avLst/>
          </a:prstGeom>
        </p:spPr>
      </p:pic>
      <p:grpSp>
        <p:nvGrpSpPr>
          <p:cNvPr id="8" name="グループ化 7">
            <a:extLst>
              <a:ext uri="{FF2B5EF4-FFF2-40B4-BE49-F238E27FC236}">
                <a16:creationId xmlns:a16="http://schemas.microsoft.com/office/drawing/2014/main" id="{F59EB8EC-7E68-2C48-811A-63F8013ADB27}"/>
              </a:ext>
            </a:extLst>
          </p:cNvPr>
          <p:cNvGrpSpPr/>
          <p:nvPr/>
        </p:nvGrpSpPr>
        <p:grpSpPr>
          <a:xfrm>
            <a:off x="3061513" y="3033157"/>
            <a:ext cx="2300254" cy="919871"/>
            <a:chOff x="3061513" y="3033157"/>
            <a:chExt cx="2300254" cy="919871"/>
          </a:xfrm>
        </p:grpSpPr>
        <p:grpSp>
          <p:nvGrpSpPr>
            <p:cNvPr id="7" name="グループ化 6">
              <a:extLst>
                <a:ext uri="{FF2B5EF4-FFF2-40B4-BE49-F238E27FC236}">
                  <a16:creationId xmlns:a16="http://schemas.microsoft.com/office/drawing/2014/main" id="{83752743-1E05-9141-A74C-4650E97AA310}"/>
                </a:ext>
              </a:extLst>
            </p:cNvPr>
            <p:cNvGrpSpPr/>
            <p:nvPr/>
          </p:nvGrpSpPr>
          <p:grpSpPr>
            <a:xfrm>
              <a:off x="3061513" y="3033157"/>
              <a:ext cx="2110101" cy="890247"/>
              <a:chOff x="3061513" y="3033157"/>
              <a:chExt cx="2110101" cy="890247"/>
            </a:xfrm>
          </p:grpSpPr>
          <p:sp>
            <p:nvSpPr>
              <p:cNvPr id="10" name="左中かっこ 9">
                <a:extLst>
                  <a:ext uri="{FF2B5EF4-FFF2-40B4-BE49-F238E27FC236}">
                    <a16:creationId xmlns:a16="http://schemas.microsoft.com/office/drawing/2014/main" id="{1C5A1D53-1229-E543-8072-E2D4CC87ABBB}"/>
                  </a:ext>
                </a:extLst>
              </p:cNvPr>
              <p:cNvSpPr/>
              <p:nvPr/>
            </p:nvSpPr>
            <p:spPr>
              <a:xfrm>
                <a:off x="3061513" y="3033157"/>
                <a:ext cx="261395" cy="852926"/>
              </a:xfrm>
              <a:prstGeom prst="leftBrace">
                <a:avLst/>
              </a:prstGeom>
              <a:solidFill>
                <a:schemeClr val="bg2"/>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CA1C3AC1-6A78-964B-A618-C0EDEDF6552A}"/>
                  </a:ext>
                </a:extLst>
              </p:cNvPr>
              <p:cNvSpPr/>
              <p:nvPr/>
            </p:nvSpPr>
            <p:spPr>
              <a:xfrm>
                <a:off x="3266925" y="3092407"/>
                <a:ext cx="1904689" cy="830997"/>
              </a:xfrm>
              <a:prstGeom prst="rect">
                <a:avLst/>
              </a:prstGeom>
            </p:spPr>
            <p:txBody>
              <a:bodyPr wrap="square">
                <a:spAutoFit/>
              </a:bodyPr>
              <a:lstStyle/>
              <a:p>
                <a:r>
                  <a:rPr lang="ja-JP" altLang="en-US" sz="2400"/>
                  <a:t>専門科</a:t>
                </a:r>
                <a:endParaRPr lang="en-US" altLang="ja-JP" sz="2400" dirty="0"/>
              </a:p>
              <a:p>
                <a:r>
                  <a:rPr lang="ja-JP" altLang="en-US" sz="2400"/>
                  <a:t>専門科</a:t>
                </a:r>
                <a:r>
                  <a:rPr lang="en-US" altLang="ja-JP" sz="2400" dirty="0"/>
                  <a:t>+</a:t>
                </a:r>
                <a:r>
                  <a:rPr lang="ja-JP" altLang="en-US" sz="2400"/>
                  <a:t>地域</a:t>
                </a:r>
                <a:endParaRPr lang="en-US" altLang="ja-JP" sz="2400" dirty="0"/>
              </a:p>
            </p:txBody>
          </p:sp>
        </p:grpSp>
        <p:sp>
          <p:nvSpPr>
            <p:cNvPr id="19" name="右中かっこ 18">
              <a:extLst>
                <a:ext uri="{FF2B5EF4-FFF2-40B4-BE49-F238E27FC236}">
                  <a16:creationId xmlns:a16="http://schemas.microsoft.com/office/drawing/2014/main" id="{228CF78F-9462-6646-88CA-33A5FA912E88}"/>
                </a:ext>
              </a:extLst>
            </p:cNvPr>
            <p:cNvSpPr/>
            <p:nvPr/>
          </p:nvSpPr>
          <p:spPr>
            <a:xfrm>
              <a:off x="5256761" y="3033157"/>
              <a:ext cx="105006" cy="91987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002060"/>
                </a:solidFill>
              </a:endParaRPr>
            </a:p>
          </p:txBody>
        </p:sp>
      </p:grpSp>
      <p:grpSp>
        <p:nvGrpSpPr>
          <p:cNvPr id="14" name="グループ化 13">
            <a:extLst>
              <a:ext uri="{FF2B5EF4-FFF2-40B4-BE49-F238E27FC236}">
                <a16:creationId xmlns:a16="http://schemas.microsoft.com/office/drawing/2014/main" id="{D3112F01-371A-2349-8B81-2367554127F8}"/>
              </a:ext>
            </a:extLst>
          </p:cNvPr>
          <p:cNvGrpSpPr/>
          <p:nvPr/>
        </p:nvGrpSpPr>
        <p:grpSpPr>
          <a:xfrm>
            <a:off x="1002484" y="5277325"/>
            <a:ext cx="10663981" cy="1318878"/>
            <a:chOff x="1030194" y="4695431"/>
            <a:chExt cx="10663981" cy="1318878"/>
          </a:xfrm>
        </p:grpSpPr>
        <p:sp>
          <p:nvSpPr>
            <p:cNvPr id="15" name="テキスト ボックス 14">
              <a:extLst>
                <a:ext uri="{FF2B5EF4-FFF2-40B4-BE49-F238E27FC236}">
                  <a16:creationId xmlns:a16="http://schemas.microsoft.com/office/drawing/2014/main" id="{A92D6DDD-6970-8445-91E3-B9855A9BEF70}"/>
                </a:ext>
              </a:extLst>
            </p:cNvPr>
            <p:cNvSpPr txBox="1"/>
            <p:nvPr/>
          </p:nvSpPr>
          <p:spPr>
            <a:xfrm>
              <a:off x="1160012" y="4695431"/>
              <a:ext cx="10534163" cy="523220"/>
            </a:xfrm>
            <a:prstGeom prst="rect">
              <a:avLst/>
            </a:prstGeom>
            <a:noFill/>
          </p:spPr>
          <p:txBody>
            <a:bodyPr wrap="square" rtlCol="0">
              <a:spAutoFit/>
            </a:bodyPr>
            <a:lstStyle/>
            <a:p>
              <a:r>
                <a:rPr lang="ja-JP" altLang="en-US" sz="2800" b="1"/>
                <a:t>評価</a:t>
              </a:r>
              <a:endParaRPr kumimoji="1" lang="en-US" altLang="ja-JP" sz="2800" b="1" dirty="0"/>
            </a:p>
          </p:txBody>
        </p:sp>
        <p:sp>
          <p:nvSpPr>
            <p:cNvPr id="16" name="正方形/長方形 15">
              <a:extLst>
                <a:ext uri="{FF2B5EF4-FFF2-40B4-BE49-F238E27FC236}">
                  <a16:creationId xmlns:a16="http://schemas.microsoft.com/office/drawing/2014/main" id="{B4EBE7AB-42DC-5E43-AB5A-4D0E92D84A1D}"/>
                </a:ext>
              </a:extLst>
            </p:cNvPr>
            <p:cNvSpPr/>
            <p:nvPr/>
          </p:nvSpPr>
          <p:spPr>
            <a:xfrm>
              <a:off x="1030194" y="5121757"/>
              <a:ext cx="8824742" cy="892552"/>
            </a:xfrm>
            <a:prstGeom prst="rect">
              <a:avLst/>
            </a:prstGeom>
          </p:spPr>
          <p:txBody>
            <a:bodyPr wrap="square">
              <a:spAutoFit/>
            </a:bodyPr>
            <a:lstStyle/>
            <a:p>
              <a:pPr lvl="1"/>
              <a:r>
                <a:rPr lang="en-US" altLang="ja-JP" sz="2400" dirty="0">
                  <a:solidFill>
                    <a:sysClr val="windowText" lastClr="000000"/>
                  </a:solidFill>
                </a:rPr>
                <a:t>TPR</a:t>
              </a:r>
              <a:r>
                <a:rPr lang="ja-JP" altLang="en-US" sz="2400">
                  <a:solidFill>
                    <a:sysClr val="windowText" lastClr="000000"/>
                  </a:solidFill>
                </a:rPr>
                <a:t>・</a:t>
              </a:r>
              <a:r>
                <a:rPr lang="en-US" altLang="ja-JP" sz="2400" dirty="0">
                  <a:solidFill>
                    <a:sysClr val="windowText" lastClr="000000"/>
                  </a:solidFill>
                </a:rPr>
                <a:t>TNR</a:t>
              </a:r>
              <a:r>
                <a:rPr lang="ja-JP" altLang="en-US" sz="2400">
                  <a:solidFill>
                    <a:sysClr val="windowText" lastClr="000000"/>
                  </a:solidFill>
                </a:rPr>
                <a:t>・</a:t>
              </a:r>
              <a:r>
                <a:rPr lang="en-US" altLang="ja-JP" sz="2400" dirty="0">
                  <a:solidFill>
                    <a:sysClr val="windowText" lastClr="000000"/>
                  </a:solidFill>
                </a:rPr>
                <a:t>ROC</a:t>
              </a:r>
              <a:r>
                <a:rPr lang="ja-JP" altLang="en-US" sz="2400">
                  <a:solidFill>
                    <a:sysClr val="windowText" lastClr="000000"/>
                  </a:solidFill>
                </a:rPr>
                <a:t>曲線・</a:t>
              </a:r>
              <a:r>
                <a:rPr lang="en-US" altLang="ja-JP" sz="2400" dirty="0">
                  <a:solidFill>
                    <a:sysClr val="windowText" lastClr="000000"/>
                  </a:solidFill>
                </a:rPr>
                <a:t>AUC</a:t>
              </a:r>
            </a:p>
            <a:p>
              <a:pPr marL="914400" lvl="1" indent="-457200">
                <a:buFont typeface="Arial" panose="020B0604020202020204" pitchFamily="34" charset="0"/>
                <a:buChar char="•"/>
              </a:pPr>
              <a:endParaRPr lang="en-US" altLang="ja-JP" sz="2800" dirty="0">
                <a:solidFill>
                  <a:sysClr val="windowText" lastClr="000000"/>
                </a:solidFill>
              </a:endParaRPr>
            </a:p>
          </p:txBody>
        </p:sp>
      </p:grpSp>
    </p:spTree>
    <p:extLst>
      <p:ext uri="{BB962C8B-B14F-4D97-AF65-F5344CB8AC3E}">
        <p14:creationId xmlns:p14="http://schemas.microsoft.com/office/powerpoint/2010/main" val="3998099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D9FFC9-678B-3B46-B275-5B6F9660DABF}"/>
              </a:ext>
            </a:extLst>
          </p:cNvPr>
          <p:cNvSpPr>
            <a:spLocks noGrp="1"/>
          </p:cNvSpPr>
          <p:nvPr>
            <p:ph type="title"/>
          </p:nvPr>
        </p:nvSpPr>
        <p:spPr/>
        <p:txBody>
          <a:bodyPr/>
          <a:lstStyle/>
          <a:p>
            <a:r>
              <a:rPr kumimoji="1" lang="ja-JP" altLang="en-US"/>
              <a:t>提案手法　データ分割</a:t>
            </a:r>
          </a:p>
        </p:txBody>
      </p:sp>
      <p:sp>
        <p:nvSpPr>
          <p:cNvPr id="4" name="日付プレースホルダー 3">
            <a:extLst>
              <a:ext uri="{FF2B5EF4-FFF2-40B4-BE49-F238E27FC236}">
                <a16:creationId xmlns:a16="http://schemas.microsoft.com/office/drawing/2014/main" id="{74D5E775-F499-934A-86FA-37C4BAF75327}"/>
              </a:ext>
            </a:extLst>
          </p:cNvPr>
          <p:cNvSpPr>
            <a:spLocks noGrp="1"/>
          </p:cNvSpPr>
          <p:nvPr>
            <p:ph type="dt" sz="half" idx="10"/>
          </p:nvPr>
        </p:nvSpPr>
        <p:spPr/>
        <p:txBody>
          <a:bodyPr/>
          <a:lstStyle/>
          <a:p>
            <a:fld id="{1087C7E4-D35A-3E49-B985-E87E9FF67FFC}"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7A8FC646-59EF-8445-8B4E-F203F1BE902A}"/>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7620352-3003-2D43-9919-7DC6EE5100BD}"/>
              </a:ext>
            </a:extLst>
          </p:cNvPr>
          <p:cNvSpPr>
            <a:spLocks noGrp="1"/>
          </p:cNvSpPr>
          <p:nvPr>
            <p:ph type="sldNum" sz="quarter" idx="12"/>
          </p:nvPr>
        </p:nvSpPr>
        <p:spPr/>
        <p:txBody>
          <a:bodyPr/>
          <a:lstStyle/>
          <a:p>
            <a:fld id="{C396DE94-E78B-4743-9932-E18BCB9B557B}" type="slidenum">
              <a:rPr kumimoji="1" lang="ja-JP" altLang="en-US" smtClean="0"/>
              <a:t>11</a:t>
            </a:fld>
            <a:endParaRPr kumimoji="1" lang="ja-JP" altLang="en-US"/>
          </a:p>
        </p:txBody>
      </p:sp>
      <p:sp>
        <p:nvSpPr>
          <p:cNvPr id="8" name="コンテンツ プレースホルダー 2">
            <a:extLst>
              <a:ext uri="{FF2B5EF4-FFF2-40B4-BE49-F238E27FC236}">
                <a16:creationId xmlns:a16="http://schemas.microsoft.com/office/drawing/2014/main" id="{4E051771-0BE8-E44C-9644-944122D42B69}"/>
              </a:ext>
            </a:extLst>
          </p:cNvPr>
          <p:cNvSpPr txBox="1">
            <a:spLocks/>
          </p:cNvSpPr>
          <p:nvPr/>
        </p:nvSpPr>
        <p:spPr>
          <a:xfrm>
            <a:off x="1230133" y="1148510"/>
            <a:ext cx="10379976" cy="4895103"/>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lt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lt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lt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lt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lt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lt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lt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9pPr>
          </a:lstStyle>
          <a:p>
            <a:r>
              <a:rPr lang="en-US" altLang="ja-JP" sz="2400" b="1" dirty="0">
                <a:solidFill>
                  <a:sysClr val="windowText" lastClr="000000"/>
                </a:solidFill>
                <a:latin typeface="+mn-ea"/>
              </a:rPr>
              <a:t>Medicare Provider Utilization and Payment Data</a:t>
            </a:r>
          </a:p>
          <a:p>
            <a:pPr lvl="1"/>
            <a:r>
              <a:rPr lang="ja-JP" altLang="en-US" sz="2400">
                <a:solidFill>
                  <a:srgbClr val="FF0000"/>
                </a:solidFill>
                <a:latin typeface="+mn-ea"/>
              </a:rPr>
              <a:t>医療費請求</a:t>
            </a:r>
            <a:r>
              <a:rPr lang="ja-JP" altLang="en-US" sz="2400">
                <a:solidFill>
                  <a:sysClr val="windowText" lastClr="000000"/>
                </a:solidFill>
                <a:latin typeface="+mn-ea"/>
              </a:rPr>
              <a:t>のデータ</a:t>
            </a:r>
            <a:endParaRPr lang="en-US" altLang="ja-JP" sz="2400" dirty="0">
              <a:solidFill>
                <a:sysClr val="windowText" lastClr="000000"/>
              </a:solidFill>
              <a:latin typeface="+mn-ea"/>
            </a:endParaRPr>
          </a:p>
          <a:p>
            <a:pPr lvl="1"/>
            <a:r>
              <a:rPr lang="ja-JP" altLang="en-US" sz="2400">
                <a:solidFill>
                  <a:schemeClr val="tx1"/>
                </a:solidFill>
                <a:latin typeface="+mn-ea"/>
              </a:rPr>
              <a:t>氏名・住所・郵便番号・</a:t>
            </a:r>
            <a:r>
              <a:rPr lang="ja-JP" altLang="en-US" sz="2400">
                <a:solidFill>
                  <a:srgbClr val="FF0000"/>
                </a:solidFill>
                <a:latin typeface="+mn-ea"/>
              </a:rPr>
              <a:t>医療行為ごとの年間医療費請求額・回数・患者数・実際に支払われた額</a:t>
            </a:r>
            <a:r>
              <a:rPr lang="ja-JP" altLang="en-US" sz="2400">
                <a:solidFill>
                  <a:sysClr val="windowText" lastClr="000000"/>
                </a:solidFill>
                <a:latin typeface="+mn-ea"/>
              </a:rPr>
              <a:t>など</a:t>
            </a:r>
            <a:endParaRPr lang="en-US" altLang="ja-JP" sz="2400" dirty="0">
              <a:solidFill>
                <a:sysClr val="windowText" lastClr="000000"/>
              </a:solidFill>
              <a:latin typeface="+mn-ea"/>
            </a:endParaRPr>
          </a:p>
          <a:p>
            <a:pPr lvl="1"/>
            <a:r>
              <a:rPr lang="en-US" altLang="ja-JP" sz="2400" i="0" dirty="0">
                <a:solidFill>
                  <a:schemeClr val="tx1"/>
                </a:solidFill>
                <a:latin typeface="+mn-ea"/>
              </a:rPr>
              <a:t>2015</a:t>
            </a:r>
            <a:r>
              <a:rPr lang="ja-JP" altLang="en-US" sz="2400" i="0">
                <a:solidFill>
                  <a:schemeClr val="tx1"/>
                </a:solidFill>
                <a:latin typeface="+mn-ea"/>
              </a:rPr>
              <a:t>年・</a:t>
            </a:r>
            <a:r>
              <a:rPr lang="en-US" altLang="ja-JP" sz="2400" i="0" dirty="0">
                <a:solidFill>
                  <a:schemeClr val="tx1"/>
                </a:solidFill>
                <a:latin typeface="+mn-ea"/>
              </a:rPr>
              <a:t>9,497,892</a:t>
            </a:r>
            <a:r>
              <a:rPr lang="ja-JP" altLang="en-US" sz="2400" i="0">
                <a:solidFill>
                  <a:schemeClr val="tx1"/>
                </a:solidFill>
                <a:latin typeface="+mn-ea"/>
              </a:rPr>
              <a:t>行</a:t>
            </a:r>
            <a:endParaRPr lang="en-US" altLang="ja-JP" sz="2400" i="0" dirty="0">
              <a:solidFill>
                <a:schemeClr val="tx1"/>
              </a:solidFill>
              <a:latin typeface="+mn-ea"/>
            </a:endParaRPr>
          </a:p>
          <a:p>
            <a:r>
              <a:rPr lang="en-US" altLang="ja-JP" sz="2400" b="1" dirty="0" err="1">
                <a:solidFill>
                  <a:sysClr val="windowText" lastClr="000000"/>
                </a:solidFill>
                <a:latin typeface="+mn-ea"/>
              </a:rPr>
              <a:t>Zipcode</a:t>
            </a:r>
            <a:r>
              <a:rPr lang="en-US" altLang="ja-JP" sz="2400" b="1" dirty="0">
                <a:solidFill>
                  <a:sysClr val="windowText" lastClr="000000"/>
                </a:solidFill>
                <a:latin typeface="+mn-ea"/>
              </a:rPr>
              <a:t> Data</a:t>
            </a:r>
          </a:p>
          <a:p>
            <a:pPr lvl="1"/>
            <a:r>
              <a:rPr lang="en-US" altLang="ja-JP" sz="2400" i="0" dirty="0" err="1">
                <a:solidFill>
                  <a:sysClr val="windowText" lastClr="000000"/>
                </a:solidFill>
                <a:latin typeface="+mn-ea"/>
              </a:rPr>
              <a:t>Zipcode</a:t>
            </a:r>
            <a:r>
              <a:rPr lang="en-US" altLang="ja-JP" sz="2400" i="0" dirty="0">
                <a:solidFill>
                  <a:sysClr val="windowText" lastClr="000000"/>
                </a:solidFill>
                <a:latin typeface="+mn-ea"/>
              </a:rPr>
              <a:t> </a:t>
            </a:r>
            <a:r>
              <a:rPr lang="ja-JP" altLang="en-US" sz="2400">
                <a:solidFill>
                  <a:sysClr val="windowText" lastClr="000000"/>
                </a:solidFill>
                <a:latin typeface="+mn-ea"/>
              </a:rPr>
              <a:t>に対する</a:t>
            </a:r>
            <a:r>
              <a:rPr lang="ja-JP" altLang="en-US" sz="2400" i="0">
                <a:solidFill>
                  <a:srgbClr val="FF0000"/>
                </a:solidFill>
                <a:latin typeface="+mn-ea"/>
              </a:rPr>
              <a:t>緯度経度</a:t>
            </a:r>
            <a:endParaRPr lang="en-US" altLang="ja-JP" sz="2400" i="0" dirty="0">
              <a:solidFill>
                <a:srgbClr val="FF0000"/>
              </a:solidFill>
              <a:latin typeface="+mn-ea"/>
            </a:endParaRPr>
          </a:p>
          <a:p>
            <a:pPr lvl="1"/>
            <a:r>
              <a:rPr lang="en-US" altLang="ja-JP" sz="2400" i="0" dirty="0">
                <a:solidFill>
                  <a:sysClr val="windowText" lastClr="000000"/>
                </a:solidFill>
                <a:latin typeface="+mn-ea"/>
              </a:rPr>
              <a:t>43,689</a:t>
            </a:r>
            <a:r>
              <a:rPr lang="ja-JP" altLang="en-US" sz="2400" i="0">
                <a:solidFill>
                  <a:sysClr val="windowText" lastClr="000000"/>
                </a:solidFill>
                <a:latin typeface="+mn-ea"/>
              </a:rPr>
              <a:t>行</a:t>
            </a:r>
            <a:endParaRPr lang="en-US" altLang="ja-JP" sz="2400" i="0" dirty="0">
              <a:solidFill>
                <a:sysClr val="windowText" lastClr="000000"/>
              </a:solidFill>
              <a:latin typeface="+mn-ea"/>
            </a:endParaRPr>
          </a:p>
          <a:p>
            <a:pPr marL="530352" lvl="1" indent="0">
              <a:buNone/>
            </a:pPr>
            <a:endParaRPr lang="en-US" altLang="ja-JP" sz="2400" i="0" dirty="0">
              <a:solidFill>
                <a:schemeClr val="tx1"/>
              </a:solidFill>
              <a:latin typeface="+mn-ea"/>
            </a:endParaRPr>
          </a:p>
          <a:p>
            <a:pPr lvl="1"/>
            <a:endParaRPr lang="en-US" altLang="ja-JP" sz="2400" dirty="0">
              <a:solidFill>
                <a:sysClr val="windowText" lastClr="000000"/>
              </a:solidFill>
              <a:latin typeface="+mn-ea"/>
            </a:endParaRPr>
          </a:p>
        </p:txBody>
      </p:sp>
      <p:pic>
        <p:nvPicPr>
          <p:cNvPr id="7" name="図 6" descr="スクリーンショット 2017-12-11 23.58.47.png">
            <a:extLst>
              <a:ext uri="{FF2B5EF4-FFF2-40B4-BE49-F238E27FC236}">
                <a16:creationId xmlns:a16="http://schemas.microsoft.com/office/drawing/2014/main" id="{0382DDEB-4933-9041-9ED4-86AD85E04454}"/>
              </a:ext>
            </a:extLst>
          </p:cNvPr>
          <p:cNvPicPr>
            <a:picLocks noChangeAspect="1"/>
          </p:cNvPicPr>
          <p:nvPr/>
        </p:nvPicPr>
        <p:blipFill rotWithShape="1">
          <a:blip r:embed="rId3">
            <a:extLst>
              <a:ext uri="{28A0092B-C50C-407E-A947-70E740481C1C}">
                <a14:useLocalDpi xmlns:a14="http://schemas.microsoft.com/office/drawing/2010/main" val="0"/>
              </a:ext>
            </a:extLst>
          </a:blip>
          <a:srcRect b="30378"/>
          <a:stretch/>
        </p:blipFill>
        <p:spPr>
          <a:xfrm>
            <a:off x="7946188" y="4717490"/>
            <a:ext cx="3904385" cy="1520044"/>
          </a:xfrm>
          <a:prstGeom prst="rect">
            <a:avLst/>
          </a:prstGeom>
        </p:spPr>
      </p:pic>
      <p:sp>
        <p:nvSpPr>
          <p:cNvPr id="9" name="円/楕円 8">
            <a:extLst>
              <a:ext uri="{FF2B5EF4-FFF2-40B4-BE49-F238E27FC236}">
                <a16:creationId xmlns:a16="http://schemas.microsoft.com/office/drawing/2014/main" id="{D7A0D3C3-C51B-F240-84CD-A9B0FCFFC7A2}"/>
              </a:ext>
            </a:extLst>
          </p:cNvPr>
          <p:cNvSpPr/>
          <p:nvPr/>
        </p:nvSpPr>
        <p:spPr bwMode="auto">
          <a:xfrm>
            <a:off x="8715300" y="4649862"/>
            <a:ext cx="762000" cy="533400"/>
          </a:xfrm>
          <a:prstGeom prst="ellipse">
            <a:avLst/>
          </a:prstGeom>
          <a:noFill/>
          <a:ln w="31750">
            <a:solidFill>
              <a:srgbClr val="FF0000">
                <a:alpha val="99000"/>
              </a:srgb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kumimoji="1" lang="ja-JP" alt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3" name="正方形/長方形 12">
            <a:extLst>
              <a:ext uri="{FF2B5EF4-FFF2-40B4-BE49-F238E27FC236}">
                <a16:creationId xmlns:a16="http://schemas.microsoft.com/office/drawing/2014/main" id="{FDDF3B01-E131-6049-AA13-C69EDB9F4ECA}"/>
              </a:ext>
            </a:extLst>
          </p:cNvPr>
          <p:cNvSpPr/>
          <p:nvPr/>
        </p:nvSpPr>
        <p:spPr>
          <a:xfrm>
            <a:off x="1518052" y="6221368"/>
            <a:ext cx="6138219" cy="400110"/>
          </a:xfrm>
          <a:prstGeom prst="rect">
            <a:avLst/>
          </a:prstGeom>
        </p:spPr>
        <p:txBody>
          <a:bodyPr wrap="none">
            <a:spAutoFit/>
          </a:bodyPr>
          <a:lstStyle/>
          <a:p>
            <a:r>
              <a:rPr lang="en-US" altLang="ja-JP" sz="2000" dirty="0">
                <a:solidFill>
                  <a:sysClr val="windowText" lastClr="000000"/>
                </a:solidFill>
                <a:latin typeface="+mn-ea"/>
              </a:rPr>
              <a:t>Medicare Provider Utilization and Payment Data</a:t>
            </a:r>
          </a:p>
        </p:txBody>
      </p:sp>
      <p:sp>
        <p:nvSpPr>
          <p:cNvPr id="14" name="正方形/長方形 13">
            <a:extLst>
              <a:ext uri="{FF2B5EF4-FFF2-40B4-BE49-F238E27FC236}">
                <a16:creationId xmlns:a16="http://schemas.microsoft.com/office/drawing/2014/main" id="{EF065190-19EC-D740-A263-6AFF0336ABF0}"/>
              </a:ext>
            </a:extLst>
          </p:cNvPr>
          <p:cNvSpPr/>
          <p:nvPr/>
        </p:nvSpPr>
        <p:spPr>
          <a:xfrm>
            <a:off x="9096300" y="6197288"/>
            <a:ext cx="1832553" cy="400110"/>
          </a:xfrm>
          <a:prstGeom prst="rect">
            <a:avLst/>
          </a:prstGeom>
        </p:spPr>
        <p:txBody>
          <a:bodyPr wrap="none">
            <a:spAutoFit/>
          </a:bodyPr>
          <a:lstStyle/>
          <a:p>
            <a:r>
              <a:rPr lang="en-US" altLang="ja-JP" sz="2000" dirty="0" err="1">
                <a:solidFill>
                  <a:sysClr val="windowText" lastClr="000000"/>
                </a:solidFill>
                <a:latin typeface="+mn-ea"/>
              </a:rPr>
              <a:t>Zipcode</a:t>
            </a:r>
            <a:r>
              <a:rPr lang="en-US" altLang="ja-JP" sz="2000" dirty="0">
                <a:solidFill>
                  <a:sysClr val="windowText" lastClr="000000"/>
                </a:solidFill>
                <a:latin typeface="+mn-ea"/>
              </a:rPr>
              <a:t> Data</a:t>
            </a:r>
          </a:p>
        </p:txBody>
      </p:sp>
      <p:sp>
        <p:nvSpPr>
          <p:cNvPr id="15" name="タイトル 1">
            <a:extLst>
              <a:ext uri="{FF2B5EF4-FFF2-40B4-BE49-F238E27FC236}">
                <a16:creationId xmlns:a16="http://schemas.microsoft.com/office/drawing/2014/main" id="{51386EBC-BE0A-F948-ABEF-98DD054C37DC}"/>
              </a:ext>
            </a:extLst>
          </p:cNvPr>
          <p:cNvSpPr txBox="1">
            <a:spLocks/>
          </p:cNvSpPr>
          <p:nvPr/>
        </p:nvSpPr>
        <p:spPr>
          <a:xfrm>
            <a:off x="10012576" y="3618975"/>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en-US" altLang="ja-JP" sz="2800" dirty="0">
                <a:solidFill>
                  <a:srgbClr val="C00000"/>
                </a:solidFill>
              </a:rPr>
              <a:t>Grid code</a:t>
            </a:r>
            <a:endParaRPr lang="ja-JP" altLang="en-US" sz="2800">
              <a:solidFill>
                <a:srgbClr val="C00000"/>
              </a:solidFill>
            </a:endParaRPr>
          </a:p>
        </p:txBody>
      </p:sp>
      <p:pic>
        <p:nvPicPr>
          <p:cNvPr id="16" name="図 15" descr="スクリーンショット 2017-12-11 23.48.18.png">
            <a:extLst>
              <a:ext uri="{FF2B5EF4-FFF2-40B4-BE49-F238E27FC236}">
                <a16:creationId xmlns:a16="http://schemas.microsoft.com/office/drawing/2014/main" id="{897F1DD5-2662-DF4B-B63C-420B5F0B8A23}"/>
              </a:ext>
            </a:extLst>
          </p:cNvPr>
          <p:cNvPicPr>
            <a:picLocks noChangeAspect="1"/>
          </p:cNvPicPr>
          <p:nvPr/>
        </p:nvPicPr>
        <p:blipFill rotWithShape="1">
          <a:blip r:embed="rId4">
            <a:extLst>
              <a:ext uri="{28A0092B-C50C-407E-A947-70E740481C1C}">
                <a14:useLocalDpi xmlns:a14="http://schemas.microsoft.com/office/drawing/2010/main" val="0"/>
              </a:ext>
            </a:extLst>
          </a:blip>
          <a:srcRect t="1" b="33135"/>
          <a:stretch/>
        </p:blipFill>
        <p:spPr>
          <a:xfrm>
            <a:off x="1052377" y="4685527"/>
            <a:ext cx="6622222" cy="1520044"/>
          </a:xfrm>
          <a:prstGeom prst="rect">
            <a:avLst/>
          </a:prstGeom>
        </p:spPr>
      </p:pic>
      <p:cxnSp>
        <p:nvCxnSpPr>
          <p:cNvPr id="12" name="直線コネクタ 11">
            <a:extLst>
              <a:ext uri="{FF2B5EF4-FFF2-40B4-BE49-F238E27FC236}">
                <a16:creationId xmlns:a16="http://schemas.microsoft.com/office/drawing/2014/main" id="{A65C8669-6F49-414E-920F-3F22DE5E4E82}"/>
              </a:ext>
            </a:extLst>
          </p:cNvPr>
          <p:cNvCxnSpPr>
            <a:cxnSpLocks/>
            <a:stCxn id="10" idx="6"/>
          </p:cNvCxnSpPr>
          <p:nvPr/>
        </p:nvCxnSpPr>
        <p:spPr>
          <a:xfrm>
            <a:off x="3492558" y="4900466"/>
            <a:ext cx="5222742"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円/楕円 9">
            <a:extLst>
              <a:ext uri="{FF2B5EF4-FFF2-40B4-BE49-F238E27FC236}">
                <a16:creationId xmlns:a16="http://schemas.microsoft.com/office/drawing/2014/main" id="{D1D43671-48A3-004B-B3C4-75E549F18F85}"/>
              </a:ext>
            </a:extLst>
          </p:cNvPr>
          <p:cNvSpPr/>
          <p:nvPr/>
        </p:nvSpPr>
        <p:spPr bwMode="auto">
          <a:xfrm>
            <a:off x="2730558" y="4633766"/>
            <a:ext cx="762000" cy="533400"/>
          </a:xfrm>
          <a:prstGeom prst="ellipse">
            <a:avLst/>
          </a:prstGeom>
          <a:noFill/>
          <a:ln w="31750">
            <a:solidFill>
              <a:srgbClr val="FF0000">
                <a:alpha val="99000"/>
              </a:srgb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kumimoji="1" lang="ja-JP" alt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7" name="正方形/長方形 16">
            <a:extLst>
              <a:ext uri="{FF2B5EF4-FFF2-40B4-BE49-F238E27FC236}">
                <a16:creationId xmlns:a16="http://schemas.microsoft.com/office/drawing/2014/main" id="{CE0C44F4-BD8A-2E49-ADC2-1AD5A6585ADC}"/>
              </a:ext>
            </a:extLst>
          </p:cNvPr>
          <p:cNvSpPr/>
          <p:nvPr/>
        </p:nvSpPr>
        <p:spPr>
          <a:xfrm>
            <a:off x="9667844" y="4717490"/>
            <a:ext cx="2323265" cy="80328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66FF8DEA-7EE5-5543-A10A-405EBE337BA9}"/>
              </a:ext>
            </a:extLst>
          </p:cNvPr>
          <p:cNvCxnSpPr>
            <a:cxnSpLocks/>
            <a:stCxn id="17" idx="0"/>
          </p:cNvCxnSpPr>
          <p:nvPr/>
        </p:nvCxnSpPr>
        <p:spPr>
          <a:xfrm flipV="1">
            <a:off x="10829477" y="4068668"/>
            <a:ext cx="0" cy="648822"/>
          </a:xfrm>
          <a:prstGeom prst="straightConnector1">
            <a:avLst/>
          </a:prstGeom>
          <a:ln w="317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198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E2E6F1B0-0FC6-9042-9B1D-8AB9ED8C5B92}"/>
              </a:ext>
            </a:extLst>
          </p:cNvPr>
          <p:cNvPicPr>
            <a:picLocks noChangeAspect="1"/>
          </p:cNvPicPr>
          <p:nvPr/>
        </p:nvPicPr>
        <p:blipFill>
          <a:blip r:embed="rId3"/>
          <a:stretch>
            <a:fillRect/>
          </a:stretch>
        </p:blipFill>
        <p:spPr>
          <a:xfrm>
            <a:off x="1390650" y="659598"/>
            <a:ext cx="10223788" cy="5527539"/>
          </a:xfrm>
          <a:prstGeom prst="rect">
            <a:avLst/>
          </a:prstGeom>
        </p:spPr>
      </p:pic>
      <p:sp>
        <p:nvSpPr>
          <p:cNvPr id="2" name="タイトル 1">
            <a:extLst>
              <a:ext uri="{FF2B5EF4-FFF2-40B4-BE49-F238E27FC236}">
                <a16:creationId xmlns:a16="http://schemas.microsoft.com/office/drawing/2014/main" id="{1ED9FFC9-678B-3B46-B275-5B6F9660DABF}"/>
              </a:ext>
            </a:extLst>
          </p:cNvPr>
          <p:cNvSpPr>
            <a:spLocks noGrp="1"/>
          </p:cNvSpPr>
          <p:nvPr>
            <p:ph type="title"/>
          </p:nvPr>
        </p:nvSpPr>
        <p:spPr/>
        <p:txBody>
          <a:bodyPr/>
          <a:lstStyle/>
          <a:p>
            <a:r>
              <a:rPr lang="ja-JP" altLang="en-US"/>
              <a:t>提案手法　データ結合</a:t>
            </a:r>
            <a:endParaRPr kumimoji="1" lang="ja-JP" altLang="en-US"/>
          </a:p>
        </p:txBody>
      </p:sp>
      <p:sp>
        <p:nvSpPr>
          <p:cNvPr id="4" name="日付プレースホルダー 3">
            <a:extLst>
              <a:ext uri="{FF2B5EF4-FFF2-40B4-BE49-F238E27FC236}">
                <a16:creationId xmlns:a16="http://schemas.microsoft.com/office/drawing/2014/main" id="{74D5E775-F499-934A-86FA-37C4BAF75327}"/>
              </a:ext>
            </a:extLst>
          </p:cNvPr>
          <p:cNvSpPr>
            <a:spLocks noGrp="1"/>
          </p:cNvSpPr>
          <p:nvPr>
            <p:ph type="dt" sz="half" idx="10"/>
          </p:nvPr>
        </p:nvSpPr>
        <p:spPr/>
        <p:txBody>
          <a:bodyPr/>
          <a:lstStyle/>
          <a:p>
            <a:fld id="{8707B3BF-CCF6-C541-862E-990819BB88C2}"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7A8FC646-59EF-8445-8B4E-F203F1BE902A}"/>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7620352-3003-2D43-9919-7DC6EE5100BD}"/>
              </a:ext>
            </a:extLst>
          </p:cNvPr>
          <p:cNvSpPr>
            <a:spLocks noGrp="1"/>
          </p:cNvSpPr>
          <p:nvPr>
            <p:ph type="sldNum" sz="quarter" idx="12"/>
          </p:nvPr>
        </p:nvSpPr>
        <p:spPr/>
        <p:txBody>
          <a:bodyPr/>
          <a:lstStyle/>
          <a:p>
            <a:fld id="{C396DE94-E78B-4743-9932-E18BCB9B557B}" type="slidenum">
              <a:rPr kumimoji="1" lang="ja-JP" altLang="en-US" smtClean="0"/>
              <a:t>12</a:t>
            </a:fld>
            <a:endParaRPr kumimoji="1" lang="ja-JP" altLang="en-US"/>
          </a:p>
        </p:txBody>
      </p:sp>
      <p:sp>
        <p:nvSpPr>
          <p:cNvPr id="23" name="タイトル 1">
            <a:extLst>
              <a:ext uri="{FF2B5EF4-FFF2-40B4-BE49-F238E27FC236}">
                <a16:creationId xmlns:a16="http://schemas.microsoft.com/office/drawing/2014/main" id="{60D1403A-822D-584D-9FF1-5961CFFE43F8}"/>
              </a:ext>
            </a:extLst>
          </p:cNvPr>
          <p:cNvSpPr txBox="1">
            <a:spLocks/>
          </p:cNvSpPr>
          <p:nvPr/>
        </p:nvSpPr>
        <p:spPr>
          <a:xfrm>
            <a:off x="2831879" y="2176698"/>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800">
                <a:solidFill>
                  <a:srgbClr val="C00000"/>
                </a:solidFill>
              </a:rPr>
              <a:t>データ分割</a:t>
            </a:r>
          </a:p>
        </p:txBody>
      </p:sp>
      <p:sp>
        <p:nvSpPr>
          <p:cNvPr id="24" name="タイトル 1">
            <a:extLst>
              <a:ext uri="{FF2B5EF4-FFF2-40B4-BE49-F238E27FC236}">
                <a16:creationId xmlns:a16="http://schemas.microsoft.com/office/drawing/2014/main" id="{E5FFAC65-4BBE-E24B-A6EE-D5DD018F3EFF}"/>
              </a:ext>
            </a:extLst>
          </p:cNvPr>
          <p:cNvSpPr txBox="1">
            <a:spLocks/>
          </p:cNvSpPr>
          <p:nvPr/>
        </p:nvSpPr>
        <p:spPr>
          <a:xfrm>
            <a:off x="4382615" y="6150561"/>
            <a:ext cx="4287043" cy="829757"/>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800">
                <a:solidFill>
                  <a:srgbClr val="C00000"/>
                </a:solidFill>
              </a:rPr>
              <a:t>特徴量作成・異常検知</a:t>
            </a:r>
            <a:endParaRPr lang="en-US" altLang="ja-JP" sz="2800" dirty="0">
              <a:solidFill>
                <a:srgbClr val="C00000"/>
              </a:solidFill>
            </a:endParaRPr>
          </a:p>
        </p:txBody>
      </p:sp>
      <p:sp>
        <p:nvSpPr>
          <p:cNvPr id="25" name="タイトル 1">
            <a:extLst>
              <a:ext uri="{FF2B5EF4-FFF2-40B4-BE49-F238E27FC236}">
                <a16:creationId xmlns:a16="http://schemas.microsoft.com/office/drawing/2014/main" id="{489CA924-5F3C-2740-8513-1966F72C76EC}"/>
              </a:ext>
            </a:extLst>
          </p:cNvPr>
          <p:cNvSpPr txBox="1">
            <a:spLocks/>
          </p:cNvSpPr>
          <p:nvPr/>
        </p:nvSpPr>
        <p:spPr>
          <a:xfrm>
            <a:off x="7760495" y="2145498"/>
            <a:ext cx="2044282"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800">
                <a:solidFill>
                  <a:srgbClr val="C00000"/>
                </a:solidFill>
              </a:rPr>
              <a:t>結合・評価</a:t>
            </a:r>
          </a:p>
        </p:txBody>
      </p:sp>
      <p:sp>
        <p:nvSpPr>
          <p:cNvPr id="27" name="タイトル 1">
            <a:extLst>
              <a:ext uri="{FF2B5EF4-FFF2-40B4-BE49-F238E27FC236}">
                <a16:creationId xmlns:a16="http://schemas.microsoft.com/office/drawing/2014/main" id="{91281B71-A050-004E-94AF-5A249A54B8FF}"/>
              </a:ext>
            </a:extLst>
          </p:cNvPr>
          <p:cNvSpPr txBox="1">
            <a:spLocks/>
          </p:cNvSpPr>
          <p:nvPr/>
        </p:nvSpPr>
        <p:spPr>
          <a:xfrm>
            <a:off x="2298485" y="1832471"/>
            <a:ext cx="2685676" cy="829757"/>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000">
                <a:solidFill>
                  <a:schemeClr val="tx1"/>
                </a:solidFill>
              </a:rPr>
              <a:t>専門科・グリッド</a:t>
            </a:r>
            <a:endParaRPr lang="en-US" altLang="ja-JP" sz="2000" dirty="0">
              <a:solidFill>
                <a:schemeClr val="tx1"/>
              </a:solidFill>
            </a:endParaRPr>
          </a:p>
        </p:txBody>
      </p:sp>
    </p:spTree>
    <p:extLst>
      <p:ext uri="{BB962C8B-B14F-4D97-AF65-F5344CB8AC3E}">
        <p14:creationId xmlns:p14="http://schemas.microsoft.com/office/powerpoint/2010/main" val="3635672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771525" y="72094"/>
            <a:ext cx="9601200" cy="688742"/>
          </a:xfrm>
        </p:spPr>
        <p:txBody>
          <a:bodyPr>
            <a:normAutofit fontScale="90000"/>
          </a:bodyPr>
          <a:lstStyle/>
          <a:p>
            <a:r>
              <a:rPr kumimoji="1" lang="ja-JP" altLang="en-US"/>
              <a:t>提案手法　</a:t>
            </a:r>
            <a:r>
              <a:rPr lang="ja-JP" altLang="en-US"/>
              <a:t>特徴ベクトル</a:t>
            </a:r>
            <a:endParaRPr kumimoji="1" lang="ja-JP" altLang="en-US"/>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442ADE10-02C1-5F48-B93B-8C6F06EE3137}"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p:txBody>
          <a:bodyPr/>
          <a:lstStyle/>
          <a:p>
            <a:fld id="{C396DE94-E78B-4743-9932-E18BCB9B557B}" type="slidenum">
              <a:rPr kumimoji="1" lang="ja-JP" altLang="en-US" smtClean="0"/>
              <a:t>13</a:t>
            </a:fld>
            <a:endParaRPr kumimoji="1" lang="ja-JP" altLang="en-US"/>
          </a:p>
        </p:txBody>
      </p:sp>
      <p:sp>
        <p:nvSpPr>
          <p:cNvPr id="13" name="タイトル 1">
            <a:extLst>
              <a:ext uri="{FF2B5EF4-FFF2-40B4-BE49-F238E27FC236}">
                <a16:creationId xmlns:a16="http://schemas.microsoft.com/office/drawing/2014/main" id="{DB685151-4986-1E46-8925-AE9EFA6F5CB4}"/>
              </a:ext>
            </a:extLst>
          </p:cNvPr>
          <p:cNvSpPr txBox="1">
            <a:spLocks/>
          </p:cNvSpPr>
          <p:nvPr/>
        </p:nvSpPr>
        <p:spPr>
          <a:xfrm>
            <a:off x="965295" y="843691"/>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800"/>
              <a:t>各医療手続きの請求額</a:t>
            </a:r>
            <a:r>
              <a:rPr lang="en-US" altLang="ja-JP" sz="2800" dirty="0"/>
              <a:t> (HCPCS)</a:t>
            </a:r>
            <a:endParaRPr lang="ja-JP" altLang="en-US" sz="2800"/>
          </a:p>
        </p:txBody>
      </p:sp>
      <p:graphicFrame>
        <p:nvGraphicFramePr>
          <p:cNvPr id="3" name="表 2">
            <a:extLst>
              <a:ext uri="{FF2B5EF4-FFF2-40B4-BE49-F238E27FC236}">
                <a16:creationId xmlns:a16="http://schemas.microsoft.com/office/drawing/2014/main" id="{983A783E-9B2A-7A45-9C8A-2449290D615E}"/>
              </a:ext>
            </a:extLst>
          </p:cNvPr>
          <p:cNvGraphicFramePr>
            <a:graphicFrameLocks noGrp="1"/>
          </p:cNvGraphicFramePr>
          <p:nvPr>
            <p:extLst>
              <p:ext uri="{D42A27DB-BD31-4B8C-83A1-F6EECF244321}">
                <p14:modId xmlns:p14="http://schemas.microsoft.com/office/powerpoint/2010/main" val="853370375"/>
              </p:ext>
            </p:extLst>
          </p:nvPr>
        </p:nvGraphicFramePr>
        <p:xfrm>
          <a:off x="1733868" y="1921584"/>
          <a:ext cx="9210358" cy="1627975"/>
        </p:xfrm>
        <a:graphic>
          <a:graphicData uri="http://schemas.openxmlformats.org/drawingml/2006/table">
            <a:tbl>
              <a:tblPr firstRow="1" firstCol="1" bandRow="1">
                <a:tableStyleId>{5C22544A-7EE6-4342-B048-85BDC9FD1C3A}</a:tableStyleId>
              </a:tblPr>
              <a:tblGrid>
                <a:gridCol w="1788263">
                  <a:extLst>
                    <a:ext uri="{9D8B030D-6E8A-4147-A177-3AD203B41FA5}">
                      <a16:colId xmlns:a16="http://schemas.microsoft.com/office/drawing/2014/main" val="3153752389"/>
                    </a:ext>
                  </a:extLst>
                </a:gridCol>
                <a:gridCol w="2032300">
                  <a:extLst>
                    <a:ext uri="{9D8B030D-6E8A-4147-A177-3AD203B41FA5}">
                      <a16:colId xmlns:a16="http://schemas.microsoft.com/office/drawing/2014/main" val="2604613154"/>
                    </a:ext>
                  </a:extLst>
                </a:gridCol>
                <a:gridCol w="2838418">
                  <a:extLst>
                    <a:ext uri="{9D8B030D-6E8A-4147-A177-3AD203B41FA5}">
                      <a16:colId xmlns:a16="http://schemas.microsoft.com/office/drawing/2014/main" val="1976433726"/>
                    </a:ext>
                  </a:extLst>
                </a:gridCol>
                <a:gridCol w="2551377">
                  <a:extLst>
                    <a:ext uri="{9D8B030D-6E8A-4147-A177-3AD203B41FA5}">
                      <a16:colId xmlns:a16="http://schemas.microsoft.com/office/drawing/2014/main" val="2327410407"/>
                    </a:ext>
                  </a:extLst>
                </a:gridCol>
              </a:tblGrid>
              <a:tr h="542659">
                <a:tc>
                  <a:txBody>
                    <a:bodyPr/>
                    <a:lstStyle/>
                    <a:p>
                      <a:pPr algn="just" fontAlgn="auto">
                        <a:spcAft>
                          <a:spcPts val="0"/>
                        </a:spcAft>
                      </a:pPr>
                      <a:r>
                        <a:rPr lang="en-US" sz="1200" kern="0">
                          <a:effectLst/>
                        </a:rPr>
                        <a:t>npi</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err="1">
                          <a:effectLst/>
                        </a:rPr>
                        <a:t>hcpcs_code</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rPr>
                        <a:t>average_medicare_submitted_amount</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rPr>
                        <a:t>line_srvc_cnt</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275034472"/>
                  </a:ext>
                </a:extLst>
              </a:tr>
              <a:tr h="271329">
                <a:tc>
                  <a:txBody>
                    <a:bodyPr/>
                    <a:lstStyle/>
                    <a:p>
                      <a:pPr algn="just" fontAlgn="auto">
                        <a:spcAft>
                          <a:spcPts val="0"/>
                        </a:spcAft>
                      </a:pPr>
                      <a:r>
                        <a:rPr lang="en-US" sz="1200" kern="0">
                          <a:effectLst/>
                        </a:rPr>
                        <a:t>101111</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a:effectLst/>
                        </a:rPr>
                        <a:t>91312</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rPr>
                        <a:t>10</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rPr>
                        <a:t>3</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1623582737"/>
                  </a:ext>
                </a:extLst>
              </a:tr>
              <a:tr h="271329">
                <a:tc>
                  <a:txBody>
                    <a:bodyPr/>
                    <a:lstStyle/>
                    <a:p>
                      <a:pPr algn="just" fontAlgn="auto">
                        <a:spcAft>
                          <a:spcPts val="0"/>
                        </a:spcAft>
                      </a:pPr>
                      <a:r>
                        <a:rPr lang="en-US" sz="1200" kern="0">
                          <a:effectLst/>
                        </a:rPr>
                        <a:t>101111</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a:effectLst/>
                        </a:rPr>
                        <a:t>91313</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rPr>
                        <a:t>10</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rPr>
                        <a:t>4</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4034383924"/>
                  </a:ext>
                </a:extLst>
              </a:tr>
              <a:tr h="271329">
                <a:tc>
                  <a:txBody>
                    <a:bodyPr/>
                    <a:lstStyle/>
                    <a:p>
                      <a:pPr algn="just" fontAlgn="auto">
                        <a:spcAft>
                          <a:spcPts val="0"/>
                        </a:spcAft>
                      </a:pPr>
                      <a:r>
                        <a:rPr lang="en-US" sz="1200" kern="0">
                          <a:effectLst/>
                        </a:rPr>
                        <a:t>101111</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rPr>
                        <a:t>91314</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rPr>
                        <a:t>25</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rPr>
                        <a:t>2</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493271734"/>
                  </a:ext>
                </a:extLst>
              </a:tr>
              <a:tr h="271329">
                <a:tc>
                  <a:txBody>
                    <a:bodyPr/>
                    <a:lstStyle/>
                    <a:p>
                      <a:pPr algn="just" fontAlgn="auto">
                        <a:spcAft>
                          <a:spcPts val="0"/>
                        </a:spcAft>
                      </a:pPr>
                      <a:r>
                        <a:rPr lang="en-US" sz="1200" kern="0">
                          <a:effectLst/>
                        </a:rPr>
                        <a:t>101112</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rPr>
                        <a:t>91312</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rPr>
                        <a:t>50</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a:effectLst/>
                        </a:rPr>
                        <a:t>2</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342145905"/>
                  </a:ext>
                </a:extLst>
              </a:tr>
            </a:tbl>
          </a:graphicData>
        </a:graphic>
      </p:graphicFrame>
      <p:graphicFrame>
        <p:nvGraphicFramePr>
          <p:cNvPr id="8" name="表 7">
            <a:extLst>
              <a:ext uri="{FF2B5EF4-FFF2-40B4-BE49-F238E27FC236}">
                <a16:creationId xmlns:a16="http://schemas.microsoft.com/office/drawing/2014/main" id="{89CAB4B2-0A59-C645-A9FB-E93167E3EB6B}"/>
              </a:ext>
            </a:extLst>
          </p:cNvPr>
          <p:cNvGraphicFramePr>
            <a:graphicFrameLocks noGrp="1"/>
          </p:cNvGraphicFramePr>
          <p:nvPr>
            <p:extLst>
              <p:ext uri="{D42A27DB-BD31-4B8C-83A1-F6EECF244321}">
                <p14:modId xmlns:p14="http://schemas.microsoft.com/office/powerpoint/2010/main" val="2065194488"/>
              </p:ext>
            </p:extLst>
          </p:nvPr>
        </p:nvGraphicFramePr>
        <p:xfrm>
          <a:off x="1733868" y="4524709"/>
          <a:ext cx="9210357" cy="1088544"/>
        </p:xfrm>
        <a:graphic>
          <a:graphicData uri="http://schemas.openxmlformats.org/drawingml/2006/table">
            <a:tbl>
              <a:tblPr firstRow="1" firstCol="1" bandRow="1">
                <a:tableStyleId>{5C22544A-7EE6-4342-B048-85BDC9FD1C3A}</a:tableStyleId>
              </a:tblPr>
              <a:tblGrid>
                <a:gridCol w="2237486">
                  <a:extLst>
                    <a:ext uri="{9D8B030D-6E8A-4147-A177-3AD203B41FA5}">
                      <a16:colId xmlns:a16="http://schemas.microsoft.com/office/drawing/2014/main" val="2693982451"/>
                    </a:ext>
                  </a:extLst>
                </a:gridCol>
                <a:gridCol w="2237486">
                  <a:extLst>
                    <a:ext uri="{9D8B030D-6E8A-4147-A177-3AD203B41FA5}">
                      <a16:colId xmlns:a16="http://schemas.microsoft.com/office/drawing/2014/main" val="2090024765"/>
                    </a:ext>
                  </a:extLst>
                </a:gridCol>
                <a:gridCol w="2237486">
                  <a:extLst>
                    <a:ext uri="{9D8B030D-6E8A-4147-A177-3AD203B41FA5}">
                      <a16:colId xmlns:a16="http://schemas.microsoft.com/office/drawing/2014/main" val="1006983640"/>
                    </a:ext>
                  </a:extLst>
                </a:gridCol>
                <a:gridCol w="2497899">
                  <a:extLst>
                    <a:ext uri="{9D8B030D-6E8A-4147-A177-3AD203B41FA5}">
                      <a16:colId xmlns:a16="http://schemas.microsoft.com/office/drawing/2014/main" val="1628236049"/>
                    </a:ext>
                  </a:extLst>
                </a:gridCol>
              </a:tblGrid>
              <a:tr h="361392">
                <a:tc>
                  <a:txBody>
                    <a:bodyPr/>
                    <a:lstStyle/>
                    <a:p>
                      <a:pPr algn="just" fontAlgn="auto">
                        <a:spcAft>
                          <a:spcPts val="0"/>
                        </a:spcAft>
                      </a:pPr>
                      <a:r>
                        <a:rPr lang="en-US" sz="1200" kern="0" dirty="0">
                          <a:effectLst/>
                        </a:rPr>
                        <a:t>NPI</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rPr>
                        <a:t>91312</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a:effectLst/>
                        </a:rPr>
                        <a:t>91313</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a:effectLst/>
                        </a:rPr>
                        <a:t>99314</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377023122"/>
                  </a:ext>
                </a:extLst>
              </a:tr>
              <a:tr h="361392">
                <a:tc>
                  <a:txBody>
                    <a:bodyPr/>
                    <a:lstStyle/>
                    <a:p>
                      <a:pPr algn="just" fontAlgn="auto">
                        <a:spcAft>
                          <a:spcPts val="0"/>
                        </a:spcAft>
                      </a:pPr>
                      <a:r>
                        <a:rPr lang="en-US" sz="1200" kern="0">
                          <a:effectLst/>
                        </a:rPr>
                        <a:t>1011111</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r" fontAlgn="auto">
                        <a:spcAft>
                          <a:spcPts val="0"/>
                        </a:spcAft>
                      </a:pPr>
                      <a:r>
                        <a:rPr lang="en-US" sz="1200" kern="0">
                          <a:effectLst/>
                        </a:rPr>
                        <a:t>30</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r" fontAlgn="auto">
                        <a:spcAft>
                          <a:spcPts val="0"/>
                        </a:spcAft>
                      </a:pPr>
                      <a:r>
                        <a:rPr lang="en-US" sz="1200" kern="0">
                          <a:effectLst/>
                        </a:rPr>
                        <a:t>40</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r" fontAlgn="auto">
                        <a:spcAft>
                          <a:spcPts val="0"/>
                        </a:spcAft>
                      </a:pPr>
                      <a:r>
                        <a:rPr lang="en-US" sz="1200" kern="0" dirty="0">
                          <a:effectLst/>
                        </a:rPr>
                        <a:t>50</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3117602783"/>
                  </a:ext>
                </a:extLst>
              </a:tr>
              <a:tr h="331695">
                <a:tc>
                  <a:txBody>
                    <a:bodyPr/>
                    <a:lstStyle/>
                    <a:p>
                      <a:pPr algn="just" fontAlgn="auto">
                        <a:spcAft>
                          <a:spcPts val="0"/>
                        </a:spcAft>
                      </a:pPr>
                      <a:r>
                        <a:rPr lang="en-US" sz="1200" kern="0">
                          <a:effectLst/>
                        </a:rPr>
                        <a:t>1011112</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r" fontAlgn="auto">
                        <a:spcAft>
                          <a:spcPts val="0"/>
                        </a:spcAft>
                      </a:pPr>
                      <a:r>
                        <a:rPr lang="en-US" sz="1200" kern="0">
                          <a:effectLst/>
                        </a:rPr>
                        <a:t>0</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algn="r" fontAlgn="auto">
                        <a:spcAft>
                          <a:spcPts val="0"/>
                        </a:spcAft>
                      </a:pPr>
                      <a:r>
                        <a:rPr lang="en-US" sz="1200" kern="0" dirty="0">
                          <a:effectLst/>
                        </a:rPr>
                        <a:t>0</a:t>
                      </a: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1200" kern="0" dirty="0">
                          <a:effectLst/>
                        </a:rPr>
                        <a:t>100</a:t>
                      </a:r>
                      <a:endParaRPr lang="ja-JP" altLang="ja-JP" sz="1200" kern="150">
                        <a:effectLst/>
                        <a:latin typeface="Times New Roman" panose="02020603050405020304" pitchFamily="18" charset="0"/>
                        <a:ea typeface="ＭＳ 明朝" panose="02020609040205080304" pitchFamily="49" charset="-128"/>
                        <a:cs typeface="Tahoma" panose="020B0604030504040204" pitchFamily="34" charset="0"/>
                      </a:endParaRPr>
                    </a:p>
                    <a:p>
                      <a:pPr algn="r" fontAlgn="auto">
                        <a:spcAft>
                          <a:spcPts val="0"/>
                        </a:spcAft>
                      </a:pPr>
                      <a:endParaRPr lang="ja-JP" sz="1200" kern="150">
                        <a:effectLst/>
                        <a:latin typeface="Times New Roman" panose="02020603050405020304" pitchFamily="18" charset="0"/>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4288119529"/>
                  </a:ext>
                </a:extLst>
              </a:tr>
            </a:tbl>
          </a:graphicData>
        </a:graphic>
      </p:graphicFrame>
      <p:sp>
        <p:nvSpPr>
          <p:cNvPr id="17" name="タイトル 1">
            <a:extLst>
              <a:ext uri="{FF2B5EF4-FFF2-40B4-BE49-F238E27FC236}">
                <a16:creationId xmlns:a16="http://schemas.microsoft.com/office/drawing/2014/main" id="{861D16DC-989F-2E44-8E17-6A4EFAA43AC2}"/>
              </a:ext>
            </a:extLst>
          </p:cNvPr>
          <p:cNvSpPr txBox="1">
            <a:spLocks/>
          </p:cNvSpPr>
          <p:nvPr/>
        </p:nvSpPr>
        <p:spPr>
          <a:xfrm>
            <a:off x="1390650" y="1365534"/>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400"/>
              <a:t>医療提供者の各種医療行為請求額の特徴ベクトルを作成</a:t>
            </a:r>
          </a:p>
        </p:txBody>
      </p:sp>
      <p:sp>
        <p:nvSpPr>
          <p:cNvPr id="10" name="下矢印 9">
            <a:extLst>
              <a:ext uri="{FF2B5EF4-FFF2-40B4-BE49-F238E27FC236}">
                <a16:creationId xmlns:a16="http://schemas.microsoft.com/office/drawing/2014/main" id="{1ABD41F4-BA68-5444-B4F1-870C25E07359}"/>
              </a:ext>
            </a:extLst>
          </p:cNvPr>
          <p:cNvSpPr/>
          <p:nvPr/>
        </p:nvSpPr>
        <p:spPr>
          <a:xfrm>
            <a:off x="2345793" y="3729533"/>
            <a:ext cx="477909" cy="644232"/>
          </a:xfrm>
          <a:prstGeom prst="downArrow">
            <a:avLst/>
          </a:prstGeom>
          <a:solidFill>
            <a:schemeClr val="accent6">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lumMod val="75000"/>
                </a:schemeClr>
              </a:solidFill>
            </a:endParaRPr>
          </a:p>
        </p:txBody>
      </p:sp>
      <p:sp>
        <p:nvSpPr>
          <p:cNvPr id="11" name="テキスト ボックス 10">
            <a:extLst>
              <a:ext uri="{FF2B5EF4-FFF2-40B4-BE49-F238E27FC236}">
                <a16:creationId xmlns:a16="http://schemas.microsoft.com/office/drawing/2014/main" id="{89263971-7B24-AA4D-A53A-30790A2E62AF}"/>
              </a:ext>
            </a:extLst>
          </p:cNvPr>
          <p:cNvSpPr txBox="1"/>
          <p:nvPr/>
        </p:nvSpPr>
        <p:spPr>
          <a:xfrm>
            <a:off x="2893564" y="3820816"/>
            <a:ext cx="5426301" cy="461665"/>
          </a:xfrm>
          <a:prstGeom prst="rect">
            <a:avLst/>
          </a:prstGeom>
          <a:noFill/>
        </p:spPr>
        <p:txBody>
          <a:bodyPr wrap="square" rtlCol="0">
            <a:spAutoFit/>
          </a:bodyPr>
          <a:lstStyle/>
          <a:p>
            <a:r>
              <a:rPr kumimoji="1" lang="ja-JP" altLang="en-US" sz="2400"/>
              <a:t>医療提供者ごとの特徴ベクトルへ</a:t>
            </a:r>
            <a:endParaRPr kumimoji="1" lang="en-US" altLang="ja-JP" sz="2400" dirty="0"/>
          </a:p>
        </p:txBody>
      </p:sp>
      <p:cxnSp>
        <p:nvCxnSpPr>
          <p:cNvPr id="12" name="直線矢印コネクタ 11">
            <a:extLst>
              <a:ext uri="{FF2B5EF4-FFF2-40B4-BE49-F238E27FC236}">
                <a16:creationId xmlns:a16="http://schemas.microsoft.com/office/drawing/2014/main" id="{898CAA09-8672-B645-AD09-E57369F3D2B3}"/>
              </a:ext>
            </a:extLst>
          </p:cNvPr>
          <p:cNvCxnSpPr>
            <a:cxnSpLocks/>
          </p:cNvCxnSpPr>
          <p:nvPr/>
        </p:nvCxnSpPr>
        <p:spPr>
          <a:xfrm>
            <a:off x="6933977" y="3272668"/>
            <a:ext cx="477909" cy="1627975"/>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A3AE1123-235F-4948-8233-A183EC520BCA}"/>
              </a:ext>
            </a:extLst>
          </p:cNvPr>
          <p:cNvSpPr/>
          <p:nvPr/>
        </p:nvSpPr>
        <p:spPr>
          <a:xfrm>
            <a:off x="5548089" y="2372566"/>
            <a:ext cx="5396136" cy="9051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40974AE-B8AC-F542-B448-74AB81F6D125}"/>
              </a:ext>
            </a:extLst>
          </p:cNvPr>
          <p:cNvSpPr/>
          <p:nvPr/>
        </p:nvSpPr>
        <p:spPr>
          <a:xfrm>
            <a:off x="3943125" y="4857779"/>
            <a:ext cx="7001099" cy="3742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5FB2B29-750C-E74A-B203-7006E8BF8BF7}"/>
              </a:ext>
            </a:extLst>
          </p:cNvPr>
          <p:cNvSpPr txBox="1"/>
          <p:nvPr/>
        </p:nvSpPr>
        <p:spPr>
          <a:xfrm>
            <a:off x="7557731" y="3756740"/>
            <a:ext cx="5426301" cy="461665"/>
          </a:xfrm>
          <a:prstGeom prst="rect">
            <a:avLst/>
          </a:prstGeom>
          <a:noFill/>
        </p:spPr>
        <p:txBody>
          <a:bodyPr wrap="square" rtlCol="0">
            <a:spAutoFit/>
          </a:bodyPr>
          <a:lstStyle/>
          <a:p>
            <a:r>
              <a:rPr lang="ja-JP" altLang="en-US" sz="2400">
                <a:solidFill>
                  <a:srgbClr val="FF0000"/>
                </a:solidFill>
              </a:rPr>
              <a:t>対数</a:t>
            </a:r>
            <a:r>
              <a:rPr lang="en-US" altLang="ja-JP" sz="2400" dirty="0">
                <a:solidFill>
                  <a:srgbClr val="FF0000"/>
                </a:solidFill>
              </a:rPr>
              <a:t>+</a:t>
            </a:r>
            <a:r>
              <a:rPr lang="ja-JP" altLang="en-US" sz="2400">
                <a:solidFill>
                  <a:srgbClr val="FF0000"/>
                </a:solidFill>
              </a:rPr>
              <a:t>正規化</a:t>
            </a:r>
            <a:endParaRPr kumimoji="1" lang="en-US" altLang="ja-JP" sz="2400" dirty="0">
              <a:solidFill>
                <a:srgbClr val="FF0000"/>
              </a:solidFill>
            </a:endParaRPr>
          </a:p>
        </p:txBody>
      </p:sp>
    </p:spTree>
    <p:extLst>
      <p:ext uri="{BB962C8B-B14F-4D97-AF65-F5344CB8AC3E}">
        <p14:creationId xmlns:p14="http://schemas.microsoft.com/office/powerpoint/2010/main" val="1298762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ACD1BF-1DE9-5A43-A6A6-EE1EAA468789}"/>
              </a:ext>
            </a:extLst>
          </p:cNvPr>
          <p:cNvSpPr>
            <a:spLocks noGrp="1"/>
          </p:cNvSpPr>
          <p:nvPr>
            <p:ph type="title"/>
          </p:nvPr>
        </p:nvSpPr>
        <p:spPr/>
        <p:txBody>
          <a:bodyPr/>
          <a:lstStyle/>
          <a:p>
            <a:r>
              <a:rPr kumimoji="1" lang="en-US" altLang="ja-JP" dirty="0"/>
              <a:t>One-Class SVM[10]</a:t>
            </a:r>
            <a:endParaRPr kumimoji="1" lang="ja-JP" altLang="en-US"/>
          </a:p>
        </p:txBody>
      </p:sp>
      <p:sp>
        <p:nvSpPr>
          <p:cNvPr id="4" name="日付プレースホルダー 3">
            <a:extLst>
              <a:ext uri="{FF2B5EF4-FFF2-40B4-BE49-F238E27FC236}">
                <a16:creationId xmlns:a16="http://schemas.microsoft.com/office/drawing/2014/main" id="{C4F6CEC6-10D5-A246-8EFA-8D993D49AC1B}"/>
              </a:ext>
            </a:extLst>
          </p:cNvPr>
          <p:cNvSpPr>
            <a:spLocks noGrp="1"/>
          </p:cNvSpPr>
          <p:nvPr>
            <p:ph type="dt" sz="half" idx="10"/>
          </p:nvPr>
        </p:nvSpPr>
        <p:spPr/>
        <p:txBody>
          <a:bodyPr/>
          <a:lstStyle/>
          <a:p>
            <a:fld id="{B21EDC40-3EB0-AE41-AA80-009A02674BC8}"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BDB950E8-7979-DA4E-9F9A-04C271760074}"/>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8975E91A-DA37-B44F-8041-958839AA37D9}"/>
              </a:ext>
            </a:extLst>
          </p:cNvPr>
          <p:cNvSpPr>
            <a:spLocks noGrp="1"/>
          </p:cNvSpPr>
          <p:nvPr>
            <p:ph type="sldNum" sz="quarter" idx="12"/>
          </p:nvPr>
        </p:nvSpPr>
        <p:spPr/>
        <p:txBody>
          <a:bodyPr/>
          <a:lstStyle/>
          <a:p>
            <a:fld id="{C396DE94-E78B-4743-9932-E18BCB9B557B}" type="slidenum">
              <a:rPr kumimoji="1" lang="ja-JP" altLang="en-US" smtClean="0"/>
              <a:t>14</a:t>
            </a:fld>
            <a:endParaRPr kumimoji="1" lang="ja-JP" altLang="en-US"/>
          </a:p>
        </p:txBody>
      </p:sp>
      <p:grpSp>
        <p:nvGrpSpPr>
          <p:cNvPr id="26" name="グループ化 25">
            <a:extLst>
              <a:ext uri="{FF2B5EF4-FFF2-40B4-BE49-F238E27FC236}">
                <a16:creationId xmlns:a16="http://schemas.microsoft.com/office/drawing/2014/main" id="{8FDB9A7D-CA2C-FC40-BDEA-01F8D8196460}"/>
              </a:ext>
            </a:extLst>
          </p:cNvPr>
          <p:cNvGrpSpPr/>
          <p:nvPr/>
        </p:nvGrpSpPr>
        <p:grpSpPr>
          <a:xfrm>
            <a:off x="8077200" y="1066799"/>
            <a:ext cx="3796352" cy="3546143"/>
            <a:chOff x="8077200" y="1066800"/>
            <a:chExt cx="3251200" cy="3081994"/>
          </a:xfrm>
        </p:grpSpPr>
        <p:cxnSp>
          <p:nvCxnSpPr>
            <p:cNvPr id="8" name="直線矢印コネクタ 7">
              <a:extLst>
                <a:ext uri="{FF2B5EF4-FFF2-40B4-BE49-F238E27FC236}">
                  <a16:creationId xmlns:a16="http://schemas.microsoft.com/office/drawing/2014/main" id="{4F672F5D-C600-3044-BB02-1857F4D111A9}"/>
                </a:ext>
              </a:extLst>
            </p:cNvPr>
            <p:cNvCxnSpPr/>
            <p:nvPr/>
          </p:nvCxnSpPr>
          <p:spPr>
            <a:xfrm>
              <a:off x="8077200" y="3484880"/>
              <a:ext cx="3251200" cy="0"/>
            </a:xfrm>
            <a:prstGeom prst="straightConnector1">
              <a:avLst/>
            </a:prstGeom>
            <a:ln w="22225">
              <a:tailEnd type="triangle" w="lg" len="lg"/>
            </a:ln>
          </p:spPr>
          <p:style>
            <a:lnRef idx="1">
              <a:schemeClr val="dk1"/>
            </a:lnRef>
            <a:fillRef idx="0">
              <a:schemeClr val="dk1"/>
            </a:fillRef>
            <a:effectRef idx="0">
              <a:schemeClr val="dk1"/>
            </a:effectRef>
            <a:fontRef idx="minor">
              <a:schemeClr val="tx1"/>
            </a:fontRef>
          </p:style>
        </p:cxnSp>
        <p:cxnSp>
          <p:nvCxnSpPr>
            <p:cNvPr id="9" name="直線矢印コネクタ 8">
              <a:extLst>
                <a:ext uri="{FF2B5EF4-FFF2-40B4-BE49-F238E27FC236}">
                  <a16:creationId xmlns:a16="http://schemas.microsoft.com/office/drawing/2014/main" id="{F02B70E3-DE07-174A-AEF0-53996103A7F5}"/>
                </a:ext>
              </a:extLst>
            </p:cNvPr>
            <p:cNvCxnSpPr>
              <a:cxnSpLocks/>
            </p:cNvCxnSpPr>
            <p:nvPr/>
          </p:nvCxnSpPr>
          <p:spPr>
            <a:xfrm flipV="1">
              <a:off x="8858001" y="1066800"/>
              <a:ext cx="0" cy="308199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14" name="直線コネクタ 13">
              <a:extLst>
                <a:ext uri="{FF2B5EF4-FFF2-40B4-BE49-F238E27FC236}">
                  <a16:creationId xmlns:a16="http://schemas.microsoft.com/office/drawing/2014/main" id="{7F9DB810-43C6-7E49-9822-41C51D803D3B}"/>
                </a:ext>
              </a:extLst>
            </p:cNvPr>
            <p:cNvCxnSpPr/>
            <p:nvPr/>
          </p:nvCxnSpPr>
          <p:spPr>
            <a:xfrm>
              <a:off x="8188657" y="1460310"/>
              <a:ext cx="2729552" cy="2647666"/>
            </a:xfrm>
            <a:prstGeom prst="line">
              <a:avLst/>
            </a:prstGeom>
          </p:spPr>
          <p:style>
            <a:lnRef idx="1">
              <a:schemeClr val="dk1"/>
            </a:lnRef>
            <a:fillRef idx="0">
              <a:schemeClr val="dk1"/>
            </a:fillRef>
            <a:effectRef idx="0">
              <a:schemeClr val="dk1"/>
            </a:effectRef>
            <a:fontRef idx="minor">
              <a:schemeClr val="tx1"/>
            </a:fontRef>
          </p:style>
        </p:cxnSp>
        <p:sp>
          <p:nvSpPr>
            <p:cNvPr id="16" name="円/楕円 15">
              <a:extLst>
                <a:ext uri="{FF2B5EF4-FFF2-40B4-BE49-F238E27FC236}">
                  <a16:creationId xmlns:a16="http://schemas.microsoft.com/office/drawing/2014/main" id="{0B22DB65-0CC4-9A4F-B261-ACC15BC8C5DB}"/>
                </a:ext>
              </a:extLst>
            </p:cNvPr>
            <p:cNvSpPr/>
            <p:nvPr/>
          </p:nvSpPr>
          <p:spPr>
            <a:xfrm>
              <a:off x="9505217" y="2107458"/>
              <a:ext cx="177421" cy="204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61EB9219-DA2D-8D47-AA6E-5F8142195F20}"/>
                </a:ext>
              </a:extLst>
            </p:cNvPr>
            <p:cNvSpPr/>
            <p:nvPr/>
          </p:nvSpPr>
          <p:spPr>
            <a:xfrm>
              <a:off x="9794095" y="2165520"/>
              <a:ext cx="177421" cy="204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E68AD228-5445-4643-AC63-FC96ACAD31C4}"/>
                </a:ext>
              </a:extLst>
            </p:cNvPr>
            <p:cNvSpPr/>
            <p:nvPr/>
          </p:nvSpPr>
          <p:spPr>
            <a:xfrm>
              <a:off x="9705384" y="2365561"/>
              <a:ext cx="177421" cy="204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26F0E8E2-33A8-7847-860D-FD4BC80FCA9B}"/>
                </a:ext>
              </a:extLst>
            </p:cNvPr>
            <p:cNvSpPr/>
            <p:nvPr/>
          </p:nvSpPr>
          <p:spPr>
            <a:xfrm>
              <a:off x="9975617" y="2403080"/>
              <a:ext cx="177421" cy="204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BAEC5054-C870-C243-817C-01F4E0E5A3C1}"/>
                </a:ext>
              </a:extLst>
            </p:cNvPr>
            <p:cNvSpPr/>
            <p:nvPr/>
          </p:nvSpPr>
          <p:spPr>
            <a:xfrm>
              <a:off x="9975617" y="2609945"/>
              <a:ext cx="177421" cy="204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9DC60609-EF32-F949-B05C-A4C3954D52EA}"/>
                </a:ext>
              </a:extLst>
            </p:cNvPr>
            <p:cNvSpPr/>
            <p:nvPr/>
          </p:nvSpPr>
          <p:spPr>
            <a:xfrm>
              <a:off x="10241143" y="2570278"/>
              <a:ext cx="177421" cy="204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三角形 21">
              <a:extLst>
                <a:ext uri="{FF2B5EF4-FFF2-40B4-BE49-F238E27FC236}">
                  <a16:creationId xmlns:a16="http://schemas.microsoft.com/office/drawing/2014/main" id="{3CACCEA4-A944-DE4E-A5F5-0AC9C5860F0F}"/>
                </a:ext>
              </a:extLst>
            </p:cNvPr>
            <p:cNvSpPr/>
            <p:nvPr/>
          </p:nvSpPr>
          <p:spPr>
            <a:xfrm>
              <a:off x="9260714" y="2467919"/>
              <a:ext cx="235398" cy="20471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三角形 22">
              <a:extLst>
                <a:ext uri="{FF2B5EF4-FFF2-40B4-BE49-F238E27FC236}">
                  <a16:creationId xmlns:a16="http://schemas.microsoft.com/office/drawing/2014/main" id="{0834C3E7-02FF-7B4F-B0B3-9B490D4115EA}"/>
                </a:ext>
              </a:extLst>
            </p:cNvPr>
            <p:cNvSpPr/>
            <p:nvPr/>
          </p:nvSpPr>
          <p:spPr>
            <a:xfrm>
              <a:off x="9877193" y="3073297"/>
              <a:ext cx="235398" cy="20471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BD0A3CE-2FBA-A040-B0D9-DEB53A580BCB}"/>
                </a:ext>
              </a:extLst>
            </p:cNvPr>
            <p:cNvSpPr/>
            <p:nvPr/>
          </p:nvSpPr>
          <p:spPr>
            <a:xfrm>
              <a:off x="9037511" y="2877022"/>
              <a:ext cx="138229" cy="1686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 name="テキスト ボックス 26">
            <a:extLst>
              <a:ext uri="{FF2B5EF4-FFF2-40B4-BE49-F238E27FC236}">
                <a16:creationId xmlns:a16="http://schemas.microsoft.com/office/drawing/2014/main" id="{273C6F46-6A04-4644-90F8-2EB10F55B2F2}"/>
              </a:ext>
            </a:extLst>
          </p:cNvPr>
          <p:cNvSpPr txBox="1"/>
          <p:nvPr/>
        </p:nvSpPr>
        <p:spPr>
          <a:xfrm>
            <a:off x="9017055" y="3887464"/>
            <a:ext cx="1107996" cy="461665"/>
          </a:xfrm>
          <a:prstGeom prst="rect">
            <a:avLst/>
          </a:prstGeom>
          <a:noFill/>
        </p:spPr>
        <p:txBody>
          <a:bodyPr wrap="none" rtlCol="0">
            <a:spAutoFit/>
          </a:bodyPr>
          <a:lstStyle/>
          <a:p>
            <a:r>
              <a:rPr lang="ja-JP" altLang="en-US" sz="2400">
                <a:solidFill>
                  <a:srgbClr val="FF0000"/>
                </a:solidFill>
              </a:rPr>
              <a:t>外れ値</a:t>
            </a:r>
            <a:endParaRPr kumimoji="1" lang="ja-JP" altLang="en-US" sz="2400">
              <a:solidFill>
                <a:srgbClr val="FF0000"/>
              </a:solidFill>
            </a:endParaRPr>
          </a:p>
        </p:txBody>
      </p:sp>
      <p:sp>
        <p:nvSpPr>
          <p:cNvPr id="28" name="正方形/長方形 27">
            <a:extLst>
              <a:ext uri="{FF2B5EF4-FFF2-40B4-BE49-F238E27FC236}">
                <a16:creationId xmlns:a16="http://schemas.microsoft.com/office/drawing/2014/main" id="{661BE27B-43C8-944D-BC77-6B4B12CF3A6D}"/>
              </a:ext>
            </a:extLst>
          </p:cNvPr>
          <p:cNvSpPr/>
          <p:nvPr/>
        </p:nvSpPr>
        <p:spPr>
          <a:xfrm>
            <a:off x="9583256" y="3510894"/>
            <a:ext cx="161407" cy="194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19EA772F-B358-0646-95D5-2B7B59AB1262}"/>
              </a:ext>
            </a:extLst>
          </p:cNvPr>
          <p:cNvSpPr txBox="1"/>
          <p:nvPr/>
        </p:nvSpPr>
        <p:spPr>
          <a:xfrm>
            <a:off x="10081978" y="1936852"/>
            <a:ext cx="1107996" cy="461665"/>
          </a:xfrm>
          <a:prstGeom prst="rect">
            <a:avLst/>
          </a:prstGeom>
          <a:noFill/>
        </p:spPr>
        <p:txBody>
          <a:bodyPr wrap="none" rtlCol="0">
            <a:spAutoFit/>
          </a:bodyPr>
          <a:lstStyle/>
          <a:p>
            <a:r>
              <a:rPr kumimoji="1" lang="ja-JP" altLang="en-US" sz="2400">
                <a:solidFill>
                  <a:schemeClr val="accent5">
                    <a:lumMod val="50000"/>
                  </a:schemeClr>
                </a:solidFill>
              </a:rPr>
              <a:t>正常値</a:t>
            </a:r>
          </a:p>
        </p:txBody>
      </p:sp>
      <mc:AlternateContent xmlns:mc="http://schemas.openxmlformats.org/markup-compatibility/2006" xmlns:a14="http://schemas.microsoft.com/office/drawing/2010/main">
        <mc:Choice Requires="a14">
          <p:sp>
            <p:nvSpPr>
              <p:cNvPr id="34" name="正方形/長方形 33">
                <a:extLst>
                  <a:ext uri="{FF2B5EF4-FFF2-40B4-BE49-F238E27FC236}">
                    <a16:creationId xmlns:a16="http://schemas.microsoft.com/office/drawing/2014/main" id="{D5361D9C-9A0D-DD41-B9AC-389FF2603D84}"/>
                  </a:ext>
                </a:extLst>
              </p:cNvPr>
              <p:cNvSpPr/>
              <p:nvPr/>
            </p:nvSpPr>
            <p:spPr>
              <a:xfrm>
                <a:off x="1295400" y="1146024"/>
                <a:ext cx="6190413" cy="926023"/>
              </a:xfrm>
              <a:prstGeom prst="rect">
                <a:avLst/>
              </a:prstGeom>
            </p:spPr>
            <p:txBody>
              <a:bodyPr wrap="none">
                <a:spAutoFit/>
              </a:bodyPr>
              <a:lstStyle/>
              <a:p>
                <a14:m>
                  <m:oMath xmlns:m="http://schemas.openxmlformats.org/officeDocument/2006/math">
                    <m:d>
                      <m:dPr>
                        <m:ctrlPr>
                          <a:rPr lang="ja-JP" altLang="en-US" sz="2400" i="1" smtClean="0">
                            <a:latin typeface="Cambria Math" panose="02040503050406030204" pitchFamily="18" charset="0"/>
                          </a:rPr>
                        </m:ctrlPr>
                      </m:dPr>
                      <m:e>
                        <m:r>
                          <a:rPr lang="ja-JP" altLang="en-US" sz="2400" b="1" i="1">
                            <a:latin typeface="Cambria Math" panose="02040503050406030204" pitchFamily="18" charset="0"/>
                          </a:rPr>
                          <m:t>𝒘</m:t>
                        </m:r>
                        <m:r>
                          <a:rPr lang="ja-JP" altLang="en-US" sz="2400">
                            <a:latin typeface="Cambria Math" panose="02040503050406030204" pitchFamily="18" charset="0"/>
                          </a:rPr>
                          <m:t>⋅</m:t>
                        </m:r>
                        <m:r>
                          <a:rPr lang="ja-JP" altLang="en-US" sz="2400" b="1" i="1">
                            <a:latin typeface="Cambria Math" panose="02040503050406030204" pitchFamily="18" charset="0"/>
                          </a:rPr>
                          <m:t>𝜱</m:t>
                        </m:r>
                        <m:d>
                          <m:dPr>
                            <m:ctrlPr>
                              <a:rPr lang="ja-JP" altLang="en-US" sz="2400" b="1" i="1">
                                <a:latin typeface="Cambria Math" panose="02040503050406030204" pitchFamily="18" charset="0"/>
                              </a:rPr>
                            </m:ctrlPr>
                          </m:dPr>
                          <m:e>
                            <m:r>
                              <a:rPr lang="ja-JP" altLang="en-US" sz="2400" b="1" i="1">
                                <a:latin typeface="Cambria Math" panose="02040503050406030204" pitchFamily="18" charset="0"/>
                              </a:rPr>
                              <m:t>𝒙</m:t>
                            </m:r>
                          </m:e>
                        </m:d>
                      </m:e>
                    </m:d>
                    <m:r>
                      <a:rPr lang="ja-JP" altLang="en-US" sz="2400">
                        <a:latin typeface="Cambria Math" panose="02040503050406030204" pitchFamily="18" charset="0"/>
                      </a:rPr>
                      <m:t>−</m:t>
                    </m:r>
                    <m:r>
                      <a:rPr lang="en-US" altLang="ja-JP" sz="2400" b="0" i="1" smtClean="0">
                        <a:latin typeface="Cambria Math" panose="02040503050406030204" pitchFamily="18" charset="0"/>
                      </a:rPr>
                      <m:t>𝜌</m:t>
                    </m:r>
                    <m:r>
                      <a:rPr lang="en-US" altLang="ja-JP" sz="2400" b="0" i="1" smtClean="0">
                        <a:latin typeface="Cambria Math" panose="02040503050406030204" pitchFamily="18" charset="0"/>
                      </a:rPr>
                      <m:t>≤0</m:t>
                    </m:r>
                  </m:oMath>
                </a14:m>
                <a:r>
                  <a:rPr lang="ja-JP" altLang="en-US" sz="2400"/>
                  <a:t>となる点を外れ値とする</a:t>
                </a:r>
                <a:r>
                  <a:rPr lang="en-US" altLang="ja-JP" sz="2400" dirty="0"/>
                  <a:t>.</a:t>
                </a:r>
              </a:p>
              <a:p>
                <a:r>
                  <a:rPr lang="ja-JP" altLang="en-US" sz="2400"/>
                  <a:t>損失関数は</a:t>
                </a:r>
                <a14:m>
                  <m:oMath xmlns:m="http://schemas.openxmlformats.org/officeDocument/2006/math">
                    <m:r>
                      <m:rPr>
                        <m:sty m:val="p"/>
                      </m:rPr>
                      <a:rPr lang="en-US" altLang="ja-JP" sz="2400" i="1">
                        <a:latin typeface="Cambria Math" panose="02040503050406030204" pitchFamily="18" charset="0"/>
                      </a:rPr>
                      <m:t>m</m:t>
                    </m:r>
                    <m:r>
                      <m:rPr>
                        <m:sty m:val="p"/>
                      </m:rPr>
                      <a:rPr lang="en-US" altLang="ja-JP" sz="2400">
                        <a:latin typeface="Cambria Math" panose="02040503050406030204" pitchFamily="18" charset="0"/>
                      </a:rPr>
                      <m:t>ax</m:t>
                    </m:r>
                    <m:d>
                      <m:dPr>
                        <m:begChr m:val="{"/>
                        <m:endChr m:val="}"/>
                        <m:ctrlPr>
                          <a:rPr lang="en-US" altLang="ja-JP" sz="2400" i="1">
                            <a:latin typeface="Cambria Math" panose="02040503050406030204" pitchFamily="18" charset="0"/>
                          </a:rPr>
                        </m:ctrlPr>
                      </m:dPr>
                      <m:e>
                        <m:r>
                          <a:rPr lang="en-US" altLang="ja-JP" sz="2400">
                            <a:latin typeface="Cambria Math" panose="02040503050406030204" pitchFamily="18" charset="0"/>
                          </a:rPr>
                          <m:t>0, </m:t>
                        </m:r>
                        <m:r>
                          <a:rPr lang="en-US" altLang="ja-JP" sz="2400" i="1">
                            <a:latin typeface="Cambria Math" panose="02040503050406030204" pitchFamily="18" charset="0"/>
                          </a:rPr>
                          <m:t>𝜌</m:t>
                        </m:r>
                        <m:r>
                          <a:rPr lang="en-US" altLang="ja-JP" sz="2400" i="1">
                            <a:latin typeface="Cambria Math" panose="02040503050406030204" pitchFamily="18" charset="0"/>
                          </a:rPr>
                          <m:t>−</m:t>
                        </m:r>
                        <m:d>
                          <m:dPr>
                            <m:ctrlPr>
                              <a:rPr lang="ja-JP" altLang="en-US" sz="2400" i="1">
                                <a:latin typeface="Cambria Math" panose="02040503050406030204" pitchFamily="18" charset="0"/>
                              </a:rPr>
                            </m:ctrlPr>
                          </m:dPr>
                          <m:e>
                            <m:r>
                              <a:rPr lang="ja-JP" altLang="en-US" sz="2400" b="1" i="1">
                                <a:latin typeface="Cambria Math" panose="02040503050406030204" pitchFamily="18" charset="0"/>
                              </a:rPr>
                              <m:t>𝒘</m:t>
                            </m:r>
                            <m:r>
                              <a:rPr lang="ja-JP" altLang="en-US" sz="2400">
                                <a:latin typeface="Cambria Math" panose="02040503050406030204" pitchFamily="18" charset="0"/>
                              </a:rPr>
                              <m:t>⋅</m:t>
                            </m:r>
                            <m:r>
                              <a:rPr lang="ja-JP" altLang="en-US" sz="2400" b="1" i="1">
                                <a:latin typeface="Cambria Math" panose="02040503050406030204" pitchFamily="18" charset="0"/>
                              </a:rPr>
                              <m:t>𝜱</m:t>
                            </m:r>
                            <m:d>
                              <m:dPr>
                                <m:ctrlPr>
                                  <a:rPr lang="ja-JP" altLang="en-US" sz="2400" b="1" i="1">
                                    <a:latin typeface="Cambria Math" panose="02040503050406030204" pitchFamily="18" charset="0"/>
                                  </a:rPr>
                                </m:ctrlPr>
                              </m:dPr>
                              <m:e>
                                <m:sSub>
                                  <m:sSubPr>
                                    <m:ctrlPr>
                                      <a:rPr lang="en-US" altLang="ja-JP" sz="2400" i="1">
                                        <a:latin typeface="Cambria Math" panose="02040503050406030204" pitchFamily="18" charset="0"/>
                                      </a:rPr>
                                    </m:ctrlPr>
                                  </m:sSubPr>
                                  <m:e>
                                    <m:r>
                                      <a:rPr lang="ja-JP" altLang="en-US" sz="2400" b="1" i="1">
                                        <a:latin typeface="Cambria Math" panose="02040503050406030204" pitchFamily="18" charset="0"/>
                                      </a:rPr>
                                      <m:t>𝒙</m:t>
                                    </m:r>
                                  </m:e>
                                  <m:sub>
                                    <m:r>
                                      <a:rPr lang="en-US" altLang="ja-JP" sz="2400" i="1">
                                        <a:latin typeface="Cambria Math" panose="02040503050406030204" pitchFamily="18" charset="0"/>
                                      </a:rPr>
                                      <m:t>𝑖</m:t>
                                    </m:r>
                                  </m:sub>
                                </m:sSub>
                              </m:e>
                            </m:d>
                          </m:e>
                        </m:d>
                      </m:e>
                    </m:d>
                    <m:r>
                      <a:rPr lang="ja-JP" altLang="en-US" sz="2400" i="1" smtClean="0">
                        <a:latin typeface="Cambria Math" panose="02040503050406030204" pitchFamily="18" charset="0"/>
                      </a:rPr>
                      <m:t>とする</m:t>
                    </m:r>
                    <m:r>
                      <a:rPr lang="ja-JP" altLang="en-US" sz="2400" i="1">
                        <a:latin typeface="Cambria Math" panose="02040503050406030204" pitchFamily="18" charset="0"/>
                      </a:rPr>
                      <m:t>．</m:t>
                    </m:r>
                  </m:oMath>
                </a14:m>
                <a:endParaRPr lang="en-US" altLang="ja-JP" sz="2400" dirty="0"/>
              </a:p>
            </p:txBody>
          </p:sp>
        </mc:Choice>
        <mc:Fallback xmlns="">
          <p:sp>
            <p:nvSpPr>
              <p:cNvPr id="34" name="正方形/長方形 33">
                <a:extLst>
                  <a:ext uri="{FF2B5EF4-FFF2-40B4-BE49-F238E27FC236}">
                    <a16:creationId xmlns:a16="http://schemas.microsoft.com/office/drawing/2014/main" id="{D5361D9C-9A0D-DD41-B9AC-389FF2603D84}"/>
                  </a:ext>
                </a:extLst>
              </p:cNvPr>
              <p:cNvSpPr>
                <a:spLocks noRot="1" noChangeAspect="1" noMove="1" noResize="1" noEditPoints="1" noAdjustHandles="1" noChangeArrowheads="1" noChangeShapeType="1" noTextEdit="1"/>
              </p:cNvSpPr>
              <p:nvPr/>
            </p:nvSpPr>
            <p:spPr>
              <a:xfrm>
                <a:off x="1295400" y="1146024"/>
                <a:ext cx="6190413" cy="926023"/>
              </a:xfrm>
              <a:prstGeom prst="rect">
                <a:avLst/>
              </a:prstGeom>
              <a:blipFill>
                <a:blip r:embed="rId2"/>
                <a:stretch>
                  <a:fillRect l="-1434" t="-2703" r="-615" b="-135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0B319255-929A-554E-A9EB-EA3830F35DA4}"/>
                  </a:ext>
                </a:extLst>
              </p:cNvPr>
              <p:cNvSpPr/>
              <p:nvPr/>
            </p:nvSpPr>
            <p:spPr>
              <a:xfrm>
                <a:off x="1390650" y="2201857"/>
                <a:ext cx="6096000" cy="1357872"/>
              </a:xfrm>
              <a:prstGeom prst="rect">
                <a:avLst/>
              </a:prstGeom>
            </p:spPr>
            <p:txBody>
              <a:bodyPr>
                <a:spAutoFit/>
              </a:bodyPr>
              <a:lstStyle/>
              <a:p>
                <a:r>
                  <a:rPr lang="ja-JP" altLang="en-US" sz="2400">
                    <a:latin typeface="Cambria Math" panose="02040503050406030204" pitchFamily="18" charset="0"/>
                  </a:rPr>
                  <a:t>最小化する関数は</a:t>
                </a:r>
                <a:endParaRPr lang="en-US" altLang="ja-JP" sz="24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𝜈</m:t>
                          </m:r>
                          <m:r>
                            <a:rPr lang="en-US" altLang="ja-JP" sz="2400" b="0" i="1" smtClean="0">
                              <a:latin typeface="Cambria Math" panose="02040503050406030204" pitchFamily="18" charset="0"/>
                            </a:rPr>
                            <m:t>𝑙</m:t>
                          </m:r>
                        </m:den>
                      </m:f>
                      <m:nary>
                        <m:naryPr>
                          <m:chr m:val="∑"/>
                          <m:supHide m:val="on"/>
                          <m:ctrlPr>
                            <a:rPr lang="en-US" altLang="ja-JP" sz="2400" b="0" i="1" smtClean="0">
                              <a:latin typeface="Cambria Math" panose="02040503050406030204" pitchFamily="18" charset="0"/>
                            </a:rPr>
                          </m:ctrlPr>
                        </m:naryPr>
                        <m:sub>
                          <m:r>
                            <a:rPr lang="en-US" altLang="ja-JP" sz="2400" b="0" i="1" smtClean="0">
                              <a:latin typeface="Cambria Math" panose="02040503050406030204" pitchFamily="18" charset="0"/>
                            </a:rPr>
                            <m:t>𝑖</m:t>
                          </m:r>
                        </m:sub>
                        <m:sup/>
                        <m:e>
                          <m:r>
                            <m:rPr>
                              <m:sty m:val="p"/>
                            </m:rPr>
                            <a:rPr lang="en-US" altLang="ja-JP" sz="2400" i="1">
                              <a:latin typeface="Cambria Math" panose="02040503050406030204" pitchFamily="18" charset="0"/>
                            </a:rPr>
                            <m:t>m</m:t>
                          </m:r>
                          <m:r>
                            <m:rPr>
                              <m:sty m:val="p"/>
                            </m:rPr>
                            <a:rPr lang="en-US" altLang="ja-JP" sz="2400">
                              <a:latin typeface="Cambria Math" panose="02040503050406030204" pitchFamily="18" charset="0"/>
                            </a:rPr>
                            <m:t>ax</m:t>
                          </m:r>
                          <m:d>
                            <m:dPr>
                              <m:begChr m:val="{"/>
                              <m:endChr m:val="}"/>
                              <m:ctrlPr>
                                <a:rPr lang="en-US" altLang="ja-JP" sz="2400" i="1">
                                  <a:latin typeface="Cambria Math" panose="02040503050406030204" pitchFamily="18" charset="0"/>
                                </a:rPr>
                              </m:ctrlPr>
                            </m:dPr>
                            <m:e>
                              <m:r>
                                <a:rPr lang="en-US" altLang="ja-JP" sz="2400">
                                  <a:latin typeface="Cambria Math" panose="02040503050406030204" pitchFamily="18" charset="0"/>
                                </a:rPr>
                                <m:t>0, </m:t>
                              </m:r>
                              <m:r>
                                <a:rPr lang="en-US" altLang="ja-JP" sz="2400" i="1">
                                  <a:latin typeface="Cambria Math" panose="02040503050406030204" pitchFamily="18" charset="0"/>
                                </a:rPr>
                                <m:t>𝜌</m:t>
                              </m:r>
                              <m:r>
                                <a:rPr lang="en-US" altLang="ja-JP" sz="2400" i="1">
                                  <a:latin typeface="Cambria Math" panose="02040503050406030204" pitchFamily="18" charset="0"/>
                                </a:rPr>
                                <m:t>−</m:t>
                              </m:r>
                              <m:d>
                                <m:dPr>
                                  <m:ctrlPr>
                                    <a:rPr lang="ja-JP" altLang="en-US" sz="2400" i="1">
                                      <a:latin typeface="Cambria Math" panose="02040503050406030204" pitchFamily="18" charset="0"/>
                                    </a:rPr>
                                  </m:ctrlPr>
                                </m:dPr>
                                <m:e>
                                  <m:r>
                                    <a:rPr lang="ja-JP" altLang="en-US" sz="2400" b="1" i="1">
                                      <a:latin typeface="Cambria Math" panose="02040503050406030204" pitchFamily="18" charset="0"/>
                                    </a:rPr>
                                    <m:t>𝒘</m:t>
                                  </m:r>
                                  <m:r>
                                    <a:rPr lang="ja-JP" altLang="en-US" sz="2400">
                                      <a:latin typeface="Cambria Math" panose="02040503050406030204" pitchFamily="18" charset="0"/>
                                    </a:rPr>
                                    <m:t>⋅</m:t>
                                  </m:r>
                                  <m:r>
                                    <a:rPr lang="ja-JP" altLang="en-US" sz="2400" b="1" i="1">
                                      <a:latin typeface="Cambria Math" panose="02040503050406030204" pitchFamily="18" charset="0"/>
                                    </a:rPr>
                                    <m:t>𝜱</m:t>
                                  </m:r>
                                  <m:d>
                                    <m:dPr>
                                      <m:ctrlPr>
                                        <a:rPr lang="ja-JP" altLang="en-US" sz="2400" b="1" i="1">
                                          <a:latin typeface="Cambria Math" panose="02040503050406030204" pitchFamily="18" charset="0"/>
                                        </a:rPr>
                                      </m:ctrlPr>
                                    </m:dPr>
                                    <m:e>
                                      <m:sSub>
                                        <m:sSubPr>
                                          <m:ctrlPr>
                                            <a:rPr lang="en-US" altLang="ja-JP" sz="2400" i="1">
                                              <a:latin typeface="Cambria Math" panose="02040503050406030204" pitchFamily="18" charset="0"/>
                                            </a:rPr>
                                          </m:ctrlPr>
                                        </m:sSubPr>
                                        <m:e>
                                          <m:r>
                                            <a:rPr lang="ja-JP" altLang="en-US" sz="2400" b="1" i="1">
                                              <a:latin typeface="Cambria Math" panose="02040503050406030204" pitchFamily="18" charset="0"/>
                                            </a:rPr>
                                            <m:t>𝒙</m:t>
                                          </m:r>
                                        </m:e>
                                        <m:sub>
                                          <m:r>
                                            <a:rPr lang="en-US" altLang="ja-JP" sz="2400" i="1">
                                              <a:latin typeface="Cambria Math" panose="02040503050406030204" pitchFamily="18" charset="0"/>
                                            </a:rPr>
                                            <m:t>𝑖</m:t>
                                          </m:r>
                                        </m:sub>
                                      </m:sSub>
                                    </m:e>
                                  </m:d>
                                </m:e>
                              </m:d>
                            </m:e>
                          </m:d>
                        </m:e>
                      </m:nary>
                      <m:r>
                        <a:rPr lang="en-US" altLang="ja-JP" sz="2400">
                          <a:latin typeface="Cambria Math" panose="02040503050406030204" pitchFamily="18" charset="0"/>
                        </a:rPr>
                        <m:t>−</m:t>
                      </m:r>
                      <m:r>
                        <m:rPr>
                          <m:lit/>
                        </m:rPr>
                        <a:rPr lang="en-US" altLang="ja-JP" sz="2400">
                          <a:latin typeface="Cambria Math" panose="02040503050406030204" pitchFamily="18" charset="0"/>
                        </a:rPr>
                        <m:t> </m:t>
                      </m:r>
                      <m:r>
                        <a:rPr lang="en-US" altLang="ja-JP" sz="2400" i="1">
                          <a:latin typeface="Cambria Math" panose="02040503050406030204" pitchFamily="18" charset="0"/>
                        </a:rPr>
                        <m:t>𝜌</m:t>
                      </m:r>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2</m:t>
                          </m:r>
                        </m:den>
                      </m:f>
                      <m:sSup>
                        <m:sSupPr>
                          <m:ctrlPr>
                            <a:rPr lang="en-US" altLang="ja-JP" sz="2400" b="1" i="1">
                              <a:latin typeface="Cambria Math" panose="02040503050406030204" pitchFamily="18" charset="0"/>
                            </a:rPr>
                          </m:ctrlPr>
                        </m:sSupPr>
                        <m:e>
                          <m:d>
                            <m:dPr>
                              <m:begChr m:val="|"/>
                              <m:endChr m:val="|"/>
                              <m:ctrlPr>
                                <a:rPr lang="en-US" altLang="ja-JP" sz="2400" b="1" i="1">
                                  <a:latin typeface="Cambria Math" panose="02040503050406030204" pitchFamily="18" charset="0"/>
                                </a:rPr>
                              </m:ctrlPr>
                            </m:dPr>
                            <m:e>
                              <m:d>
                                <m:dPr>
                                  <m:begChr m:val="|"/>
                                  <m:endChr m:val="|"/>
                                  <m:ctrlPr>
                                    <a:rPr lang="en-US" altLang="ja-JP" sz="2400" b="1" i="1">
                                      <a:latin typeface="Cambria Math" panose="02040503050406030204" pitchFamily="18" charset="0"/>
                                    </a:rPr>
                                  </m:ctrlPr>
                                </m:dPr>
                                <m:e>
                                  <m:r>
                                    <a:rPr lang="ja-JP" altLang="en-US" sz="2400" b="1" i="1">
                                      <a:latin typeface="Cambria Math" panose="02040503050406030204" pitchFamily="18" charset="0"/>
                                    </a:rPr>
                                    <m:t>𝒘</m:t>
                                  </m:r>
                                </m:e>
                              </m:d>
                            </m:e>
                          </m:d>
                        </m:e>
                        <m:sup>
                          <m:r>
                            <a:rPr lang="en-US" altLang="ja-JP" sz="2400" b="1" i="1">
                              <a:latin typeface="Cambria Math" panose="02040503050406030204" pitchFamily="18" charset="0"/>
                            </a:rPr>
                            <m:t>𝟐</m:t>
                          </m:r>
                        </m:sup>
                      </m:sSup>
                    </m:oMath>
                  </m:oMathPara>
                </a14:m>
                <a:endParaRPr lang="en-US" altLang="ja-JP" sz="2400" dirty="0"/>
              </a:p>
            </p:txBody>
          </p:sp>
        </mc:Choice>
        <mc:Fallback xmlns="">
          <p:sp>
            <p:nvSpPr>
              <p:cNvPr id="35" name="正方形/長方形 34">
                <a:extLst>
                  <a:ext uri="{FF2B5EF4-FFF2-40B4-BE49-F238E27FC236}">
                    <a16:creationId xmlns:a16="http://schemas.microsoft.com/office/drawing/2014/main" id="{0B319255-929A-554E-A9EB-EA3830F35DA4}"/>
                  </a:ext>
                </a:extLst>
              </p:cNvPr>
              <p:cNvSpPr>
                <a:spLocks noRot="1" noChangeAspect="1" noMove="1" noResize="1" noEditPoints="1" noAdjustHandles="1" noChangeArrowheads="1" noChangeShapeType="1" noTextEdit="1"/>
              </p:cNvSpPr>
              <p:nvPr/>
            </p:nvSpPr>
            <p:spPr>
              <a:xfrm>
                <a:off x="1390650" y="2201857"/>
                <a:ext cx="6096000" cy="1357872"/>
              </a:xfrm>
              <a:prstGeom prst="rect">
                <a:avLst/>
              </a:prstGeom>
              <a:blipFill>
                <a:blip r:embed="rId3"/>
                <a:stretch>
                  <a:fillRect l="-12058" t="-67593" b="-131481"/>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8810802B-A3F6-D347-A04F-B632608ED5C0}"/>
              </a:ext>
            </a:extLst>
          </p:cNvPr>
          <p:cNvSpPr txBox="1"/>
          <p:nvPr/>
        </p:nvSpPr>
        <p:spPr>
          <a:xfrm>
            <a:off x="3480818" y="3371600"/>
            <a:ext cx="800219" cy="461665"/>
          </a:xfrm>
          <a:prstGeom prst="rect">
            <a:avLst/>
          </a:prstGeom>
          <a:noFill/>
        </p:spPr>
        <p:txBody>
          <a:bodyPr wrap="none" rtlCol="0">
            <a:spAutoFit/>
          </a:bodyPr>
          <a:lstStyle/>
          <a:p>
            <a:r>
              <a:rPr kumimoji="1" lang="ja-JP" altLang="en-US" sz="2400">
                <a:solidFill>
                  <a:srgbClr val="FF0000"/>
                </a:solidFill>
              </a:rPr>
              <a:t>損失</a:t>
            </a:r>
          </a:p>
        </p:txBody>
      </p:sp>
      <p:sp>
        <p:nvSpPr>
          <p:cNvPr id="37" name="テキスト ボックス 36">
            <a:extLst>
              <a:ext uri="{FF2B5EF4-FFF2-40B4-BE49-F238E27FC236}">
                <a16:creationId xmlns:a16="http://schemas.microsoft.com/office/drawing/2014/main" id="{7F9B9C75-6343-BE43-9BD9-47144A88595F}"/>
              </a:ext>
            </a:extLst>
          </p:cNvPr>
          <p:cNvSpPr txBox="1"/>
          <p:nvPr/>
        </p:nvSpPr>
        <p:spPr>
          <a:xfrm>
            <a:off x="5420569" y="3376525"/>
            <a:ext cx="800219" cy="461665"/>
          </a:xfrm>
          <a:prstGeom prst="rect">
            <a:avLst/>
          </a:prstGeom>
          <a:noFill/>
        </p:spPr>
        <p:txBody>
          <a:bodyPr wrap="none" rtlCol="0">
            <a:spAutoFit/>
          </a:bodyPr>
          <a:lstStyle/>
          <a:p>
            <a:r>
              <a:rPr lang="ja-JP" altLang="en-US" sz="2400">
                <a:solidFill>
                  <a:srgbClr val="FF0000"/>
                </a:solidFill>
              </a:rPr>
              <a:t>切片</a:t>
            </a:r>
            <a:endParaRPr kumimoji="1" lang="ja-JP" altLang="en-US" sz="2400">
              <a:solidFill>
                <a:srgbClr val="FF0000"/>
              </a:solidFill>
            </a:endParaRPr>
          </a:p>
        </p:txBody>
      </p:sp>
      <p:sp>
        <p:nvSpPr>
          <p:cNvPr id="38" name="テキスト ボックス 37">
            <a:extLst>
              <a:ext uri="{FF2B5EF4-FFF2-40B4-BE49-F238E27FC236}">
                <a16:creationId xmlns:a16="http://schemas.microsoft.com/office/drawing/2014/main" id="{DBC93228-9663-904B-903F-850E547517A4}"/>
              </a:ext>
            </a:extLst>
          </p:cNvPr>
          <p:cNvSpPr txBox="1"/>
          <p:nvPr/>
        </p:nvSpPr>
        <p:spPr>
          <a:xfrm>
            <a:off x="6360635" y="3365367"/>
            <a:ext cx="1107996" cy="461665"/>
          </a:xfrm>
          <a:prstGeom prst="rect">
            <a:avLst/>
          </a:prstGeom>
          <a:noFill/>
        </p:spPr>
        <p:txBody>
          <a:bodyPr wrap="none" rtlCol="0">
            <a:spAutoFit/>
          </a:bodyPr>
          <a:lstStyle/>
          <a:p>
            <a:r>
              <a:rPr kumimoji="1" lang="ja-JP" altLang="en-US" sz="2400">
                <a:solidFill>
                  <a:srgbClr val="FF0000"/>
                </a:solidFill>
              </a:rPr>
              <a:t>正則化</a:t>
            </a:r>
          </a:p>
        </p:txBody>
      </p:sp>
      <p:cxnSp>
        <p:nvCxnSpPr>
          <p:cNvPr id="39" name="直線コネクタ 38">
            <a:extLst>
              <a:ext uri="{FF2B5EF4-FFF2-40B4-BE49-F238E27FC236}">
                <a16:creationId xmlns:a16="http://schemas.microsoft.com/office/drawing/2014/main" id="{41303F0B-0F1D-C64D-9B1F-2901996AAC5C}"/>
              </a:ext>
            </a:extLst>
          </p:cNvPr>
          <p:cNvCxnSpPr>
            <a:cxnSpLocks/>
          </p:cNvCxnSpPr>
          <p:nvPr/>
        </p:nvCxnSpPr>
        <p:spPr>
          <a:xfrm>
            <a:off x="2881673" y="3279046"/>
            <a:ext cx="2380879" cy="27803"/>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45" name="直線コネクタ 44">
            <a:extLst>
              <a:ext uri="{FF2B5EF4-FFF2-40B4-BE49-F238E27FC236}">
                <a16:creationId xmlns:a16="http://schemas.microsoft.com/office/drawing/2014/main" id="{4084B7D1-DC1F-F54A-A17B-E8FC01E210D6}"/>
              </a:ext>
            </a:extLst>
          </p:cNvPr>
          <p:cNvCxnSpPr>
            <a:cxnSpLocks/>
          </p:cNvCxnSpPr>
          <p:nvPr/>
        </p:nvCxnSpPr>
        <p:spPr>
          <a:xfrm>
            <a:off x="5502246" y="3310940"/>
            <a:ext cx="511215"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6C0F4DD9-483B-BD41-BF99-67FC57AA5F30}"/>
              </a:ext>
            </a:extLst>
          </p:cNvPr>
          <p:cNvCxnSpPr>
            <a:cxnSpLocks/>
          </p:cNvCxnSpPr>
          <p:nvPr/>
        </p:nvCxnSpPr>
        <p:spPr>
          <a:xfrm>
            <a:off x="6550940" y="3343644"/>
            <a:ext cx="653883"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sp>
        <p:nvSpPr>
          <p:cNvPr id="51" name="下矢印 50">
            <a:extLst>
              <a:ext uri="{FF2B5EF4-FFF2-40B4-BE49-F238E27FC236}">
                <a16:creationId xmlns:a16="http://schemas.microsoft.com/office/drawing/2014/main" id="{DD9E14F2-B3DC-A949-B6AF-4CFB38DBC7D8}"/>
              </a:ext>
            </a:extLst>
          </p:cNvPr>
          <p:cNvSpPr/>
          <p:nvPr/>
        </p:nvSpPr>
        <p:spPr>
          <a:xfrm>
            <a:off x="2326743" y="3577133"/>
            <a:ext cx="477909" cy="64423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3" name="正方形/長方形 52">
                <a:extLst>
                  <a:ext uri="{FF2B5EF4-FFF2-40B4-BE49-F238E27FC236}">
                    <a16:creationId xmlns:a16="http://schemas.microsoft.com/office/drawing/2014/main" id="{882B8974-2546-DF4B-BBD6-65080684AE50}"/>
                  </a:ext>
                </a:extLst>
              </p:cNvPr>
              <p:cNvSpPr/>
              <p:nvPr/>
            </p:nvSpPr>
            <p:spPr>
              <a:xfrm>
                <a:off x="1390650" y="4826251"/>
                <a:ext cx="6686550" cy="164838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ja-JP" altLang="en-US" sz="2400" i="1" smtClean="0">
                              <a:solidFill>
                                <a:schemeClr val="tx1"/>
                              </a:solidFill>
                              <a:latin typeface="Cambria Math" panose="02040503050406030204" pitchFamily="18" charset="0"/>
                            </a:rPr>
                          </m:ctrlPr>
                        </m:funcPr>
                        <m:fName>
                          <m:limLow>
                            <m:limLowPr>
                              <m:ctrlPr>
                                <a:rPr lang="ja-JP" altLang="en-US" sz="2400" i="1">
                                  <a:solidFill>
                                    <a:schemeClr val="tx1"/>
                                  </a:solidFill>
                                  <a:latin typeface="Cambria Math" panose="02040503050406030204" pitchFamily="18" charset="0"/>
                                </a:rPr>
                              </m:ctrlPr>
                            </m:limLowPr>
                            <m:e>
                              <m:r>
                                <m:rPr>
                                  <m:sty m:val="p"/>
                                </m:rPr>
                                <a:rPr lang="ja-JP" altLang="en-US" sz="2400">
                                  <a:solidFill>
                                    <a:schemeClr val="tx1"/>
                                  </a:solidFill>
                                  <a:latin typeface="Cambria Math" panose="02040503050406030204" pitchFamily="18" charset="0"/>
                                </a:rPr>
                                <m:t>min</m:t>
                              </m:r>
                            </m:e>
                            <m:lim>
                              <m:r>
                                <a:rPr lang="ja-JP" altLang="en-US" sz="2400" b="1" i="1">
                                  <a:solidFill>
                                    <a:schemeClr val="tx1"/>
                                  </a:solidFill>
                                  <a:latin typeface="Cambria Math" panose="02040503050406030204" pitchFamily="18" charset="0"/>
                                </a:rPr>
                                <m:t>𝒘</m:t>
                              </m:r>
                              <m:r>
                                <a:rPr lang="ja-JP" altLang="en-US" sz="2400">
                                  <a:solidFill>
                                    <a:schemeClr val="tx1"/>
                                  </a:solidFill>
                                  <a:latin typeface="Cambria Math" panose="02040503050406030204" pitchFamily="18" charset="0"/>
                                </a:rPr>
                                <m:t>∈</m:t>
                              </m:r>
                              <m:r>
                                <a:rPr lang="ja-JP" altLang="en-US" sz="2400" i="1">
                                  <a:solidFill>
                                    <a:schemeClr val="tx1"/>
                                  </a:solidFill>
                                  <a:latin typeface="Cambria Math" panose="02040503050406030204" pitchFamily="18" charset="0"/>
                                </a:rPr>
                                <m:t>𝐹</m:t>
                              </m:r>
                              <m:r>
                                <a:rPr lang="ja-JP" altLang="en-US" sz="2400">
                                  <a:solidFill>
                                    <a:schemeClr val="tx1"/>
                                  </a:solidFill>
                                  <a:latin typeface="Cambria Math" panose="02040503050406030204" pitchFamily="18" charset="0"/>
                                </a:rPr>
                                <m:t>,</m:t>
                              </m:r>
                              <m:r>
                                <a:rPr lang="ja-JP" altLang="en-US" sz="2400" b="1" i="1">
                                  <a:solidFill>
                                    <a:schemeClr val="tx1"/>
                                  </a:solidFill>
                                  <a:latin typeface="Cambria Math" panose="02040503050406030204" pitchFamily="18" charset="0"/>
                                </a:rPr>
                                <m:t>𝝃</m:t>
                              </m:r>
                              <m:r>
                                <a:rPr lang="ja-JP" altLang="en-US" sz="2400">
                                  <a:solidFill>
                                    <a:schemeClr val="tx1"/>
                                  </a:solidFill>
                                  <a:latin typeface="Cambria Math" panose="02040503050406030204" pitchFamily="18" charset="0"/>
                                </a:rPr>
                                <m:t>∈</m:t>
                              </m:r>
                              <m:sSup>
                                <m:sSupPr>
                                  <m:ctrlPr>
                                    <a:rPr lang="ja-JP" altLang="en-US" sz="2400" i="1">
                                      <a:solidFill>
                                        <a:schemeClr val="tx1"/>
                                      </a:solidFill>
                                      <a:latin typeface="Cambria Math" panose="02040503050406030204" pitchFamily="18" charset="0"/>
                                    </a:rPr>
                                  </m:ctrlPr>
                                </m:sSupPr>
                                <m:e>
                                  <m:r>
                                    <a:rPr lang="ja-JP" altLang="en-US" sz="2400">
                                      <a:solidFill>
                                        <a:schemeClr val="tx1"/>
                                      </a:solidFill>
                                      <a:latin typeface="Cambria Math" panose="02040503050406030204" pitchFamily="18" charset="0"/>
                                    </a:rPr>
                                    <m:t>ℝ</m:t>
                                  </m:r>
                                </m:e>
                                <m:sup>
                                  <m:r>
                                    <a:rPr lang="ja-JP" altLang="en-US" sz="2400" i="1">
                                      <a:solidFill>
                                        <a:schemeClr val="tx1"/>
                                      </a:solidFill>
                                      <a:latin typeface="Cambria Math" panose="02040503050406030204" pitchFamily="18" charset="0"/>
                                    </a:rPr>
                                    <m:t>𝑙</m:t>
                                  </m:r>
                                </m:sup>
                              </m:sSup>
                              <m:r>
                                <a:rPr lang="ja-JP" altLang="en-US" sz="2400">
                                  <a:solidFill>
                                    <a:schemeClr val="tx1"/>
                                  </a:solidFill>
                                  <a:latin typeface="Cambria Math" panose="02040503050406030204" pitchFamily="18" charset="0"/>
                                </a:rPr>
                                <m:t>, </m:t>
                              </m:r>
                              <m:r>
                                <a:rPr lang="ja-JP" altLang="en-US" sz="2400" i="1">
                                  <a:solidFill>
                                    <a:schemeClr val="tx1"/>
                                  </a:solidFill>
                                  <a:latin typeface="Cambria Math" panose="02040503050406030204" pitchFamily="18" charset="0"/>
                                </a:rPr>
                                <m:t>𝜌</m:t>
                              </m:r>
                              <m:r>
                                <a:rPr lang="ja-JP" altLang="en-US" sz="2400">
                                  <a:solidFill>
                                    <a:schemeClr val="tx1"/>
                                  </a:solidFill>
                                  <a:latin typeface="Cambria Math" panose="02040503050406030204" pitchFamily="18" charset="0"/>
                                </a:rPr>
                                <m:t>∈</m:t>
                              </m:r>
                              <m:r>
                                <a:rPr lang="ja-JP" altLang="en-US" sz="2400">
                                  <a:solidFill>
                                    <a:schemeClr val="tx1"/>
                                  </a:solidFill>
                                  <a:latin typeface="Cambria Math" panose="02040503050406030204" pitchFamily="18" charset="0"/>
                                </a:rPr>
                                <m:t>ℝ</m:t>
                              </m:r>
                              <m:r>
                                <a:rPr lang="ja-JP" altLang="en-US" sz="2400">
                                  <a:solidFill>
                                    <a:schemeClr val="tx1"/>
                                  </a:solidFill>
                                  <a:latin typeface="Cambria Math" panose="02040503050406030204" pitchFamily="18" charset="0"/>
                                </a:rPr>
                                <m:t> </m:t>
                              </m:r>
                            </m:lim>
                          </m:limLow>
                        </m:fName>
                        <m:e>
                          <m:f>
                            <m:fPr>
                              <m:ctrlPr>
                                <a:rPr lang="ja-JP" altLang="en-US" sz="2400" i="1">
                                  <a:solidFill>
                                    <a:schemeClr val="tx1"/>
                                  </a:solidFill>
                                  <a:latin typeface="Cambria Math" panose="02040503050406030204" pitchFamily="18" charset="0"/>
                                </a:rPr>
                              </m:ctrlPr>
                            </m:fPr>
                            <m:num>
                              <m:r>
                                <a:rPr lang="ja-JP" altLang="en-US" sz="2400">
                                  <a:solidFill>
                                    <a:schemeClr val="tx1"/>
                                  </a:solidFill>
                                  <a:latin typeface="Cambria Math" panose="02040503050406030204" pitchFamily="18" charset="0"/>
                                </a:rPr>
                                <m:t>1</m:t>
                              </m:r>
                            </m:num>
                            <m:den>
                              <m:r>
                                <a:rPr lang="ja-JP" altLang="en-US" sz="2400">
                                  <a:solidFill>
                                    <a:schemeClr val="tx1"/>
                                  </a:solidFill>
                                  <a:latin typeface="Cambria Math" panose="02040503050406030204" pitchFamily="18" charset="0"/>
                                </a:rPr>
                                <m:t>2</m:t>
                              </m:r>
                            </m:den>
                          </m:f>
                          <m:sSup>
                            <m:sSupPr>
                              <m:ctrlPr>
                                <a:rPr lang="ja-JP" altLang="en-US" sz="2400" i="1">
                                  <a:solidFill>
                                    <a:schemeClr val="tx1"/>
                                  </a:solidFill>
                                  <a:latin typeface="Cambria Math" panose="02040503050406030204" pitchFamily="18" charset="0"/>
                                </a:rPr>
                              </m:ctrlPr>
                            </m:sSupPr>
                            <m:e>
                              <m:d>
                                <m:dPr>
                                  <m:begChr m:val="|"/>
                                  <m:endChr m:val="|"/>
                                  <m:ctrlPr>
                                    <a:rPr lang="ja-JP" altLang="en-US" sz="2400" i="1">
                                      <a:solidFill>
                                        <a:schemeClr val="tx1"/>
                                      </a:solidFill>
                                      <a:latin typeface="Cambria Math" panose="02040503050406030204" pitchFamily="18" charset="0"/>
                                    </a:rPr>
                                  </m:ctrlPr>
                                </m:dPr>
                                <m:e>
                                  <m:d>
                                    <m:dPr>
                                      <m:begChr m:val="|"/>
                                      <m:endChr m:val="|"/>
                                      <m:ctrlPr>
                                        <a:rPr lang="ja-JP" altLang="en-US" sz="2400" i="1">
                                          <a:solidFill>
                                            <a:schemeClr val="tx1"/>
                                          </a:solidFill>
                                          <a:latin typeface="Cambria Math" panose="02040503050406030204" pitchFamily="18" charset="0"/>
                                        </a:rPr>
                                      </m:ctrlPr>
                                    </m:dPr>
                                    <m:e>
                                      <m:r>
                                        <a:rPr lang="ja-JP" altLang="en-US" sz="2400" b="1" i="1">
                                          <a:solidFill>
                                            <a:schemeClr val="tx1"/>
                                          </a:solidFill>
                                          <a:latin typeface="Cambria Math" panose="02040503050406030204" pitchFamily="18" charset="0"/>
                                        </a:rPr>
                                        <m:t>𝒘</m:t>
                                      </m:r>
                                    </m:e>
                                  </m:d>
                                </m:e>
                              </m:d>
                            </m:e>
                            <m:sup>
                              <m:r>
                                <a:rPr lang="ja-JP" altLang="en-US" sz="2400">
                                  <a:solidFill>
                                    <a:schemeClr val="tx1"/>
                                  </a:solidFill>
                                  <a:latin typeface="Cambria Math" panose="02040503050406030204" pitchFamily="18" charset="0"/>
                                </a:rPr>
                                <m:t>2</m:t>
                              </m:r>
                            </m:sup>
                          </m:sSup>
                          <m:r>
                            <a:rPr lang="ja-JP" altLang="en-US" sz="2400">
                              <a:solidFill>
                                <a:schemeClr val="tx1"/>
                              </a:solidFill>
                              <a:latin typeface="Cambria Math" panose="02040503050406030204" pitchFamily="18" charset="0"/>
                            </a:rPr>
                            <m:t>+</m:t>
                          </m:r>
                          <m:f>
                            <m:fPr>
                              <m:ctrlPr>
                                <a:rPr lang="ja-JP" altLang="en-US" sz="2400" i="1">
                                  <a:solidFill>
                                    <a:schemeClr val="tx1"/>
                                  </a:solidFill>
                                  <a:latin typeface="Cambria Math" panose="02040503050406030204" pitchFamily="18" charset="0"/>
                                </a:rPr>
                              </m:ctrlPr>
                            </m:fPr>
                            <m:num>
                              <m:r>
                                <a:rPr lang="ja-JP" altLang="en-US" sz="2400">
                                  <a:solidFill>
                                    <a:schemeClr val="tx1"/>
                                  </a:solidFill>
                                  <a:latin typeface="Cambria Math" panose="02040503050406030204" pitchFamily="18" charset="0"/>
                                </a:rPr>
                                <m:t>1</m:t>
                              </m:r>
                            </m:num>
                            <m:den>
                              <m:r>
                                <a:rPr lang="ja-JP" altLang="en-US" sz="2400" i="1">
                                  <a:solidFill>
                                    <a:schemeClr val="tx1"/>
                                  </a:solidFill>
                                  <a:latin typeface="Cambria Math" panose="02040503050406030204" pitchFamily="18" charset="0"/>
                                </a:rPr>
                                <m:t>𝑣𝑙</m:t>
                              </m:r>
                            </m:den>
                          </m:f>
                          <m:nary>
                            <m:naryPr>
                              <m:chr m:val="∑"/>
                              <m:limLoc m:val="subSup"/>
                              <m:supHide m:val="on"/>
                              <m:ctrlPr>
                                <a:rPr lang="ja-JP" altLang="en-US" sz="2400" i="1">
                                  <a:solidFill>
                                    <a:schemeClr val="tx1"/>
                                  </a:solidFill>
                                  <a:latin typeface="Cambria Math" panose="02040503050406030204" pitchFamily="18" charset="0"/>
                                </a:rPr>
                              </m:ctrlPr>
                            </m:naryPr>
                            <m:sub>
                              <m:r>
                                <a:rPr lang="ja-JP" altLang="en-US" sz="2400" i="1">
                                  <a:solidFill>
                                    <a:schemeClr val="tx1"/>
                                  </a:solidFill>
                                  <a:latin typeface="Cambria Math" panose="02040503050406030204" pitchFamily="18" charset="0"/>
                                </a:rPr>
                                <m:t>𝑖</m:t>
                              </m:r>
                            </m:sub>
                            <m:sup/>
                            <m:e>
                              <m:sSub>
                                <m:sSubPr>
                                  <m:ctrlPr>
                                    <a:rPr lang="ja-JP" altLang="en-US" sz="2400" i="1">
                                      <a:solidFill>
                                        <a:schemeClr val="tx1"/>
                                      </a:solidFill>
                                      <a:latin typeface="Cambria Math" panose="02040503050406030204" pitchFamily="18" charset="0"/>
                                    </a:rPr>
                                  </m:ctrlPr>
                                </m:sSubPr>
                                <m:e>
                                  <m:r>
                                    <a:rPr lang="ja-JP" altLang="en-US" sz="2400" i="1">
                                      <a:solidFill>
                                        <a:schemeClr val="tx1"/>
                                      </a:solidFill>
                                      <a:latin typeface="Cambria Math" panose="02040503050406030204" pitchFamily="18" charset="0"/>
                                    </a:rPr>
                                    <m:t>𝜉</m:t>
                                  </m:r>
                                </m:e>
                                <m:sub>
                                  <m:r>
                                    <a:rPr lang="ja-JP" altLang="en-US" sz="2400" i="1">
                                      <a:solidFill>
                                        <a:schemeClr val="tx1"/>
                                      </a:solidFill>
                                      <a:latin typeface="Cambria Math" panose="02040503050406030204" pitchFamily="18" charset="0"/>
                                    </a:rPr>
                                    <m:t>𝑖</m:t>
                                  </m:r>
                                </m:sub>
                              </m:sSub>
                              <m:r>
                                <a:rPr lang="ja-JP" altLang="en-US" sz="2400">
                                  <a:solidFill>
                                    <a:schemeClr val="tx1"/>
                                  </a:solidFill>
                                  <a:latin typeface="Cambria Math" panose="02040503050406030204" pitchFamily="18" charset="0"/>
                                </a:rPr>
                                <m:t>−</m:t>
                              </m:r>
                              <m:r>
                                <a:rPr lang="ja-JP" altLang="en-US" sz="2400" i="1">
                                  <a:solidFill>
                                    <a:schemeClr val="tx1"/>
                                  </a:solidFill>
                                  <a:latin typeface="Cambria Math" panose="02040503050406030204" pitchFamily="18" charset="0"/>
                                </a:rPr>
                                <m:t>𝜌</m:t>
                              </m:r>
                            </m:e>
                          </m:nary>
                        </m:e>
                      </m:func>
                      <m:sSup>
                        <m:sSupPr>
                          <m:ctrlPr>
                            <a:rPr lang="ja-JP" altLang="en-US" sz="2400" i="1">
                              <a:solidFill>
                                <a:schemeClr val="tx1"/>
                              </a:solidFill>
                              <a:latin typeface="Cambria Math" panose="02040503050406030204" pitchFamily="18" charset="0"/>
                            </a:rPr>
                          </m:ctrlPr>
                        </m:sSupPr>
                        <m:e>
                          <m:r>
                            <a:rPr lang="ja-JP" altLang="en-US" sz="2400">
                              <a:solidFill>
                                <a:schemeClr val="tx1"/>
                              </a:solidFill>
                              <a:latin typeface="Cambria Math" panose="02040503050406030204" pitchFamily="18" charset="0"/>
                            </a:rPr>
                            <m:t> </m:t>
                          </m:r>
                        </m:e>
                        <m:sup>
                          <m:r>
                            <a:rPr lang="ja-JP" altLang="en-US" sz="2400" i="1">
                              <a:solidFill>
                                <a:schemeClr val="tx1"/>
                              </a:solidFill>
                              <a:latin typeface="Cambria Math" panose="02040503050406030204" pitchFamily="18" charset="0"/>
                            </a:rPr>
                            <m:t> </m:t>
                          </m:r>
                        </m:sup>
                      </m:sSup>
                    </m:oMath>
                  </m:oMathPara>
                </a14:m>
                <a:endParaRPr lang="en-US" altLang="ja-JP" sz="2400" dirty="0">
                  <a:solidFill>
                    <a:schemeClr val="tx1"/>
                  </a:solidFill>
                </a:endParaRPr>
              </a:p>
              <a:p>
                <a:pPr algn="ctr"/>
                <a:endParaRPr lang="en-US" altLang="ja-JP" sz="2400" dirty="0">
                  <a:solidFill>
                    <a:schemeClr val="tx1"/>
                  </a:solidFill>
                </a:endParaRPr>
              </a:p>
              <a:p>
                <a:pPr algn="ctr"/>
                <a14:m>
                  <m:oMath xmlns:m="http://schemas.openxmlformats.org/officeDocument/2006/math">
                    <m:limLow>
                      <m:limLowPr>
                        <m:ctrlPr>
                          <a:rPr lang="ja-JP" altLang="en-US" sz="2400" i="1">
                            <a:solidFill>
                              <a:schemeClr val="tx1"/>
                            </a:solidFill>
                            <a:latin typeface="Cambria Math" panose="02040503050406030204" pitchFamily="18" charset="0"/>
                          </a:rPr>
                        </m:ctrlPr>
                      </m:limLowPr>
                      <m:e>
                        <m:r>
                          <m:rPr>
                            <m:sty m:val="p"/>
                          </m:rPr>
                          <a:rPr lang="ja-JP" altLang="en-US" sz="2400">
                            <a:solidFill>
                              <a:schemeClr val="tx1"/>
                            </a:solidFill>
                            <a:latin typeface="Cambria Math" panose="02040503050406030204" pitchFamily="18" charset="0"/>
                          </a:rPr>
                          <m:t>subject</m:t>
                        </m:r>
                        <m:r>
                          <a:rPr lang="ja-JP" altLang="en-US" sz="2400">
                            <a:solidFill>
                              <a:schemeClr val="tx1"/>
                            </a:solidFill>
                            <a:latin typeface="Cambria Math" panose="02040503050406030204" pitchFamily="18" charset="0"/>
                          </a:rPr>
                          <m:t> </m:t>
                        </m:r>
                        <m:r>
                          <m:rPr>
                            <m:sty m:val="p"/>
                          </m:rPr>
                          <a:rPr lang="ja-JP" altLang="en-US" sz="2400">
                            <a:solidFill>
                              <a:schemeClr val="tx1"/>
                            </a:solidFill>
                            <a:latin typeface="Cambria Math" panose="02040503050406030204" pitchFamily="18" charset="0"/>
                          </a:rPr>
                          <m:t>to</m:t>
                        </m:r>
                      </m:e>
                      <m:lim>
                        <m:r>
                          <a:rPr lang="ja-JP" altLang="en-US" sz="2400">
                            <a:solidFill>
                              <a:schemeClr val="tx1"/>
                            </a:solidFill>
                            <a:latin typeface="Cambria Math" panose="02040503050406030204" pitchFamily="18" charset="0"/>
                          </a:rPr>
                          <m:t> </m:t>
                        </m:r>
                      </m:lim>
                    </m:limLow>
                    <m:func>
                      <m:funcPr>
                        <m:ctrlPr>
                          <a:rPr lang="ja-JP" altLang="en-US" sz="2400" i="1">
                            <a:solidFill>
                              <a:schemeClr val="tx1"/>
                            </a:solidFill>
                            <a:latin typeface="Cambria Math" panose="02040503050406030204" pitchFamily="18" charset="0"/>
                          </a:rPr>
                        </m:ctrlPr>
                      </m:funcPr>
                      <m:fName>
                        <m:r>
                          <a:rPr lang="en-US" altLang="ja-JP" sz="2400" i="1">
                            <a:solidFill>
                              <a:schemeClr val="tx1"/>
                            </a:solidFill>
                            <a:latin typeface="Cambria Math" panose="02040503050406030204" pitchFamily="18" charset="0"/>
                          </a:rPr>
                          <m:t> </m:t>
                        </m:r>
                      </m:fName>
                      <m:e>
                        <m:r>
                          <a:rPr lang="ja-JP" altLang="en-US" sz="2400">
                            <a:solidFill>
                              <a:schemeClr val="tx1"/>
                            </a:solidFill>
                            <a:latin typeface="Cambria Math" panose="02040503050406030204" pitchFamily="18" charset="0"/>
                          </a:rPr>
                          <m:t> </m:t>
                        </m:r>
                        <m:d>
                          <m:dPr>
                            <m:ctrlPr>
                              <a:rPr lang="ja-JP" altLang="en-US" sz="2400" i="1">
                                <a:solidFill>
                                  <a:schemeClr val="tx1"/>
                                </a:solidFill>
                                <a:latin typeface="Cambria Math" panose="02040503050406030204" pitchFamily="18" charset="0"/>
                              </a:rPr>
                            </m:ctrlPr>
                          </m:dPr>
                          <m:e>
                            <m:r>
                              <a:rPr lang="ja-JP" altLang="en-US" sz="2400" b="1" i="1">
                                <a:solidFill>
                                  <a:schemeClr val="tx1"/>
                                </a:solidFill>
                                <a:latin typeface="Cambria Math" panose="02040503050406030204" pitchFamily="18" charset="0"/>
                              </a:rPr>
                              <m:t>𝒘</m:t>
                            </m:r>
                            <m:r>
                              <a:rPr lang="ja-JP" altLang="en-US" sz="2400">
                                <a:solidFill>
                                  <a:schemeClr val="tx1"/>
                                </a:solidFill>
                                <a:latin typeface="Cambria Math" panose="02040503050406030204" pitchFamily="18" charset="0"/>
                              </a:rPr>
                              <m:t>⋅</m:t>
                            </m:r>
                            <m:r>
                              <a:rPr lang="ja-JP" altLang="en-US" sz="2400" b="1">
                                <a:solidFill>
                                  <a:schemeClr val="tx1"/>
                                </a:solidFill>
                                <a:latin typeface="Cambria Math" panose="02040503050406030204" pitchFamily="18" charset="0"/>
                              </a:rPr>
                              <m:t>𝚽</m:t>
                            </m:r>
                            <m:r>
                              <a:rPr lang="ja-JP" altLang="en-US" sz="2400">
                                <a:solidFill>
                                  <a:schemeClr val="tx1"/>
                                </a:solidFill>
                                <a:latin typeface="Cambria Math" panose="02040503050406030204" pitchFamily="18" charset="0"/>
                              </a:rPr>
                              <m:t>(</m:t>
                            </m:r>
                            <m:sSub>
                              <m:sSubPr>
                                <m:ctrlPr>
                                  <a:rPr lang="ja-JP" altLang="en-US" sz="2400" i="1">
                                    <a:solidFill>
                                      <a:schemeClr val="tx1"/>
                                    </a:solidFill>
                                    <a:latin typeface="Cambria Math" panose="02040503050406030204" pitchFamily="18" charset="0"/>
                                  </a:rPr>
                                </m:ctrlPr>
                              </m:sSubPr>
                              <m:e>
                                <m:r>
                                  <a:rPr lang="ja-JP" altLang="en-US" sz="2400" b="1" i="1">
                                    <a:solidFill>
                                      <a:schemeClr val="tx1"/>
                                    </a:solidFill>
                                    <a:latin typeface="Cambria Math" panose="02040503050406030204" pitchFamily="18" charset="0"/>
                                  </a:rPr>
                                  <m:t>𝒙</m:t>
                                </m:r>
                              </m:e>
                              <m:sub>
                                <m:r>
                                  <a:rPr lang="ja-JP" altLang="en-US" sz="2400" i="1">
                                    <a:solidFill>
                                      <a:schemeClr val="tx1"/>
                                    </a:solidFill>
                                    <a:latin typeface="Cambria Math" panose="02040503050406030204" pitchFamily="18" charset="0"/>
                                  </a:rPr>
                                  <m:t>𝑖</m:t>
                                </m:r>
                              </m:sub>
                            </m:sSub>
                          </m:e>
                        </m:d>
                        <m:r>
                          <a:rPr lang="ja-JP" altLang="en-US" sz="2400">
                            <a:solidFill>
                              <a:schemeClr val="tx1"/>
                            </a:solidFill>
                            <a:latin typeface="Cambria Math" panose="02040503050406030204" pitchFamily="18" charset="0"/>
                          </a:rPr>
                          <m:t>)≥</m:t>
                        </m:r>
                        <m:r>
                          <a:rPr lang="ja-JP" altLang="en-US" sz="2400" i="1">
                            <a:solidFill>
                              <a:schemeClr val="tx1"/>
                            </a:solidFill>
                            <a:latin typeface="Cambria Math" panose="02040503050406030204" pitchFamily="18" charset="0"/>
                          </a:rPr>
                          <m:t>𝜌</m:t>
                        </m:r>
                        <m:r>
                          <a:rPr lang="ja-JP" altLang="en-US" sz="2400">
                            <a:solidFill>
                              <a:schemeClr val="tx1"/>
                            </a:solidFill>
                            <a:latin typeface="Cambria Math" panose="02040503050406030204" pitchFamily="18" charset="0"/>
                          </a:rPr>
                          <m:t>−</m:t>
                        </m:r>
                        <m:sSub>
                          <m:sSubPr>
                            <m:ctrlPr>
                              <a:rPr lang="ja-JP" altLang="en-US" sz="2400" i="1">
                                <a:solidFill>
                                  <a:schemeClr val="tx1"/>
                                </a:solidFill>
                                <a:latin typeface="Cambria Math" panose="02040503050406030204" pitchFamily="18" charset="0"/>
                              </a:rPr>
                            </m:ctrlPr>
                          </m:sSubPr>
                          <m:e>
                            <m:r>
                              <a:rPr lang="ja-JP" altLang="en-US" sz="2400" i="1">
                                <a:solidFill>
                                  <a:schemeClr val="tx1"/>
                                </a:solidFill>
                                <a:latin typeface="Cambria Math" panose="02040503050406030204" pitchFamily="18" charset="0"/>
                              </a:rPr>
                              <m:t>𝜉</m:t>
                            </m:r>
                          </m:e>
                          <m:sub>
                            <m:r>
                              <a:rPr lang="ja-JP" altLang="en-US" sz="2400" i="1">
                                <a:solidFill>
                                  <a:schemeClr val="tx1"/>
                                </a:solidFill>
                                <a:latin typeface="Cambria Math" panose="02040503050406030204" pitchFamily="18" charset="0"/>
                              </a:rPr>
                              <m:t>𝑖</m:t>
                            </m:r>
                          </m:sub>
                        </m:sSub>
                        <m:r>
                          <a:rPr lang="ja-JP" altLang="en-US" sz="2400">
                            <a:solidFill>
                              <a:schemeClr val="tx1"/>
                            </a:solidFill>
                            <a:latin typeface="Cambria Math" panose="02040503050406030204" pitchFamily="18" charset="0"/>
                          </a:rPr>
                          <m:t>, </m:t>
                        </m:r>
                        <m:sSub>
                          <m:sSubPr>
                            <m:ctrlPr>
                              <a:rPr lang="ja-JP" altLang="en-US" sz="2400" i="1">
                                <a:solidFill>
                                  <a:schemeClr val="tx1"/>
                                </a:solidFill>
                                <a:latin typeface="Cambria Math" panose="02040503050406030204" pitchFamily="18" charset="0"/>
                              </a:rPr>
                            </m:ctrlPr>
                          </m:sSubPr>
                          <m:e>
                            <m:r>
                              <a:rPr lang="ja-JP" altLang="en-US" sz="2400" i="1">
                                <a:solidFill>
                                  <a:schemeClr val="tx1"/>
                                </a:solidFill>
                                <a:latin typeface="Cambria Math" panose="02040503050406030204" pitchFamily="18" charset="0"/>
                              </a:rPr>
                              <m:t>𝜉</m:t>
                            </m:r>
                          </m:e>
                          <m:sub>
                            <m:r>
                              <a:rPr lang="ja-JP" altLang="en-US" sz="2400" i="1">
                                <a:solidFill>
                                  <a:schemeClr val="tx1"/>
                                </a:solidFill>
                                <a:latin typeface="Cambria Math" panose="02040503050406030204" pitchFamily="18" charset="0"/>
                              </a:rPr>
                              <m:t>𝑖</m:t>
                            </m:r>
                          </m:sub>
                        </m:sSub>
                        <m:r>
                          <a:rPr lang="ja-JP" altLang="en-US" sz="2400">
                            <a:solidFill>
                              <a:schemeClr val="tx1"/>
                            </a:solidFill>
                            <a:latin typeface="Cambria Math" panose="02040503050406030204" pitchFamily="18" charset="0"/>
                          </a:rPr>
                          <m:t>≥0</m:t>
                        </m:r>
                      </m:e>
                    </m:func>
                  </m:oMath>
                </a14:m>
                <a:r>
                  <a:rPr lang="en-US" altLang="ja-JP" sz="2400" dirty="0">
                    <a:solidFill>
                      <a:schemeClr val="tx1"/>
                    </a:solidFill>
                  </a:rPr>
                  <a:t>.</a:t>
                </a:r>
                <a:endParaRPr lang="ja-JP" altLang="en-US" sz="2400">
                  <a:solidFill>
                    <a:schemeClr val="tx1"/>
                  </a:solidFill>
                </a:endParaRPr>
              </a:p>
            </p:txBody>
          </p:sp>
        </mc:Choice>
        <mc:Fallback xmlns="">
          <p:sp>
            <p:nvSpPr>
              <p:cNvPr id="53" name="正方形/長方形 52">
                <a:extLst>
                  <a:ext uri="{FF2B5EF4-FFF2-40B4-BE49-F238E27FC236}">
                    <a16:creationId xmlns:a16="http://schemas.microsoft.com/office/drawing/2014/main" id="{882B8974-2546-DF4B-BBD6-65080684AE50}"/>
                  </a:ext>
                </a:extLst>
              </p:cNvPr>
              <p:cNvSpPr>
                <a:spLocks noRot="1" noChangeAspect="1" noMove="1" noResize="1" noEditPoints="1" noAdjustHandles="1" noChangeArrowheads="1" noChangeShapeType="1" noTextEdit="1"/>
              </p:cNvSpPr>
              <p:nvPr/>
            </p:nvSpPr>
            <p:spPr>
              <a:xfrm>
                <a:off x="1390650" y="4826251"/>
                <a:ext cx="6686550" cy="1648384"/>
              </a:xfrm>
              <a:prstGeom prst="rect">
                <a:avLst/>
              </a:prstGeom>
              <a:blipFill>
                <a:blip r:embed="rId4"/>
                <a:stretch>
                  <a:fillRect t="-81679" b="-64885"/>
                </a:stretch>
              </a:blipFill>
              <a:ln>
                <a:noFill/>
              </a:ln>
            </p:spPr>
            <p:txBody>
              <a:bodyPr/>
              <a:lstStyle/>
              <a:p>
                <a:r>
                  <a:rPr lang="ja-JP" altLang="en-US">
                    <a:noFill/>
                  </a:rPr>
                  <a:t> </a:t>
                </a:r>
              </a:p>
            </p:txBody>
          </p:sp>
        </mc:Fallback>
      </mc:AlternateContent>
      <p:sp>
        <p:nvSpPr>
          <p:cNvPr id="54" name="正方形/長方形 53">
            <a:extLst>
              <a:ext uri="{FF2B5EF4-FFF2-40B4-BE49-F238E27FC236}">
                <a16:creationId xmlns:a16="http://schemas.microsoft.com/office/drawing/2014/main" id="{140F2A99-BA14-7841-BDC5-BA6D0A100F8F}"/>
              </a:ext>
            </a:extLst>
          </p:cNvPr>
          <p:cNvSpPr/>
          <p:nvPr/>
        </p:nvSpPr>
        <p:spPr>
          <a:xfrm>
            <a:off x="1120748" y="4330760"/>
            <a:ext cx="3372590" cy="461665"/>
          </a:xfrm>
          <a:prstGeom prst="rect">
            <a:avLst/>
          </a:prstGeom>
        </p:spPr>
        <p:txBody>
          <a:bodyPr wrap="none">
            <a:spAutoFit/>
          </a:bodyPr>
          <a:lstStyle/>
          <a:p>
            <a:r>
              <a:rPr lang="en-US" altLang="ja-JP" sz="2400" dirty="0"/>
              <a:t>One-Class SVM</a:t>
            </a:r>
            <a:r>
              <a:rPr lang="ja-JP" altLang="en-US" sz="2400"/>
              <a:t>の主問題</a:t>
            </a:r>
          </a:p>
        </p:txBody>
      </p:sp>
      <p:sp>
        <p:nvSpPr>
          <p:cNvPr id="56" name="正方形/長方形 55">
            <a:extLst>
              <a:ext uri="{FF2B5EF4-FFF2-40B4-BE49-F238E27FC236}">
                <a16:creationId xmlns:a16="http://schemas.microsoft.com/office/drawing/2014/main" id="{048CAE40-2DE5-B749-BAE8-371420FC37DA}"/>
              </a:ext>
            </a:extLst>
          </p:cNvPr>
          <p:cNvSpPr/>
          <p:nvPr/>
        </p:nvSpPr>
        <p:spPr>
          <a:xfrm>
            <a:off x="7832982" y="128863"/>
            <a:ext cx="4284787" cy="861774"/>
          </a:xfrm>
          <a:prstGeom prst="rect">
            <a:avLst/>
          </a:prstGeom>
        </p:spPr>
        <p:txBody>
          <a:bodyPr wrap="square">
            <a:spAutoFit/>
          </a:bodyPr>
          <a:lstStyle/>
          <a:p>
            <a:r>
              <a:rPr lang="en-US" altLang="ja-JP" sz="1200" kern="0" spc="10" dirty="0">
                <a:latin typeface="Century" panose="02040604050505020304" pitchFamily="18" charset="0"/>
                <a:ea typeface="ＭＳ 明朝" panose="02020609040205080304" pitchFamily="49" charset="-128"/>
                <a:cs typeface="Times New Roman" panose="02020603050405020304" pitchFamily="18" charset="0"/>
              </a:rPr>
              <a:t>[10]</a:t>
            </a:r>
            <a:r>
              <a:rPr lang="en-US" altLang="ja-JP" sz="1400" kern="150" spc="10" dirty="0">
                <a:latin typeface="Century" panose="02040604050505020304" pitchFamily="18" charset="0"/>
                <a:ea typeface="ＭＳ 明朝" panose="02020609040205080304" pitchFamily="49" charset="-128"/>
                <a:cs typeface="Tahoma" panose="020B0604030504040204" pitchFamily="34" charset="0"/>
              </a:rPr>
              <a:t> </a:t>
            </a:r>
            <a:r>
              <a:rPr lang="en-US" altLang="ja-JP" sz="1200" kern="0" spc="10" dirty="0" err="1">
                <a:latin typeface="Century" panose="02040604050505020304" pitchFamily="18" charset="0"/>
                <a:ea typeface="ＭＳ Ｐゴシック" panose="020B0600070205080204" pitchFamily="34" charset="-128"/>
                <a:cs typeface="Times New Roman" panose="02020603050405020304" pitchFamily="18" charset="0"/>
              </a:rPr>
              <a:t>Schölkopf</a:t>
            </a:r>
            <a:r>
              <a:rPr lang="en-US" altLang="ja-JP" sz="1200" kern="0" spc="10" dirty="0">
                <a:latin typeface="Century" panose="02040604050505020304" pitchFamily="18" charset="0"/>
                <a:ea typeface="ＭＳ Ｐゴシック" panose="020B0600070205080204" pitchFamily="34" charset="-128"/>
                <a:cs typeface="Times New Roman" panose="02020603050405020304" pitchFamily="18" charset="0"/>
              </a:rPr>
              <a:t> B., Platt J., </a:t>
            </a:r>
            <a:r>
              <a:rPr lang="en-US" altLang="ja-JP" sz="1200" kern="0" spc="10" dirty="0" err="1">
                <a:latin typeface="Century" panose="02040604050505020304" pitchFamily="18" charset="0"/>
                <a:ea typeface="ＭＳ Ｐゴシック" panose="020B0600070205080204" pitchFamily="34" charset="-128"/>
                <a:cs typeface="Times New Roman" panose="02020603050405020304" pitchFamily="18" charset="0"/>
              </a:rPr>
              <a:t>Shawe</a:t>
            </a:r>
            <a:r>
              <a:rPr lang="en-US" altLang="ja-JP" sz="1200" kern="0" spc="10" dirty="0">
                <a:latin typeface="Century" panose="02040604050505020304" pitchFamily="18" charset="0"/>
                <a:ea typeface="ＭＳ Ｐゴシック" panose="020B0600070205080204" pitchFamily="34" charset="-128"/>
                <a:cs typeface="Times New Roman" panose="02020603050405020304" pitchFamily="18" charset="0"/>
              </a:rPr>
              <a:t>-Taylor J., </a:t>
            </a:r>
            <a:r>
              <a:rPr lang="en-US" altLang="ja-JP" sz="1200" kern="0" spc="10" dirty="0" err="1">
                <a:latin typeface="Century" panose="02040604050505020304" pitchFamily="18" charset="0"/>
                <a:ea typeface="ＭＳ Ｐゴシック" panose="020B0600070205080204" pitchFamily="34" charset="-128"/>
                <a:cs typeface="Times New Roman" panose="02020603050405020304" pitchFamily="18" charset="0"/>
              </a:rPr>
              <a:t>Smola</a:t>
            </a:r>
            <a:r>
              <a:rPr lang="en-US" altLang="ja-JP" sz="1200" kern="0" spc="10" dirty="0">
                <a:latin typeface="Century" panose="02040604050505020304" pitchFamily="18" charset="0"/>
                <a:ea typeface="ＭＳ Ｐゴシック" panose="020B0600070205080204" pitchFamily="34" charset="-128"/>
                <a:cs typeface="Times New Roman" panose="02020603050405020304" pitchFamily="18" charset="0"/>
              </a:rPr>
              <a:t> A.J., and Williamson R.C.2001. Estimating the support of a high-dimensional distribution. Neural Computation,13(7): 1443-1471.</a:t>
            </a:r>
            <a:endParaRPr lang="ja-JP" altLang="ja-JP" sz="1200" kern="150">
              <a:latin typeface="Times New Roman" panose="02020603050405020304" pitchFamily="18" charset="0"/>
              <a:ea typeface="ＭＳ 明朝" panose="02020609040205080304" pitchFamily="49" charset="-128"/>
              <a:cs typeface="Tahoma" panose="020B0604030504040204" pitchFamily="34" charset="0"/>
            </a:endParaRPr>
          </a:p>
        </p:txBody>
      </p:sp>
    </p:spTree>
    <p:extLst>
      <p:ext uri="{BB962C8B-B14F-4D97-AF65-F5344CB8AC3E}">
        <p14:creationId xmlns:p14="http://schemas.microsoft.com/office/powerpoint/2010/main" val="2944292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ACD1BF-1DE9-5A43-A6A6-EE1EAA468789}"/>
              </a:ext>
            </a:extLst>
          </p:cNvPr>
          <p:cNvSpPr>
            <a:spLocks noGrp="1"/>
          </p:cNvSpPr>
          <p:nvPr>
            <p:ph type="title"/>
          </p:nvPr>
        </p:nvSpPr>
        <p:spPr/>
        <p:txBody>
          <a:bodyPr/>
          <a:lstStyle/>
          <a:p>
            <a:r>
              <a:rPr lang="en-US" altLang="ja-JP" dirty="0"/>
              <a:t>Local Outlier Factor</a:t>
            </a:r>
            <a:r>
              <a:rPr kumimoji="1" lang="en-US" altLang="ja-JP" dirty="0"/>
              <a:t>[</a:t>
            </a:r>
            <a:r>
              <a:rPr lang="en-US" altLang="ja-JP" dirty="0"/>
              <a:t>11</a:t>
            </a:r>
            <a:r>
              <a:rPr kumimoji="1" lang="en-US" altLang="ja-JP" dirty="0"/>
              <a:t>]</a:t>
            </a:r>
            <a:endParaRPr kumimoji="1" lang="ja-JP" altLang="en-US"/>
          </a:p>
        </p:txBody>
      </p:sp>
      <p:sp>
        <p:nvSpPr>
          <p:cNvPr id="4" name="日付プレースホルダー 3">
            <a:extLst>
              <a:ext uri="{FF2B5EF4-FFF2-40B4-BE49-F238E27FC236}">
                <a16:creationId xmlns:a16="http://schemas.microsoft.com/office/drawing/2014/main" id="{C4F6CEC6-10D5-A246-8EFA-8D993D49AC1B}"/>
              </a:ext>
            </a:extLst>
          </p:cNvPr>
          <p:cNvSpPr>
            <a:spLocks noGrp="1"/>
          </p:cNvSpPr>
          <p:nvPr>
            <p:ph type="dt" sz="half" idx="10"/>
          </p:nvPr>
        </p:nvSpPr>
        <p:spPr/>
        <p:txBody>
          <a:bodyPr/>
          <a:lstStyle/>
          <a:p>
            <a:fld id="{D15DB426-B425-0249-B6F9-5FE509945E4D}"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BDB950E8-7979-DA4E-9F9A-04C271760074}"/>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8975E91A-DA37-B44F-8041-958839AA37D9}"/>
              </a:ext>
            </a:extLst>
          </p:cNvPr>
          <p:cNvSpPr>
            <a:spLocks noGrp="1"/>
          </p:cNvSpPr>
          <p:nvPr>
            <p:ph type="sldNum" sz="quarter" idx="12"/>
          </p:nvPr>
        </p:nvSpPr>
        <p:spPr/>
        <p:txBody>
          <a:bodyPr/>
          <a:lstStyle/>
          <a:p>
            <a:fld id="{C396DE94-E78B-4743-9932-E18BCB9B557B}" type="slidenum">
              <a:rPr kumimoji="1" lang="ja-JP" altLang="en-US" smtClean="0"/>
              <a:t>15</a:t>
            </a:fld>
            <a:endParaRPr kumimoji="1" lang="ja-JP" altLang="en-US"/>
          </a:p>
        </p:txBody>
      </p:sp>
      <p:sp>
        <p:nvSpPr>
          <p:cNvPr id="56" name="正方形/長方形 55">
            <a:extLst>
              <a:ext uri="{FF2B5EF4-FFF2-40B4-BE49-F238E27FC236}">
                <a16:creationId xmlns:a16="http://schemas.microsoft.com/office/drawing/2014/main" id="{048CAE40-2DE5-B749-BAE8-371420FC37DA}"/>
              </a:ext>
            </a:extLst>
          </p:cNvPr>
          <p:cNvSpPr/>
          <p:nvPr/>
        </p:nvSpPr>
        <p:spPr>
          <a:xfrm>
            <a:off x="6315667" y="172102"/>
            <a:ext cx="6021769" cy="646331"/>
          </a:xfrm>
          <a:prstGeom prst="rect">
            <a:avLst/>
          </a:prstGeom>
        </p:spPr>
        <p:txBody>
          <a:bodyPr wrap="square">
            <a:spAutoFit/>
          </a:bodyPr>
          <a:lstStyle/>
          <a:p>
            <a:r>
              <a:rPr lang="en-US" altLang="ja-JP" sz="1200" kern="0" spc="10" dirty="0">
                <a:ea typeface="ＭＳ 明朝" panose="02020609040205080304" pitchFamily="49" charset="-128"/>
                <a:cs typeface="Times New Roman" panose="02020603050405020304" pitchFamily="18" charset="0"/>
              </a:rPr>
              <a:t>[11]</a:t>
            </a:r>
            <a:r>
              <a:rPr lang="en" altLang="ja-JP" sz="1200" dirty="0"/>
              <a:t> BREUNIG, M. M., KRIEGEL, H.-P., NG, R. T., AND SANDER, J. 1999. Optics-of: Identifying local outliers. In Proceedings of the 3rd European Conference on Principles of Data Mining and Knowledge Discovery. Springer-Verlag, 262–270.</a:t>
            </a:r>
            <a:endParaRPr lang="ja-JP" altLang="ja-JP" sz="1200" kern="150">
              <a:ea typeface="ＭＳ 明朝" panose="02020609040205080304" pitchFamily="49" charset="-128"/>
              <a:cs typeface="Tahoma" panose="020B0604030504040204" pitchFamily="34" charset="0"/>
            </a:endParaRPr>
          </a:p>
        </p:txBody>
      </p:sp>
      <p:grpSp>
        <p:nvGrpSpPr>
          <p:cNvPr id="101" name="グループ化 100">
            <a:extLst>
              <a:ext uri="{FF2B5EF4-FFF2-40B4-BE49-F238E27FC236}">
                <a16:creationId xmlns:a16="http://schemas.microsoft.com/office/drawing/2014/main" id="{26E56332-6D43-5442-B9AC-478E40B59E1E}"/>
              </a:ext>
            </a:extLst>
          </p:cNvPr>
          <p:cNvGrpSpPr/>
          <p:nvPr/>
        </p:nvGrpSpPr>
        <p:grpSpPr>
          <a:xfrm>
            <a:off x="867609" y="1645778"/>
            <a:ext cx="11128699" cy="1750861"/>
            <a:chOff x="853322" y="731039"/>
            <a:chExt cx="11128699" cy="1750861"/>
          </a:xfrm>
        </p:grpSpPr>
        <mc:AlternateContent xmlns:mc="http://schemas.openxmlformats.org/markup-compatibility/2006">
          <mc:Choice xmlns:a14="http://schemas.microsoft.com/office/drawing/2010/main" Requires="a14">
            <p:sp>
              <p:nvSpPr>
                <p:cNvPr id="54" name="正方形/長方形 53">
                  <a:extLst>
                    <a:ext uri="{FF2B5EF4-FFF2-40B4-BE49-F238E27FC236}">
                      <a16:creationId xmlns:a16="http://schemas.microsoft.com/office/drawing/2014/main" id="{140F2A99-BA14-7841-BDC5-BA6D0A100F8F}"/>
                    </a:ext>
                  </a:extLst>
                </p:cNvPr>
                <p:cNvSpPr/>
                <p:nvPr/>
              </p:nvSpPr>
              <p:spPr>
                <a:xfrm>
                  <a:off x="853322" y="731039"/>
                  <a:ext cx="9408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𝐿𝑂𝐹</m:t>
                        </m:r>
                      </m:oMath>
                    </m:oMathPara>
                  </a14:m>
                  <a:endParaRPr lang="en-US" altLang="ja-JP" sz="2800" b="0" dirty="0"/>
                </a:p>
              </p:txBody>
            </p:sp>
          </mc:Choice>
          <mc:Fallback>
            <p:sp>
              <p:nvSpPr>
                <p:cNvPr id="54" name="正方形/長方形 53">
                  <a:extLst>
                    <a:ext uri="{FF2B5EF4-FFF2-40B4-BE49-F238E27FC236}">
                      <a16:creationId xmlns:a16="http://schemas.microsoft.com/office/drawing/2014/main" id="{140F2A99-BA14-7841-BDC5-BA6D0A100F8F}"/>
                    </a:ext>
                  </a:extLst>
                </p:cNvPr>
                <p:cNvSpPr>
                  <a:spLocks noRot="1" noChangeAspect="1" noMove="1" noResize="1" noEditPoints="1" noAdjustHandles="1" noChangeArrowheads="1" noChangeShapeType="1" noTextEdit="1"/>
                </p:cNvSpPr>
                <p:nvPr/>
              </p:nvSpPr>
              <p:spPr>
                <a:xfrm>
                  <a:off x="853322" y="731039"/>
                  <a:ext cx="940899" cy="523220"/>
                </a:xfrm>
                <a:prstGeom prst="rect">
                  <a:avLst/>
                </a:prstGeom>
                <a:blipFill>
                  <a:blip r:embed="rId3"/>
                  <a:stretch>
                    <a:fillRect/>
                  </a:stretch>
                </a:blipFill>
              </p:spPr>
              <p:txBody>
                <a:bodyPr/>
                <a:lstStyle/>
                <a:p>
                  <a:r>
                    <a:rPr lang="ja-JP" altLang="en-US">
                      <a:noFill/>
                    </a:rPr>
                    <a:t> </a:t>
                  </a:r>
                </a:p>
              </p:txBody>
            </p:sp>
          </mc:Fallback>
        </mc:AlternateContent>
        <p:grpSp>
          <p:nvGrpSpPr>
            <p:cNvPr id="12" name="グループ化 11">
              <a:extLst>
                <a:ext uri="{FF2B5EF4-FFF2-40B4-BE49-F238E27FC236}">
                  <a16:creationId xmlns:a16="http://schemas.microsoft.com/office/drawing/2014/main" id="{F0B8F838-B78E-B946-96C3-719C63AA03F2}"/>
                </a:ext>
              </a:extLst>
            </p:cNvPr>
            <p:cNvGrpSpPr/>
            <p:nvPr/>
          </p:nvGrpSpPr>
          <p:grpSpPr>
            <a:xfrm>
              <a:off x="1222870" y="1171683"/>
              <a:ext cx="10759151" cy="1310217"/>
              <a:chOff x="1233380" y="1394688"/>
              <a:chExt cx="10759151" cy="1328946"/>
            </a:xfrm>
          </p:grpSpPr>
          <mc:AlternateContent xmlns:mc="http://schemas.openxmlformats.org/markup-compatibility/2006">
            <mc:Choice xmlns:a14="http://schemas.microsoft.com/office/drawing/2010/main" Requires="a14">
              <p:sp>
                <p:nvSpPr>
                  <p:cNvPr id="53" name="正方形/長方形 52">
                    <a:extLst>
                      <a:ext uri="{FF2B5EF4-FFF2-40B4-BE49-F238E27FC236}">
                        <a16:creationId xmlns:a16="http://schemas.microsoft.com/office/drawing/2014/main" id="{882B8974-2546-DF4B-BBD6-65080684AE50}"/>
                      </a:ext>
                    </a:extLst>
                  </p:cNvPr>
                  <p:cNvSpPr/>
                  <p:nvPr/>
                </p:nvSpPr>
                <p:spPr>
                  <a:xfrm>
                    <a:off x="1233380" y="1394688"/>
                    <a:ext cx="10527696" cy="132894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altLang="ja-JP" sz="2400" i="1" smtClean="0">
                              <a:solidFill>
                                <a:schemeClr val="tx1"/>
                              </a:solidFill>
                              <a:latin typeface="Cambria Math" panose="02040503050406030204" pitchFamily="18" charset="0"/>
                            </a:rPr>
                            <m:t>𝐿</m:t>
                          </m:r>
                          <m:r>
                            <a:rPr lang="en-US" altLang="ja-JP" sz="2400" b="0" i="1" smtClean="0">
                              <a:solidFill>
                                <a:schemeClr val="tx1"/>
                              </a:solidFill>
                              <a:latin typeface="Cambria Math" panose="02040503050406030204" pitchFamily="18" charset="0"/>
                            </a:rPr>
                            <m:t>𝑂</m:t>
                          </m:r>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𝐹</m:t>
                              </m:r>
                            </m:e>
                            <m:sub>
                              <m:r>
                                <a:rPr lang="en-US" altLang="ja-JP" sz="2400" b="0" i="1" smtClean="0">
                                  <a:solidFill>
                                    <a:schemeClr val="tx1"/>
                                  </a:solidFill>
                                  <a:latin typeface="Cambria Math" panose="02040503050406030204" pitchFamily="18" charset="0"/>
                                </a:rPr>
                                <m:t>𝑀𝑖𝑛𝑃𝑡𝑠</m:t>
                              </m:r>
                            </m:sub>
                          </m:sSub>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𝑝</m:t>
                          </m:r>
                          <m:r>
                            <a:rPr lang="en-US" altLang="ja-JP" sz="2400" b="0" i="1" smtClean="0">
                              <a:solidFill>
                                <a:schemeClr val="tx1"/>
                              </a:solidFill>
                              <a:latin typeface="Cambria Math" panose="02040503050406030204" pitchFamily="18" charset="0"/>
                            </a:rPr>
                            <m:t>)=</m:t>
                          </m:r>
                          <m:f>
                            <m:fPr>
                              <m:ctrlPr>
                                <a:rPr lang="en-US" altLang="ja-JP" sz="2400" b="0" i="1" smtClean="0">
                                  <a:solidFill>
                                    <a:schemeClr val="tx1"/>
                                  </a:solidFill>
                                  <a:latin typeface="Cambria Math" panose="02040503050406030204" pitchFamily="18" charset="0"/>
                                </a:rPr>
                              </m:ctrlPr>
                            </m:fPr>
                            <m:num>
                              <m:nary>
                                <m:naryPr>
                                  <m:chr m:val="∑"/>
                                  <m:supHide m:val="on"/>
                                  <m:ctrlPr>
                                    <a:rPr lang="en-US" altLang="ja-JP" sz="2400" b="0" i="1" smtClean="0">
                                      <a:solidFill>
                                        <a:schemeClr val="tx1"/>
                                      </a:solidFill>
                                      <a:latin typeface="Cambria Math" panose="02040503050406030204" pitchFamily="18" charset="0"/>
                                    </a:rPr>
                                  </m:ctrlPr>
                                </m:naryPr>
                                <m:sub>
                                  <m:r>
                                    <a:rPr lang="en-US" altLang="ja-JP" sz="2400" b="0" i="1" smtClean="0">
                                      <a:solidFill>
                                        <a:schemeClr val="tx1"/>
                                      </a:solidFill>
                                      <a:latin typeface="Cambria Math" panose="02040503050406030204" pitchFamily="18" charset="0"/>
                                    </a:rPr>
                                    <m:t>𝑞</m:t>
                                  </m:r>
                                  <m:r>
                                    <a:rPr lang="en-US" altLang="ja-JP" sz="2400" b="0" i="1" smtClean="0">
                                      <a:solidFill>
                                        <a:schemeClr val="tx1"/>
                                      </a:solidFill>
                                      <a:latin typeface="Cambria Math" panose="02040503050406030204" pitchFamily="18" charset="0"/>
                                    </a:rPr>
                                    <m:t>∈</m:t>
                                  </m:r>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𝑁</m:t>
                                      </m:r>
                                    </m:e>
                                    <m:sub>
                                      <m:r>
                                        <a:rPr lang="en-US" altLang="ja-JP" sz="2400" b="0" i="1" smtClean="0">
                                          <a:solidFill>
                                            <a:schemeClr val="tx1"/>
                                          </a:solidFill>
                                          <a:latin typeface="Cambria Math" panose="02040503050406030204" pitchFamily="18" charset="0"/>
                                        </a:rPr>
                                        <m:t>𝑀𝑖𝑛𝑃𝑡𝑠</m:t>
                                      </m:r>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𝑝</m:t>
                                      </m:r>
                                      <m:r>
                                        <a:rPr lang="en-US" altLang="ja-JP" sz="2400" b="0" i="1" smtClean="0">
                                          <a:solidFill>
                                            <a:schemeClr val="tx1"/>
                                          </a:solidFill>
                                          <a:latin typeface="Cambria Math" panose="02040503050406030204" pitchFamily="18" charset="0"/>
                                        </a:rPr>
                                        <m:t>)</m:t>
                                      </m:r>
                                    </m:sub>
                                  </m:sSub>
                                </m:sub>
                                <m:sup/>
                                <m:e>
                                  <m:f>
                                    <m:fPr>
                                      <m:ctrlPr>
                                        <a:rPr lang="en-US" altLang="ja-JP" sz="2400" b="0" i="1" smtClean="0">
                                          <a:solidFill>
                                            <a:schemeClr val="tx1"/>
                                          </a:solidFill>
                                          <a:latin typeface="Cambria Math" panose="02040503050406030204" pitchFamily="18" charset="0"/>
                                        </a:rPr>
                                      </m:ctrlPr>
                                    </m:fPr>
                                    <m:num>
                                      <m:r>
                                        <a:rPr lang="en-US" altLang="ja-JP" sz="2400" b="0" i="1" smtClean="0">
                                          <a:solidFill>
                                            <a:schemeClr val="tx1"/>
                                          </a:solidFill>
                                          <a:latin typeface="Cambria Math" panose="02040503050406030204" pitchFamily="18" charset="0"/>
                                        </a:rPr>
                                        <m:t>𝑙𝑟</m:t>
                                      </m:r>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𝑑</m:t>
                                          </m:r>
                                        </m:e>
                                        <m:sub>
                                          <m:r>
                                            <a:rPr lang="en-US" altLang="ja-JP" sz="2400" b="0" i="1" smtClean="0">
                                              <a:solidFill>
                                                <a:schemeClr val="tx1"/>
                                              </a:solidFill>
                                              <a:latin typeface="Cambria Math" panose="02040503050406030204" pitchFamily="18" charset="0"/>
                                            </a:rPr>
                                            <m:t>𝑀𝑖𝑛𝑃𝑡𝑠</m:t>
                                          </m:r>
                                        </m:sub>
                                      </m:sSub>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𝑞</m:t>
                                      </m:r>
                                      <m:r>
                                        <a:rPr lang="en-US" altLang="ja-JP" sz="2400" b="0" i="1" smtClean="0">
                                          <a:solidFill>
                                            <a:schemeClr val="tx1"/>
                                          </a:solidFill>
                                          <a:latin typeface="Cambria Math" panose="02040503050406030204" pitchFamily="18" charset="0"/>
                                        </a:rPr>
                                        <m:t>)</m:t>
                                      </m:r>
                                    </m:num>
                                    <m:den>
                                      <m:r>
                                        <a:rPr lang="en-US" altLang="ja-JP" sz="2400" b="0" i="1" smtClean="0">
                                          <a:solidFill>
                                            <a:schemeClr val="tx1"/>
                                          </a:solidFill>
                                          <a:latin typeface="Cambria Math" panose="02040503050406030204" pitchFamily="18" charset="0"/>
                                        </a:rPr>
                                        <m:t>𝑙𝑟</m:t>
                                      </m:r>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𝑑</m:t>
                                          </m:r>
                                        </m:e>
                                        <m:sub>
                                          <m:r>
                                            <a:rPr lang="en-US" altLang="ja-JP" sz="2400" b="0" i="1" smtClean="0">
                                              <a:solidFill>
                                                <a:schemeClr val="tx1"/>
                                              </a:solidFill>
                                              <a:latin typeface="Cambria Math" panose="02040503050406030204" pitchFamily="18" charset="0"/>
                                            </a:rPr>
                                            <m:t>𝑀𝑖𝑛𝑃𝑡𝑠</m:t>
                                          </m:r>
                                        </m:sub>
                                      </m:sSub>
                                      <m:r>
                                        <a:rPr lang="en-US" altLang="ja-JP" sz="2400" i="1">
                                          <a:solidFill>
                                            <a:schemeClr val="tx1"/>
                                          </a:solidFill>
                                          <a:latin typeface="Cambria Math" panose="02040503050406030204" pitchFamily="18" charset="0"/>
                                        </a:rPr>
                                        <m:t>(</m:t>
                                      </m:r>
                                      <m:r>
                                        <a:rPr lang="en-US" altLang="ja-JP" sz="2400" i="1">
                                          <a:solidFill>
                                            <a:schemeClr val="tx1"/>
                                          </a:solidFill>
                                          <a:latin typeface="Cambria Math" panose="02040503050406030204" pitchFamily="18" charset="0"/>
                                        </a:rPr>
                                        <m:t>𝑝</m:t>
                                      </m:r>
                                      <m:r>
                                        <a:rPr lang="en-US" altLang="ja-JP" sz="2400" i="1">
                                          <a:solidFill>
                                            <a:schemeClr val="tx1"/>
                                          </a:solidFill>
                                          <a:latin typeface="Cambria Math" panose="02040503050406030204" pitchFamily="18" charset="0"/>
                                        </a:rPr>
                                        <m:t>)</m:t>
                                      </m:r>
                                    </m:den>
                                  </m:f>
                                </m:e>
                              </m:nary>
                            </m:num>
                            <m:den>
                              <m:r>
                                <a:rPr lang="en-US" altLang="ja-JP" sz="2400" b="0" i="1" smtClean="0">
                                  <a:solidFill>
                                    <a:schemeClr val="tx1"/>
                                  </a:solidFill>
                                  <a:latin typeface="Cambria Math" panose="02040503050406030204" pitchFamily="18" charset="0"/>
                                </a:rPr>
                                <m:t>|</m:t>
                              </m:r>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𝑁</m:t>
                                  </m:r>
                                </m:e>
                                <m:sub>
                                  <m:r>
                                    <a:rPr lang="en-US" altLang="ja-JP" sz="2400" b="0" i="1" smtClean="0">
                                      <a:solidFill>
                                        <a:schemeClr val="tx1"/>
                                      </a:solidFill>
                                      <a:latin typeface="Cambria Math" panose="02040503050406030204" pitchFamily="18" charset="0"/>
                                    </a:rPr>
                                    <m:t>𝑀𝑖𝑛𝑃𝑡𝑠</m:t>
                                  </m:r>
                                  <m:d>
                                    <m:dPr>
                                      <m:ctrlPr>
                                        <a:rPr lang="en-US" altLang="ja-JP" sz="2400" b="0" i="1" smtClean="0">
                                          <a:solidFill>
                                            <a:schemeClr val="tx1"/>
                                          </a:solidFill>
                                          <a:latin typeface="Cambria Math" panose="02040503050406030204" pitchFamily="18" charset="0"/>
                                        </a:rPr>
                                      </m:ctrlPr>
                                    </m:dPr>
                                    <m:e>
                                      <m:r>
                                        <a:rPr lang="en-US" altLang="ja-JP" sz="2400" b="0" i="1" smtClean="0">
                                          <a:solidFill>
                                            <a:schemeClr val="tx1"/>
                                          </a:solidFill>
                                          <a:latin typeface="Cambria Math" panose="02040503050406030204" pitchFamily="18" charset="0"/>
                                        </a:rPr>
                                        <m:t>𝑝</m:t>
                                      </m:r>
                                    </m:e>
                                  </m:d>
                                </m:sub>
                              </m:sSub>
                              <m:r>
                                <a:rPr lang="en-US" altLang="ja-JP" sz="2400" b="0" i="1" smtClean="0">
                                  <a:solidFill>
                                    <a:schemeClr val="tx1"/>
                                  </a:solidFill>
                                  <a:latin typeface="Cambria Math" panose="02040503050406030204" pitchFamily="18" charset="0"/>
                                </a:rPr>
                                <m:t>|</m:t>
                              </m:r>
                            </m:den>
                          </m:f>
                        </m:oMath>
                      </m:oMathPara>
                    </a14:m>
                    <a:endParaRPr lang="en-US" altLang="ja-JP" sz="2400" dirty="0">
                      <a:solidFill>
                        <a:schemeClr val="tx1"/>
                      </a:solidFill>
                    </a:endParaRPr>
                  </a:p>
                </p:txBody>
              </p:sp>
            </mc:Choice>
            <mc:Fallback>
              <p:sp>
                <p:nvSpPr>
                  <p:cNvPr id="53" name="正方形/長方形 52">
                    <a:extLst>
                      <a:ext uri="{FF2B5EF4-FFF2-40B4-BE49-F238E27FC236}">
                        <a16:creationId xmlns:a16="http://schemas.microsoft.com/office/drawing/2014/main" id="{882B8974-2546-DF4B-BBD6-65080684AE50}"/>
                      </a:ext>
                    </a:extLst>
                  </p:cNvPr>
                  <p:cNvSpPr>
                    <a:spLocks noRot="1" noChangeAspect="1" noMove="1" noResize="1" noEditPoints="1" noAdjustHandles="1" noChangeArrowheads="1" noChangeShapeType="1" noTextEdit="1"/>
                  </p:cNvSpPr>
                  <p:nvPr/>
                </p:nvSpPr>
                <p:spPr>
                  <a:xfrm>
                    <a:off x="1233380" y="1394688"/>
                    <a:ext cx="10527696" cy="1328946"/>
                  </a:xfrm>
                  <a:prstGeom prst="rect">
                    <a:avLst/>
                  </a:prstGeom>
                  <a:blipFill>
                    <a:blip r:embed="rId4"/>
                    <a:stretch>
                      <a:fillRect t="-28846" b="-20192"/>
                    </a:stretch>
                  </a:blipFill>
                  <a:ln>
                    <a:noFill/>
                  </a:ln>
                </p:spPr>
                <p:txBody>
                  <a:bodyPr/>
                  <a:lstStyle/>
                  <a:p>
                    <a:r>
                      <a:rPr lang="ja-JP" altLang="en-US">
                        <a:noFill/>
                      </a:rPr>
                      <a:t> </a:t>
                    </a:r>
                  </a:p>
                </p:txBody>
              </p:sp>
            </mc:Fallback>
          </mc:AlternateContent>
          <p:sp>
            <p:nvSpPr>
              <p:cNvPr id="10" name="角丸四角形 9">
                <a:extLst>
                  <a:ext uri="{FF2B5EF4-FFF2-40B4-BE49-F238E27FC236}">
                    <a16:creationId xmlns:a16="http://schemas.microsoft.com/office/drawing/2014/main" id="{CC12C207-C7DA-6D4B-ACD6-EAD36F9FD9B7}"/>
                  </a:ext>
                </a:extLst>
              </p:cNvPr>
              <p:cNvSpPr/>
              <p:nvPr/>
            </p:nvSpPr>
            <p:spPr>
              <a:xfrm>
                <a:off x="7530102" y="1399471"/>
                <a:ext cx="1702675" cy="822995"/>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27D3D9DF-B7F7-3E4A-A533-B91553CDE423}"/>
                  </a:ext>
                </a:extLst>
              </p:cNvPr>
              <p:cNvGrpSpPr/>
              <p:nvPr/>
            </p:nvGrpSpPr>
            <p:grpSpPr>
              <a:xfrm>
                <a:off x="8960379" y="1441637"/>
                <a:ext cx="3032152" cy="840817"/>
                <a:chOff x="8729153" y="1441637"/>
                <a:chExt cx="3032152" cy="840817"/>
              </a:xfrm>
            </p:grpSpPr>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B6720F93-09E8-8B4B-824A-B2DE60CDB77A}"/>
                        </a:ext>
                      </a:extLst>
                    </p:cNvPr>
                    <p:cNvSpPr txBox="1"/>
                    <p:nvPr/>
                  </p:nvSpPr>
                  <p:spPr>
                    <a:xfrm>
                      <a:off x="8729154" y="1913122"/>
                      <a:ext cx="3032151" cy="369332"/>
                    </a:xfrm>
                    <a:prstGeom prst="rect">
                      <a:avLst/>
                    </a:prstGeom>
                    <a:noFill/>
                  </p:spPr>
                  <p:txBody>
                    <a:bodyPr wrap="square" rtlCol="0">
                      <a:spAutoFit/>
                    </a:bodyPr>
                    <a:lstStyle/>
                    <a:p>
                      <a:r>
                        <a:rPr lang="ja-JP" altLang="en-US">
                          <a:solidFill>
                            <a:srgbClr val="C00000"/>
                          </a:solidFill>
                        </a:rPr>
                        <a:t>注目する点</a:t>
                      </a:r>
                      <a14:m>
                        <m:oMath xmlns:m="http://schemas.openxmlformats.org/officeDocument/2006/math">
                          <m:r>
                            <a:rPr lang="en-US" altLang="ja-JP" i="1" smtClean="0">
                              <a:solidFill>
                                <a:srgbClr val="C00000"/>
                              </a:solidFill>
                              <a:latin typeface="Cambria Math" panose="02040503050406030204" pitchFamily="18" charset="0"/>
                            </a:rPr>
                            <m:t>𝑝</m:t>
                          </m:r>
                        </m:oMath>
                      </a14:m>
                      <a:r>
                        <a:rPr lang="ja-JP" altLang="en-US">
                          <a:solidFill>
                            <a:srgbClr val="C00000"/>
                          </a:solidFill>
                        </a:rPr>
                        <a:t>周辺の密度</a:t>
                      </a:r>
                      <a:endParaRPr kumimoji="1" lang="ja-JP" altLang="en-US">
                        <a:solidFill>
                          <a:srgbClr val="C00000"/>
                        </a:solidFill>
                      </a:endParaRPr>
                    </a:p>
                  </p:txBody>
                </p:sp>
              </mc:Choice>
              <mc:Fallback xmlns="">
                <p:sp>
                  <p:nvSpPr>
                    <p:cNvPr id="50" name="テキスト ボックス 49">
                      <a:extLst>
                        <a:ext uri="{FF2B5EF4-FFF2-40B4-BE49-F238E27FC236}">
                          <a16:creationId xmlns:a16="http://schemas.microsoft.com/office/drawing/2014/main" id="{B6720F93-09E8-8B4B-824A-B2DE60CDB77A}"/>
                        </a:ext>
                      </a:extLst>
                    </p:cNvPr>
                    <p:cNvSpPr txBox="1">
                      <a:spLocks noRot="1" noChangeAspect="1" noMove="1" noResize="1" noEditPoints="1" noAdjustHandles="1" noChangeArrowheads="1" noChangeShapeType="1" noTextEdit="1"/>
                    </p:cNvSpPr>
                    <p:nvPr/>
                  </p:nvSpPr>
                  <p:spPr>
                    <a:xfrm>
                      <a:off x="8729154" y="1913122"/>
                      <a:ext cx="3032151" cy="369332"/>
                    </a:xfrm>
                    <a:prstGeom prst="rect">
                      <a:avLst/>
                    </a:prstGeom>
                    <a:blipFill>
                      <a:blip r:embed="rId5"/>
                      <a:stretch>
                        <a:fillRect l="-1667" t="-3448" b="-275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19116683-D85C-8346-BE2B-B008F7852B30}"/>
                        </a:ext>
                      </a:extLst>
                    </p:cNvPr>
                    <p:cNvSpPr txBox="1"/>
                    <p:nvPr/>
                  </p:nvSpPr>
                  <p:spPr>
                    <a:xfrm>
                      <a:off x="8729153" y="1441637"/>
                      <a:ext cx="3032151" cy="369332"/>
                    </a:xfrm>
                    <a:prstGeom prst="rect">
                      <a:avLst/>
                    </a:prstGeom>
                    <a:noFill/>
                  </p:spPr>
                  <p:txBody>
                    <a:bodyPr wrap="square" rtlCol="0">
                      <a:spAutoFit/>
                    </a:bodyPr>
                    <a:lstStyle/>
                    <a:p>
                      <a:r>
                        <a:rPr lang="ja-JP" altLang="en-US">
                          <a:solidFill>
                            <a:srgbClr val="C00000"/>
                          </a:solidFill>
                        </a:rPr>
                        <a:t>点</a:t>
                      </a:r>
                      <a14:m>
                        <m:oMath xmlns:m="http://schemas.openxmlformats.org/officeDocument/2006/math">
                          <m:r>
                            <a:rPr lang="en-US" altLang="ja-JP" i="1" smtClean="0">
                              <a:solidFill>
                                <a:srgbClr val="C00000"/>
                              </a:solidFill>
                              <a:latin typeface="Cambria Math" panose="02040503050406030204" pitchFamily="18" charset="0"/>
                            </a:rPr>
                            <m:t>𝑝</m:t>
                          </m:r>
                        </m:oMath>
                      </a14:m>
                      <a:r>
                        <a:rPr lang="ja-JP" altLang="en-US">
                          <a:solidFill>
                            <a:srgbClr val="C00000"/>
                          </a:solidFill>
                        </a:rPr>
                        <a:t>の近傍点の周辺の密度</a:t>
                      </a:r>
                      <a:endParaRPr kumimoji="1" lang="ja-JP" altLang="en-US">
                        <a:solidFill>
                          <a:srgbClr val="C00000"/>
                        </a:solidFill>
                      </a:endParaRPr>
                    </a:p>
                  </p:txBody>
                </p:sp>
              </mc:Choice>
              <mc:Fallback xmlns="">
                <p:sp>
                  <p:nvSpPr>
                    <p:cNvPr id="52" name="テキスト ボックス 51">
                      <a:extLst>
                        <a:ext uri="{FF2B5EF4-FFF2-40B4-BE49-F238E27FC236}">
                          <a16:creationId xmlns:a16="http://schemas.microsoft.com/office/drawing/2014/main" id="{19116683-D85C-8346-BE2B-B008F7852B30}"/>
                        </a:ext>
                      </a:extLst>
                    </p:cNvPr>
                    <p:cNvSpPr txBox="1">
                      <a:spLocks noRot="1" noChangeAspect="1" noMove="1" noResize="1" noEditPoints="1" noAdjustHandles="1" noChangeArrowheads="1" noChangeShapeType="1" noTextEdit="1"/>
                    </p:cNvSpPr>
                    <p:nvPr/>
                  </p:nvSpPr>
                  <p:spPr>
                    <a:xfrm>
                      <a:off x="8729153" y="1441637"/>
                      <a:ext cx="3032151" cy="369332"/>
                    </a:xfrm>
                    <a:prstGeom prst="rect">
                      <a:avLst/>
                    </a:prstGeom>
                    <a:blipFill>
                      <a:blip r:embed="rId6"/>
                      <a:stretch>
                        <a:fillRect l="-1667" t="-6897" b="-24138"/>
                      </a:stretch>
                    </a:blipFill>
                  </p:spPr>
                  <p:txBody>
                    <a:bodyPr/>
                    <a:lstStyle/>
                    <a:p>
                      <a:r>
                        <a:rPr lang="ja-JP" altLang="en-US">
                          <a:noFill/>
                        </a:rPr>
                        <a:t> </a:t>
                      </a:r>
                    </a:p>
                  </p:txBody>
                </p:sp>
              </mc:Fallback>
            </mc:AlternateContent>
          </p:grpSp>
        </p:grpSp>
      </p:grpSp>
      <p:grpSp>
        <p:nvGrpSpPr>
          <p:cNvPr id="100" name="グループ化 99">
            <a:extLst>
              <a:ext uri="{FF2B5EF4-FFF2-40B4-BE49-F238E27FC236}">
                <a16:creationId xmlns:a16="http://schemas.microsoft.com/office/drawing/2014/main" id="{4DB0E202-E0BA-2C4C-9E42-E0C2571CE330}"/>
              </a:ext>
            </a:extLst>
          </p:cNvPr>
          <p:cNvGrpSpPr/>
          <p:nvPr/>
        </p:nvGrpSpPr>
        <p:grpSpPr>
          <a:xfrm>
            <a:off x="8149689" y="3725122"/>
            <a:ext cx="3140832" cy="2182633"/>
            <a:chOff x="9779939" y="2768541"/>
            <a:chExt cx="1886792" cy="1305967"/>
          </a:xfrm>
        </p:grpSpPr>
        <mc:AlternateContent xmlns:mc="http://schemas.openxmlformats.org/markup-compatibility/2006" xmlns:p14="http://schemas.microsoft.com/office/powerpoint/2010/main">
          <mc:Choice Requires="p14">
            <p:contentPart p14:bwMode="auto" r:id="rId7">
              <p14:nvContentPartPr>
                <p14:cNvPr id="31" name="インク 30">
                  <a:extLst>
                    <a:ext uri="{FF2B5EF4-FFF2-40B4-BE49-F238E27FC236}">
                      <a16:creationId xmlns:a16="http://schemas.microsoft.com/office/drawing/2014/main" id="{8898E00E-DF2F-A644-94AA-2B09E0C7586C}"/>
                    </a:ext>
                  </a:extLst>
                </p14:cNvPr>
                <p14:cNvContentPartPr/>
                <p14:nvPr/>
              </p14:nvContentPartPr>
              <p14:xfrm>
                <a:off x="10762672" y="3578317"/>
                <a:ext cx="360" cy="360"/>
              </p14:xfrm>
            </p:contentPart>
          </mc:Choice>
          <mc:Fallback xmlns="">
            <p:pic>
              <p:nvPicPr>
                <p:cNvPr id="31" name="インク 30">
                  <a:extLst>
                    <a:ext uri="{FF2B5EF4-FFF2-40B4-BE49-F238E27FC236}">
                      <a16:creationId xmlns:a16="http://schemas.microsoft.com/office/drawing/2014/main" id="{8898E00E-DF2F-A644-94AA-2B09E0C7586C}"/>
                    </a:ext>
                  </a:extLst>
                </p:cNvPr>
                <p:cNvPicPr/>
                <p:nvPr/>
              </p:nvPicPr>
              <p:blipFill>
                <a:blip r:embed="rId8"/>
                <a:stretch>
                  <a:fillRect/>
                </a:stretch>
              </p:blipFill>
              <p:spPr>
                <a:xfrm>
                  <a:off x="10744672" y="3560317"/>
                  <a:ext cx="36000" cy="36000"/>
                </a:xfrm>
                <a:prstGeom prst="rect">
                  <a:avLst/>
                </a:prstGeom>
              </p:spPr>
            </p:pic>
          </mc:Fallback>
        </mc:AlternateContent>
        <p:grpSp>
          <p:nvGrpSpPr>
            <p:cNvPr id="97" name="グループ化 96">
              <a:extLst>
                <a:ext uri="{FF2B5EF4-FFF2-40B4-BE49-F238E27FC236}">
                  <a16:creationId xmlns:a16="http://schemas.microsoft.com/office/drawing/2014/main" id="{927DB0EA-EE41-DE46-BF5E-9BC5B504C92D}"/>
                </a:ext>
              </a:extLst>
            </p:cNvPr>
            <p:cNvGrpSpPr/>
            <p:nvPr/>
          </p:nvGrpSpPr>
          <p:grpSpPr>
            <a:xfrm>
              <a:off x="10069936" y="2768541"/>
              <a:ext cx="511820" cy="505488"/>
              <a:chOff x="10069936" y="2768541"/>
              <a:chExt cx="511820" cy="505488"/>
            </a:xfrm>
          </p:grpSpPr>
          <p:sp>
            <p:nvSpPr>
              <p:cNvPr id="29" name="円/楕円 28">
                <a:extLst>
                  <a:ext uri="{FF2B5EF4-FFF2-40B4-BE49-F238E27FC236}">
                    <a16:creationId xmlns:a16="http://schemas.microsoft.com/office/drawing/2014/main" id="{0611807C-1E0A-384D-B0A0-C9B20AC49613}"/>
                  </a:ext>
                </a:extLst>
              </p:cNvPr>
              <p:cNvSpPr/>
              <p:nvPr/>
            </p:nvSpPr>
            <p:spPr>
              <a:xfrm>
                <a:off x="10069936" y="2768541"/>
                <a:ext cx="511820" cy="50548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p14="http://schemas.microsoft.com/office/powerpoint/2010/main">
            <mc:Choice Requires="p14">
              <p:contentPart p14:bwMode="auto" r:id="rId9">
                <p14:nvContentPartPr>
                  <p14:cNvPr id="33" name="インク 32">
                    <a:extLst>
                      <a:ext uri="{FF2B5EF4-FFF2-40B4-BE49-F238E27FC236}">
                        <a16:creationId xmlns:a16="http://schemas.microsoft.com/office/drawing/2014/main" id="{F24E4D5F-D0FF-2345-9003-C468D1D41BD1}"/>
                      </a:ext>
                    </a:extLst>
                  </p14:cNvPr>
                  <p14:cNvContentPartPr/>
                  <p14:nvPr/>
                </p14:nvContentPartPr>
                <p14:xfrm>
                  <a:off x="10266592" y="2872717"/>
                  <a:ext cx="360" cy="360"/>
                </p14:xfrm>
              </p:contentPart>
            </mc:Choice>
            <mc:Fallback xmlns="">
              <p:pic>
                <p:nvPicPr>
                  <p:cNvPr id="33" name="インク 32">
                    <a:extLst>
                      <a:ext uri="{FF2B5EF4-FFF2-40B4-BE49-F238E27FC236}">
                        <a16:creationId xmlns:a16="http://schemas.microsoft.com/office/drawing/2014/main" id="{F24E4D5F-D0FF-2345-9003-C468D1D41BD1}"/>
                      </a:ext>
                    </a:extLst>
                  </p:cNvPr>
                  <p:cNvPicPr/>
                  <p:nvPr/>
                </p:nvPicPr>
                <p:blipFill>
                  <a:blip r:embed="rId8"/>
                  <a:stretch>
                    <a:fillRect/>
                  </a:stretch>
                </p:blipFill>
                <p:spPr>
                  <a:xfrm>
                    <a:off x="10248592" y="28550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7" name="インク 56">
                    <a:extLst>
                      <a:ext uri="{FF2B5EF4-FFF2-40B4-BE49-F238E27FC236}">
                        <a16:creationId xmlns:a16="http://schemas.microsoft.com/office/drawing/2014/main" id="{FE42EB2E-CE09-3348-9084-C06236791785}"/>
                      </a:ext>
                    </a:extLst>
                  </p14:cNvPr>
                  <p14:cNvContentPartPr/>
                  <p14:nvPr/>
                </p14:nvContentPartPr>
                <p14:xfrm>
                  <a:off x="10420672" y="2838877"/>
                  <a:ext cx="360" cy="360"/>
                </p14:xfrm>
              </p:contentPart>
            </mc:Choice>
            <mc:Fallback xmlns="">
              <p:pic>
                <p:nvPicPr>
                  <p:cNvPr id="57" name="インク 56">
                    <a:extLst>
                      <a:ext uri="{FF2B5EF4-FFF2-40B4-BE49-F238E27FC236}">
                        <a16:creationId xmlns:a16="http://schemas.microsoft.com/office/drawing/2014/main" id="{FE42EB2E-CE09-3348-9084-C06236791785}"/>
                      </a:ext>
                    </a:extLst>
                  </p:cNvPr>
                  <p:cNvPicPr/>
                  <p:nvPr/>
                </p:nvPicPr>
                <p:blipFill>
                  <a:blip r:embed="rId8"/>
                  <a:stretch>
                    <a:fillRect/>
                  </a:stretch>
                </p:blipFill>
                <p:spPr>
                  <a:xfrm>
                    <a:off x="10403032" y="28208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8" name="インク 57">
                    <a:extLst>
                      <a:ext uri="{FF2B5EF4-FFF2-40B4-BE49-F238E27FC236}">
                        <a16:creationId xmlns:a16="http://schemas.microsoft.com/office/drawing/2014/main" id="{AE931A67-DAFB-ED4A-8510-7F508426D66F}"/>
                      </a:ext>
                    </a:extLst>
                  </p14:cNvPr>
                  <p14:cNvContentPartPr/>
                  <p14:nvPr/>
                </p14:nvContentPartPr>
                <p14:xfrm>
                  <a:off x="10357672" y="2942197"/>
                  <a:ext cx="360" cy="360"/>
                </p14:xfrm>
              </p:contentPart>
            </mc:Choice>
            <mc:Fallback xmlns="">
              <p:pic>
                <p:nvPicPr>
                  <p:cNvPr id="58" name="インク 57">
                    <a:extLst>
                      <a:ext uri="{FF2B5EF4-FFF2-40B4-BE49-F238E27FC236}">
                        <a16:creationId xmlns:a16="http://schemas.microsoft.com/office/drawing/2014/main" id="{AE931A67-DAFB-ED4A-8510-7F508426D66F}"/>
                      </a:ext>
                    </a:extLst>
                  </p:cNvPr>
                  <p:cNvPicPr/>
                  <p:nvPr/>
                </p:nvPicPr>
                <p:blipFill>
                  <a:blip r:embed="rId8"/>
                  <a:stretch>
                    <a:fillRect/>
                  </a:stretch>
                </p:blipFill>
                <p:spPr>
                  <a:xfrm>
                    <a:off x="10339672" y="29245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9" name="インク 58">
                    <a:extLst>
                      <a:ext uri="{FF2B5EF4-FFF2-40B4-BE49-F238E27FC236}">
                        <a16:creationId xmlns:a16="http://schemas.microsoft.com/office/drawing/2014/main" id="{EBACBCAA-72E3-6446-9463-F80C1AB6A8AF}"/>
                      </a:ext>
                    </a:extLst>
                  </p14:cNvPr>
                  <p14:cNvContentPartPr/>
                  <p14:nvPr/>
                </p14:nvContentPartPr>
                <p14:xfrm>
                  <a:off x="10451272" y="3111037"/>
                  <a:ext cx="360" cy="360"/>
                </p14:xfrm>
              </p:contentPart>
            </mc:Choice>
            <mc:Fallback xmlns="">
              <p:pic>
                <p:nvPicPr>
                  <p:cNvPr id="59" name="インク 58">
                    <a:extLst>
                      <a:ext uri="{FF2B5EF4-FFF2-40B4-BE49-F238E27FC236}">
                        <a16:creationId xmlns:a16="http://schemas.microsoft.com/office/drawing/2014/main" id="{EBACBCAA-72E3-6446-9463-F80C1AB6A8AF}"/>
                      </a:ext>
                    </a:extLst>
                  </p:cNvPr>
                  <p:cNvPicPr/>
                  <p:nvPr/>
                </p:nvPicPr>
                <p:blipFill>
                  <a:blip r:embed="rId8"/>
                  <a:stretch>
                    <a:fillRect/>
                  </a:stretch>
                </p:blipFill>
                <p:spPr>
                  <a:xfrm>
                    <a:off x="10433632" y="30930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0" name="インク 59">
                    <a:extLst>
                      <a:ext uri="{FF2B5EF4-FFF2-40B4-BE49-F238E27FC236}">
                        <a16:creationId xmlns:a16="http://schemas.microsoft.com/office/drawing/2014/main" id="{0A5373DE-E03A-F24B-A028-6CB21952EC4A}"/>
                      </a:ext>
                    </a:extLst>
                  </p14:cNvPr>
                  <p14:cNvContentPartPr/>
                  <p14:nvPr/>
                </p14:nvContentPartPr>
                <p14:xfrm>
                  <a:off x="10232392" y="3023557"/>
                  <a:ext cx="360" cy="360"/>
                </p14:xfrm>
              </p:contentPart>
            </mc:Choice>
            <mc:Fallback xmlns="">
              <p:pic>
                <p:nvPicPr>
                  <p:cNvPr id="60" name="インク 59">
                    <a:extLst>
                      <a:ext uri="{FF2B5EF4-FFF2-40B4-BE49-F238E27FC236}">
                        <a16:creationId xmlns:a16="http://schemas.microsoft.com/office/drawing/2014/main" id="{0A5373DE-E03A-F24B-A028-6CB21952EC4A}"/>
                      </a:ext>
                    </a:extLst>
                  </p:cNvPr>
                  <p:cNvPicPr/>
                  <p:nvPr/>
                </p:nvPicPr>
                <p:blipFill>
                  <a:blip r:embed="rId8"/>
                  <a:stretch>
                    <a:fillRect/>
                  </a:stretch>
                </p:blipFill>
                <p:spPr>
                  <a:xfrm>
                    <a:off x="10214752" y="30055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1" name="インク 60">
                    <a:extLst>
                      <a:ext uri="{FF2B5EF4-FFF2-40B4-BE49-F238E27FC236}">
                        <a16:creationId xmlns:a16="http://schemas.microsoft.com/office/drawing/2014/main" id="{74D0AA08-3D9D-EB40-BA16-33E8DCEC7DC9}"/>
                      </a:ext>
                    </a:extLst>
                  </p14:cNvPr>
                  <p14:cNvContentPartPr/>
                  <p14:nvPr/>
                </p14:nvContentPartPr>
                <p14:xfrm>
                  <a:off x="10356952" y="3146317"/>
                  <a:ext cx="360" cy="360"/>
                </p14:xfrm>
              </p:contentPart>
            </mc:Choice>
            <mc:Fallback xmlns="">
              <p:pic>
                <p:nvPicPr>
                  <p:cNvPr id="61" name="インク 60">
                    <a:extLst>
                      <a:ext uri="{FF2B5EF4-FFF2-40B4-BE49-F238E27FC236}">
                        <a16:creationId xmlns:a16="http://schemas.microsoft.com/office/drawing/2014/main" id="{74D0AA08-3D9D-EB40-BA16-33E8DCEC7DC9}"/>
                      </a:ext>
                    </a:extLst>
                  </p:cNvPr>
                  <p:cNvPicPr/>
                  <p:nvPr/>
                </p:nvPicPr>
                <p:blipFill>
                  <a:blip r:embed="rId8"/>
                  <a:stretch>
                    <a:fillRect/>
                  </a:stretch>
                </p:blipFill>
                <p:spPr>
                  <a:xfrm>
                    <a:off x="10338952" y="31286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6" name="インク 75">
                    <a:extLst>
                      <a:ext uri="{FF2B5EF4-FFF2-40B4-BE49-F238E27FC236}">
                        <a16:creationId xmlns:a16="http://schemas.microsoft.com/office/drawing/2014/main" id="{6BDE79C2-23EA-6E40-8DFA-5B359E40D9EF}"/>
                      </a:ext>
                    </a:extLst>
                  </p14:cNvPr>
                  <p14:cNvContentPartPr/>
                  <p14:nvPr/>
                </p14:nvContentPartPr>
                <p14:xfrm>
                  <a:off x="10424632" y="3109237"/>
                  <a:ext cx="360" cy="360"/>
                </p14:xfrm>
              </p:contentPart>
            </mc:Choice>
            <mc:Fallback xmlns="">
              <p:pic>
                <p:nvPicPr>
                  <p:cNvPr id="76" name="インク 75">
                    <a:extLst>
                      <a:ext uri="{FF2B5EF4-FFF2-40B4-BE49-F238E27FC236}">
                        <a16:creationId xmlns:a16="http://schemas.microsoft.com/office/drawing/2014/main" id="{6BDE79C2-23EA-6E40-8DFA-5B359E40D9EF}"/>
                      </a:ext>
                    </a:extLst>
                  </p:cNvPr>
                  <p:cNvPicPr/>
                  <p:nvPr/>
                </p:nvPicPr>
                <p:blipFill>
                  <a:blip r:embed="rId8"/>
                  <a:stretch>
                    <a:fillRect/>
                  </a:stretch>
                </p:blipFill>
                <p:spPr>
                  <a:xfrm>
                    <a:off x="10406632" y="30912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7" name="インク 76">
                    <a:extLst>
                      <a:ext uri="{FF2B5EF4-FFF2-40B4-BE49-F238E27FC236}">
                        <a16:creationId xmlns:a16="http://schemas.microsoft.com/office/drawing/2014/main" id="{E37F1B5D-78C0-F247-BF8D-0815CD76563C}"/>
                      </a:ext>
                    </a:extLst>
                  </p14:cNvPr>
                  <p14:cNvContentPartPr/>
                  <p14:nvPr/>
                </p14:nvContentPartPr>
                <p14:xfrm>
                  <a:off x="10320952" y="3019597"/>
                  <a:ext cx="360" cy="360"/>
                </p14:xfrm>
              </p:contentPart>
            </mc:Choice>
            <mc:Fallback xmlns="">
              <p:pic>
                <p:nvPicPr>
                  <p:cNvPr id="77" name="インク 76">
                    <a:extLst>
                      <a:ext uri="{FF2B5EF4-FFF2-40B4-BE49-F238E27FC236}">
                        <a16:creationId xmlns:a16="http://schemas.microsoft.com/office/drawing/2014/main" id="{E37F1B5D-78C0-F247-BF8D-0815CD76563C}"/>
                      </a:ext>
                    </a:extLst>
                  </p:cNvPr>
                  <p:cNvPicPr/>
                  <p:nvPr/>
                </p:nvPicPr>
                <p:blipFill>
                  <a:blip r:embed="rId8"/>
                  <a:stretch>
                    <a:fillRect/>
                  </a:stretch>
                </p:blipFill>
                <p:spPr>
                  <a:xfrm>
                    <a:off x="10303312" y="30015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8" name="インク 77">
                    <a:extLst>
                      <a:ext uri="{FF2B5EF4-FFF2-40B4-BE49-F238E27FC236}">
                        <a16:creationId xmlns:a16="http://schemas.microsoft.com/office/drawing/2014/main" id="{C3B4B095-DD06-0E46-B23F-EA9FBCF74477}"/>
                      </a:ext>
                    </a:extLst>
                  </p14:cNvPr>
                  <p14:cNvContentPartPr/>
                  <p14:nvPr/>
                </p14:nvContentPartPr>
                <p14:xfrm>
                  <a:off x="10366672" y="3113917"/>
                  <a:ext cx="360" cy="360"/>
                </p14:xfrm>
              </p:contentPart>
            </mc:Choice>
            <mc:Fallback xmlns="">
              <p:pic>
                <p:nvPicPr>
                  <p:cNvPr id="78" name="インク 77">
                    <a:extLst>
                      <a:ext uri="{FF2B5EF4-FFF2-40B4-BE49-F238E27FC236}">
                        <a16:creationId xmlns:a16="http://schemas.microsoft.com/office/drawing/2014/main" id="{C3B4B095-DD06-0E46-B23F-EA9FBCF74477}"/>
                      </a:ext>
                    </a:extLst>
                  </p:cNvPr>
                  <p:cNvPicPr/>
                  <p:nvPr/>
                </p:nvPicPr>
                <p:blipFill>
                  <a:blip r:embed="rId8"/>
                  <a:stretch>
                    <a:fillRect/>
                  </a:stretch>
                </p:blipFill>
                <p:spPr>
                  <a:xfrm>
                    <a:off x="10349032" y="30959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9" name="インク 78">
                    <a:extLst>
                      <a:ext uri="{FF2B5EF4-FFF2-40B4-BE49-F238E27FC236}">
                        <a16:creationId xmlns:a16="http://schemas.microsoft.com/office/drawing/2014/main" id="{994209F6-A8EF-2340-810A-BEAFF11F44CE}"/>
                      </a:ext>
                    </a:extLst>
                  </p14:cNvPr>
                  <p14:cNvContentPartPr/>
                  <p14:nvPr/>
                </p14:nvContentPartPr>
                <p14:xfrm>
                  <a:off x="10419592" y="3030397"/>
                  <a:ext cx="360" cy="360"/>
                </p14:xfrm>
              </p:contentPart>
            </mc:Choice>
            <mc:Fallback xmlns="">
              <p:pic>
                <p:nvPicPr>
                  <p:cNvPr id="79" name="インク 78">
                    <a:extLst>
                      <a:ext uri="{FF2B5EF4-FFF2-40B4-BE49-F238E27FC236}">
                        <a16:creationId xmlns:a16="http://schemas.microsoft.com/office/drawing/2014/main" id="{994209F6-A8EF-2340-810A-BEAFF11F44CE}"/>
                      </a:ext>
                    </a:extLst>
                  </p:cNvPr>
                  <p:cNvPicPr/>
                  <p:nvPr/>
                </p:nvPicPr>
                <p:blipFill>
                  <a:blip r:embed="rId8"/>
                  <a:stretch>
                    <a:fillRect/>
                  </a:stretch>
                </p:blipFill>
                <p:spPr>
                  <a:xfrm>
                    <a:off x="10401592" y="30127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0" name="インク 79">
                    <a:extLst>
                      <a:ext uri="{FF2B5EF4-FFF2-40B4-BE49-F238E27FC236}">
                        <a16:creationId xmlns:a16="http://schemas.microsoft.com/office/drawing/2014/main" id="{26B04548-CA7A-8245-8342-67AAB7E79122}"/>
                      </a:ext>
                    </a:extLst>
                  </p14:cNvPr>
                  <p14:cNvContentPartPr/>
                  <p14:nvPr/>
                </p14:nvContentPartPr>
                <p14:xfrm>
                  <a:off x="10382872" y="2841037"/>
                  <a:ext cx="360" cy="360"/>
                </p14:xfrm>
              </p:contentPart>
            </mc:Choice>
            <mc:Fallback xmlns="">
              <p:pic>
                <p:nvPicPr>
                  <p:cNvPr id="80" name="インク 79">
                    <a:extLst>
                      <a:ext uri="{FF2B5EF4-FFF2-40B4-BE49-F238E27FC236}">
                        <a16:creationId xmlns:a16="http://schemas.microsoft.com/office/drawing/2014/main" id="{26B04548-CA7A-8245-8342-67AAB7E79122}"/>
                      </a:ext>
                    </a:extLst>
                  </p:cNvPr>
                  <p:cNvPicPr/>
                  <p:nvPr/>
                </p:nvPicPr>
                <p:blipFill>
                  <a:blip r:embed="rId8"/>
                  <a:stretch>
                    <a:fillRect/>
                  </a:stretch>
                </p:blipFill>
                <p:spPr>
                  <a:xfrm>
                    <a:off x="10364872" y="28230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1" name="インク 80">
                    <a:extLst>
                      <a:ext uri="{FF2B5EF4-FFF2-40B4-BE49-F238E27FC236}">
                        <a16:creationId xmlns:a16="http://schemas.microsoft.com/office/drawing/2014/main" id="{5AD556FD-C1B6-3846-8B6C-A5C16C38F64C}"/>
                      </a:ext>
                    </a:extLst>
                  </p14:cNvPr>
                  <p14:cNvContentPartPr/>
                  <p14:nvPr/>
                </p14:nvContentPartPr>
                <p14:xfrm>
                  <a:off x="10302952" y="2981437"/>
                  <a:ext cx="360" cy="360"/>
                </p14:xfrm>
              </p:contentPart>
            </mc:Choice>
            <mc:Fallback xmlns="">
              <p:pic>
                <p:nvPicPr>
                  <p:cNvPr id="81" name="インク 80">
                    <a:extLst>
                      <a:ext uri="{FF2B5EF4-FFF2-40B4-BE49-F238E27FC236}">
                        <a16:creationId xmlns:a16="http://schemas.microsoft.com/office/drawing/2014/main" id="{5AD556FD-C1B6-3846-8B6C-A5C16C38F64C}"/>
                      </a:ext>
                    </a:extLst>
                  </p:cNvPr>
                  <p:cNvPicPr/>
                  <p:nvPr/>
                </p:nvPicPr>
                <p:blipFill>
                  <a:blip r:embed="rId8"/>
                  <a:stretch>
                    <a:fillRect/>
                  </a:stretch>
                </p:blipFill>
                <p:spPr>
                  <a:xfrm>
                    <a:off x="10285312" y="2963797"/>
                    <a:ext cx="36000" cy="36000"/>
                  </a:xfrm>
                  <a:prstGeom prst="rect">
                    <a:avLst/>
                  </a:prstGeom>
                </p:spPr>
              </p:pic>
            </mc:Fallback>
          </mc:AlternateContent>
        </p:grpSp>
        <mc:AlternateContent xmlns:mc="http://schemas.openxmlformats.org/markup-compatibility/2006" xmlns:a14="http://schemas.microsoft.com/office/drawing/2010/main">
          <mc:Choice Requires="a14">
            <p:sp>
              <p:nvSpPr>
                <p:cNvPr id="90" name="正方形/長方形 89">
                  <a:extLst>
                    <a:ext uri="{FF2B5EF4-FFF2-40B4-BE49-F238E27FC236}">
                      <a16:creationId xmlns:a16="http://schemas.microsoft.com/office/drawing/2014/main" id="{91591BAE-D159-AE46-8AB2-790523887642}"/>
                    </a:ext>
                  </a:extLst>
                </p:cNvPr>
                <p:cNvSpPr/>
                <p:nvPr/>
              </p:nvSpPr>
              <p:spPr>
                <a:xfrm>
                  <a:off x="10486916" y="3498051"/>
                  <a:ext cx="237045" cy="2394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𝑝</m:t>
                        </m:r>
                      </m:oMath>
                    </m:oMathPara>
                  </a14:m>
                  <a:endParaRPr lang="ja-JP" altLang="en-US" sz="2000"/>
                </a:p>
              </p:txBody>
            </p:sp>
          </mc:Choice>
          <mc:Fallback xmlns="">
            <p:sp>
              <p:nvSpPr>
                <p:cNvPr id="90" name="正方形/長方形 89">
                  <a:extLst>
                    <a:ext uri="{FF2B5EF4-FFF2-40B4-BE49-F238E27FC236}">
                      <a16:creationId xmlns:a16="http://schemas.microsoft.com/office/drawing/2014/main" id="{91591BAE-D159-AE46-8AB2-790523887642}"/>
                    </a:ext>
                  </a:extLst>
                </p:cNvPr>
                <p:cNvSpPr>
                  <a:spLocks noRot="1" noChangeAspect="1" noMove="1" noResize="1" noEditPoints="1" noAdjustHandles="1" noChangeArrowheads="1" noChangeShapeType="1" noTextEdit="1"/>
                </p:cNvSpPr>
                <p:nvPr/>
              </p:nvSpPr>
              <p:spPr>
                <a:xfrm>
                  <a:off x="10486916" y="3498051"/>
                  <a:ext cx="237045" cy="239404"/>
                </a:xfrm>
                <a:prstGeom prst="rect">
                  <a:avLst/>
                </a:prstGeom>
                <a:blipFill>
                  <a:blip r:embed="rId21"/>
                  <a:stretch>
                    <a:fillRect b="-6061"/>
                  </a:stretch>
                </a:blipFill>
              </p:spPr>
              <p:txBody>
                <a:bodyPr/>
                <a:lstStyle/>
                <a:p>
                  <a:r>
                    <a:rPr lang="ja-JP" altLang="en-US">
                      <a:noFill/>
                    </a:rPr>
                    <a:t> </a:t>
                  </a:r>
                </a:p>
              </p:txBody>
            </p:sp>
          </mc:Fallback>
        </mc:AlternateContent>
        <p:grpSp>
          <p:nvGrpSpPr>
            <p:cNvPr id="98" name="グループ化 97">
              <a:extLst>
                <a:ext uri="{FF2B5EF4-FFF2-40B4-BE49-F238E27FC236}">
                  <a16:creationId xmlns:a16="http://schemas.microsoft.com/office/drawing/2014/main" id="{F6DCB641-65E8-E446-8E96-383678C0B6C0}"/>
                </a:ext>
              </a:extLst>
            </p:cNvPr>
            <p:cNvGrpSpPr/>
            <p:nvPr/>
          </p:nvGrpSpPr>
          <p:grpSpPr>
            <a:xfrm>
              <a:off x="11004282" y="2804575"/>
              <a:ext cx="511820" cy="505488"/>
              <a:chOff x="11004282" y="2804575"/>
              <a:chExt cx="511820" cy="505488"/>
            </a:xfrm>
          </p:grpSpPr>
          <mc:AlternateContent xmlns:mc="http://schemas.openxmlformats.org/markup-compatibility/2006" xmlns:p14="http://schemas.microsoft.com/office/powerpoint/2010/main">
            <mc:Choice Requires="p14">
              <p:contentPart p14:bwMode="auto" r:id="rId22">
                <p14:nvContentPartPr>
                  <p14:cNvPr id="62" name="インク 61">
                    <a:extLst>
                      <a:ext uri="{FF2B5EF4-FFF2-40B4-BE49-F238E27FC236}">
                        <a16:creationId xmlns:a16="http://schemas.microsoft.com/office/drawing/2014/main" id="{C8750602-63F7-2946-A410-1FA0CAF25F27}"/>
                      </a:ext>
                    </a:extLst>
                  </p14:cNvPr>
                  <p14:cNvContentPartPr/>
                  <p14:nvPr/>
                </p14:nvContentPartPr>
                <p14:xfrm>
                  <a:off x="11140672" y="3074677"/>
                  <a:ext cx="360" cy="360"/>
                </p14:xfrm>
              </p:contentPart>
            </mc:Choice>
            <mc:Fallback xmlns="">
              <p:pic>
                <p:nvPicPr>
                  <p:cNvPr id="62" name="インク 61">
                    <a:extLst>
                      <a:ext uri="{FF2B5EF4-FFF2-40B4-BE49-F238E27FC236}">
                        <a16:creationId xmlns:a16="http://schemas.microsoft.com/office/drawing/2014/main" id="{C8750602-63F7-2946-A410-1FA0CAF25F27}"/>
                      </a:ext>
                    </a:extLst>
                  </p:cNvPr>
                  <p:cNvPicPr/>
                  <p:nvPr/>
                </p:nvPicPr>
                <p:blipFill>
                  <a:blip r:embed="rId8"/>
                  <a:stretch>
                    <a:fillRect/>
                  </a:stretch>
                </p:blipFill>
                <p:spPr>
                  <a:xfrm>
                    <a:off x="11122672" y="30570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3" name="インク 62">
                    <a:extLst>
                      <a:ext uri="{FF2B5EF4-FFF2-40B4-BE49-F238E27FC236}">
                        <a16:creationId xmlns:a16="http://schemas.microsoft.com/office/drawing/2014/main" id="{68101529-EBFE-1440-8754-FDC3FAEA081C}"/>
                      </a:ext>
                    </a:extLst>
                  </p14:cNvPr>
                  <p14:cNvContentPartPr/>
                  <p14:nvPr/>
                </p14:nvContentPartPr>
                <p14:xfrm>
                  <a:off x="11164432" y="2943997"/>
                  <a:ext cx="360" cy="360"/>
                </p14:xfrm>
              </p:contentPart>
            </mc:Choice>
            <mc:Fallback xmlns="">
              <p:pic>
                <p:nvPicPr>
                  <p:cNvPr id="63" name="インク 62">
                    <a:extLst>
                      <a:ext uri="{FF2B5EF4-FFF2-40B4-BE49-F238E27FC236}">
                        <a16:creationId xmlns:a16="http://schemas.microsoft.com/office/drawing/2014/main" id="{68101529-EBFE-1440-8754-FDC3FAEA081C}"/>
                      </a:ext>
                    </a:extLst>
                  </p:cNvPr>
                  <p:cNvPicPr/>
                  <p:nvPr/>
                </p:nvPicPr>
                <p:blipFill>
                  <a:blip r:embed="rId8"/>
                  <a:stretch>
                    <a:fillRect/>
                  </a:stretch>
                </p:blipFill>
                <p:spPr>
                  <a:xfrm>
                    <a:off x="11146792" y="29259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4" name="インク 63">
                    <a:extLst>
                      <a:ext uri="{FF2B5EF4-FFF2-40B4-BE49-F238E27FC236}">
                        <a16:creationId xmlns:a16="http://schemas.microsoft.com/office/drawing/2014/main" id="{2924E6F4-C326-F742-B1B6-93501EAD1CE9}"/>
                      </a:ext>
                    </a:extLst>
                  </p14:cNvPr>
                  <p14:cNvContentPartPr/>
                  <p14:nvPr/>
                </p14:nvContentPartPr>
                <p14:xfrm>
                  <a:off x="11278912" y="3030397"/>
                  <a:ext cx="360" cy="360"/>
                </p14:xfrm>
              </p:contentPart>
            </mc:Choice>
            <mc:Fallback xmlns="">
              <p:pic>
                <p:nvPicPr>
                  <p:cNvPr id="64" name="インク 63">
                    <a:extLst>
                      <a:ext uri="{FF2B5EF4-FFF2-40B4-BE49-F238E27FC236}">
                        <a16:creationId xmlns:a16="http://schemas.microsoft.com/office/drawing/2014/main" id="{2924E6F4-C326-F742-B1B6-93501EAD1CE9}"/>
                      </a:ext>
                    </a:extLst>
                  </p:cNvPr>
                  <p:cNvPicPr/>
                  <p:nvPr/>
                </p:nvPicPr>
                <p:blipFill>
                  <a:blip r:embed="rId8"/>
                  <a:stretch>
                    <a:fillRect/>
                  </a:stretch>
                </p:blipFill>
                <p:spPr>
                  <a:xfrm>
                    <a:off x="11260912" y="30127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5" name="インク 64">
                    <a:extLst>
                      <a:ext uri="{FF2B5EF4-FFF2-40B4-BE49-F238E27FC236}">
                        <a16:creationId xmlns:a16="http://schemas.microsoft.com/office/drawing/2014/main" id="{6F8E1194-B97F-B443-9EDE-707CE1BD1E65}"/>
                      </a:ext>
                    </a:extLst>
                  </p14:cNvPr>
                  <p14:cNvContentPartPr/>
                  <p14:nvPr/>
                </p14:nvContentPartPr>
                <p14:xfrm>
                  <a:off x="11261632" y="2923477"/>
                  <a:ext cx="360" cy="360"/>
                </p14:xfrm>
              </p:contentPart>
            </mc:Choice>
            <mc:Fallback xmlns="">
              <p:pic>
                <p:nvPicPr>
                  <p:cNvPr id="65" name="インク 64">
                    <a:extLst>
                      <a:ext uri="{FF2B5EF4-FFF2-40B4-BE49-F238E27FC236}">
                        <a16:creationId xmlns:a16="http://schemas.microsoft.com/office/drawing/2014/main" id="{6F8E1194-B97F-B443-9EDE-707CE1BD1E65}"/>
                      </a:ext>
                    </a:extLst>
                  </p:cNvPr>
                  <p:cNvPicPr/>
                  <p:nvPr/>
                </p:nvPicPr>
                <p:blipFill>
                  <a:blip r:embed="rId8"/>
                  <a:stretch>
                    <a:fillRect/>
                  </a:stretch>
                </p:blipFill>
                <p:spPr>
                  <a:xfrm>
                    <a:off x="11243632" y="29054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6" name="インク 65">
                    <a:extLst>
                      <a:ext uri="{FF2B5EF4-FFF2-40B4-BE49-F238E27FC236}">
                        <a16:creationId xmlns:a16="http://schemas.microsoft.com/office/drawing/2014/main" id="{724538D9-5265-8B46-8488-66EEF9ED3B05}"/>
                      </a:ext>
                    </a:extLst>
                  </p14:cNvPr>
                  <p14:cNvContentPartPr/>
                  <p14:nvPr/>
                </p14:nvContentPartPr>
                <p14:xfrm>
                  <a:off x="11396272" y="3109237"/>
                  <a:ext cx="360" cy="360"/>
                </p14:xfrm>
              </p:contentPart>
            </mc:Choice>
            <mc:Fallback xmlns="">
              <p:pic>
                <p:nvPicPr>
                  <p:cNvPr id="66" name="インク 65">
                    <a:extLst>
                      <a:ext uri="{FF2B5EF4-FFF2-40B4-BE49-F238E27FC236}">
                        <a16:creationId xmlns:a16="http://schemas.microsoft.com/office/drawing/2014/main" id="{724538D9-5265-8B46-8488-66EEF9ED3B05}"/>
                      </a:ext>
                    </a:extLst>
                  </p:cNvPr>
                  <p:cNvPicPr/>
                  <p:nvPr/>
                </p:nvPicPr>
                <p:blipFill>
                  <a:blip r:embed="rId8"/>
                  <a:stretch>
                    <a:fillRect/>
                  </a:stretch>
                </p:blipFill>
                <p:spPr>
                  <a:xfrm>
                    <a:off x="11378272" y="30912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7" name="インク 66">
                    <a:extLst>
                      <a:ext uri="{FF2B5EF4-FFF2-40B4-BE49-F238E27FC236}">
                        <a16:creationId xmlns:a16="http://schemas.microsoft.com/office/drawing/2014/main" id="{F54464D6-C4F5-5D48-B02C-DC8555CE6352}"/>
                      </a:ext>
                    </a:extLst>
                  </p14:cNvPr>
                  <p14:cNvContentPartPr/>
                  <p14:nvPr/>
                </p14:nvContentPartPr>
                <p14:xfrm>
                  <a:off x="11201512" y="3123997"/>
                  <a:ext cx="360" cy="360"/>
                </p14:xfrm>
              </p:contentPart>
            </mc:Choice>
            <mc:Fallback xmlns="">
              <p:pic>
                <p:nvPicPr>
                  <p:cNvPr id="67" name="インク 66">
                    <a:extLst>
                      <a:ext uri="{FF2B5EF4-FFF2-40B4-BE49-F238E27FC236}">
                        <a16:creationId xmlns:a16="http://schemas.microsoft.com/office/drawing/2014/main" id="{F54464D6-C4F5-5D48-B02C-DC8555CE6352}"/>
                      </a:ext>
                    </a:extLst>
                  </p:cNvPr>
                  <p:cNvPicPr/>
                  <p:nvPr/>
                </p:nvPicPr>
                <p:blipFill>
                  <a:blip r:embed="rId8"/>
                  <a:stretch>
                    <a:fillRect/>
                  </a:stretch>
                </p:blipFill>
                <p:spPr>
                  <a:xfrm>
                    <a:off x="11183872" y="31059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2" name="インク 81">
                    <a:extLst>
                      <a:ext uri="{FF2B5EF4-FFF2-40B4-BE49-F238E27FC236}">
                        <a16:creationId xmlns:a16="http://schemas.microsoft.com/office/drawing/2014/main" id="{20018347-6F26-2446-94BD-B9178363F2D6}"/>
                      </a:ext>
                    </a:extLst>
                  </p14:cNvPr>
                  <p14:cNvContentPartPr/>
                  <p14:nvPr/>
                </p14:nvContentPartPr>
                <p14:xfrm>
                  <a:off x="11233912" y="3008077"/>
                  <a:ext cx="360" cy="360"/>
                </p14:xfrm>
              </p:contentPart>
            </mc:Choice>
            <mc:Fallback xmlns="">
              <p:pic>
                <p:nvPicPr>
                  <p:cNvPr id="82" name="インク 81">
                    <a:extLst>
                      <a:ext uri="{FF2B5EF4-FFF2-40B4-BE49-F238E27FC236}">
                        <a16:creationId xmlns:a16="http://schemas.microsoft.com/office/drawing/2014/main" id="{20018347-6F26-2446-94BD-B9178363F2D6}"/>
                      </a:ext>
                    </a:extLst>
                  </p:cNvPr>
                  <p:cNvPicPr/>
                  <p:nvPr/>
                </p:nvPicPr>
                <p:blipFill>
                  <a:blip r:embed="rId8"/>
                  <a:stretch>
                    <a:fillRect/>
                  </a:stretch>
                </p:blipFill>
                <p:spPr>
                  <a:xfrm>
                    <a:off x="11215912" y="29904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3" name="インク 82">
                    <a:extLst>
                      <a:ext uri="{FF2B5EF4-FFF2-40B4-BE49-F238E27FC236}">
                        <a16:creationId xmlns:a16="http://schemas.microsoft.com/office/drawing/2014/main" id="{A65DD6CB-D5A2-D24C-A9FE-34FCE58CDCCF}"/>
                      </a:ext>
                    </a:extLst>
                  </p14:cNvPr>
                  <p14:cNvContentPartPr/>
                  <p14:nvPr/>
                </p14:nvContentPartPr>
                <p14:xfrm>
                  <a:off x="11391592" y="3008437"/>
                  <a:ext cx="360" cy="360"/>
                </p14:xfrm>
              </p:contentPart>
            </mc:Choice>
            <mc:Fallback xmlns="">
              <p:pic>
                <p:nvPicPr>
                  <p:cNvPr id="83" name="インク 82">
                    <a:extLst>
                      <a:ext uri="{FF2B5EF4-FFF2-40B4-BE49-F238E27FC236}">
                        <a16:creationId xmlns:a16="http://schemas.microsoft.com/office/drawing/2014/main" id="{A65DD6CB-D5A2-D24C-A9FE-34FCE58CDCCF}"/>
                      </a:ext>
                    </a:extLst>
                  </p:cNvPr>
                  <p:cNvPicPr/>
                  <p:nvPr/>
                </p:nvPicPr>
                <p:blipFill>
                  <a:blip r:embed="rId8"/>
                  <a:stretch>
                    <a:fillRect/>
                  </a:stretch>
                </p:blipFill>
                <p:spPr>
                  <a:xfrm>
                    <a:off x="11373592" y="29907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4" name="インク 83">
                    <a:extLst>
                      <a:ext uri="{FF2B5EF4-FFF2-40B4-BE49-F238E27FC236}">
                        <a16:creationId xmlns:a16="http://schemas.microsoft.com/office/drawing/2014/main" id="{BE5F5488-5DCA-904E-8715-DFAE94A472A4}"/>
                      </a:ext>
                    </a:extLst>
                  </p14:cNvPr>
                  <p14:cNvContentPartPr/>
                  <p14:nvPr/>
                </p14:nvContentPartPr>
                <p14:xfrm>
                  <a:off x="11363152" y="3088357"/>
                  <a:ext cx="360" cy="360"/>
                </p14:xfrm>
              </p:contentPart>
            </mc:Choice>
            <mc:Fallback xmlns="">
              <p:pic>
                <p:nvPicPr>
                  <p:cNvPr id="84" name="インク 83">
                    <a:extLst>
                      <a:ext uri="{FF2B5EF4-FFF2-40B4-BE49-F238E27FC236}">
                        <a16:creationId xmlns:a16="http://schemas.microsoft.com/office/drawing/2014/main" id="{BE5F5488-5DCA-904E-8715-DFAE94A472A4}"/>
                      </a:ext>
                    </a:extLst>
                  </p:cNvPr>
                  <p:cNvPicPr/>
                  <p:nvPr/>
                </p:nvPicPr>
                <p:blipFill>
                  <a:blip r:embed="rId8"/>
                  <a:stretch>
                    <a:fillRect/>
                  </a:stretch>
                </p:blipFill>
                <p:spPr>
                  <a:xfrm>
                    <a:off x="11345512" y="30703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5" name="インク 84">
                    <a:extLst>
                      <a:ext uri="{FF2B5EF4-FFF2-40B4-BE49-F238E27FC236}">
                        <a16:creationId xmlns:a16="http://schemas.microsoft.com/office/drawing/2014/main" id="{7CE2F68B-373C-714D-BC7A-BA5829414AFF}"/>
                      </a:ext>
                    </a:extLst>
                  </p14:cNvPr>
                  <p14:cNvContentPartPr/>
                  <p14:nvPr/>
                </p14:nvContentPartPr>
                <p14:xfrm>
                  <a:off x="11260192" y="3187717"/>
                  <a:ext cx="360" cy="360"/>
                </p14:xfrm>
              </p:contentPart>
            </mc:Choice>
            <mc:Fallback xmlns="">
              <p:pic>
                <p:nvPicPr>
                  <p:cNvPr id="85" name="インク 84">
                    <a:extLst>
                      <a:ext uri="{FF2B5EF4-FFF2-40B4-BE49-F238E27FC236}">
                        <a16:creationId xmlns:a16="http://schemas.microsoft.com/office/drawing/2014/main" id="{7CE2F68B-373C-714D-BC7A-BA5829414AFF}"/>
                      </a:ext>
                    </a:extLst>
                  </p:cNvPr>
                  <p:cNvPicPr/>
                  <p:nvPr/>
                </p:nvPicPr>
                <p:blipFill>
                  <a:blip r:embed="rId8"/>
                  <a:stretch>
                    <a:fillRect/>
                  </a:stretch>
                </p:blipFill>
                <p:spPr>
                  <a:xfrm>
                    <a:off x="11242552" y="31700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6" name="インク 85">
                    <a:extLst>
                      <a:ext uri="{FF2B5EF4-FFF2-40B4-BE49-F238E27FC236}">
                        <a16:creationId xmlns:a16="http://schemas.microsoft.com/office/drawing/2014/main" id="{BD50E46F-4937-014C-A95B-23F6A5E325B6}"/>
                      </a:ext>
                    </a:extLst>
                  </p14:cNvPr>
                  <p14:cNvContentPartPr/>
                  <p14:nvPr/>
                </p14:nvContentPartPr>
                <p14:xfrm>
                  <a:off x="11328232" y="3130837"/>
                  <a:ext cx="360" cy="360"/>
                </p14:xfrm>
              </p:contentPart>
            </mc:Choice>
            <mc:Fallback xmlns="">
              <p:pic>
                <p:nvPicPr>
                  <p:cNvPr id="86" name="インク 85">
                    <a:extLst>
                      <a:ext uri="{FF2B5EF4-FFF2-40B4-BE49-F238E27FC236}">
                        <a16:creationId xmlns:a16="http://schemas.microsoft.com/office/drawing/2014/main" id="{BD50E46F-4937-014C-A95B-23F6A5E325B6}"/>
                      </a:ext>
                    </a:extLst>
                  </p:cNvPr>
                  <p:cNvPicPr/>
                  <p:nvPr/>
                </p:nvPicPr>
                <p:blipFill>
                  <a:blip r:embed="rId8"/>
                  <a:stretch>
                    <a:fillRect/>
                  </a:stretch>
                </p:blipFill>
                <p:spPr>
                  <a:xfrm>
                    <a:off x="11310592" y="3112837"/>
                    <a:ext cx="36000" cy="36000"/>
                  </a:xfrm>
                  <a:prstGeom prst="rect">
                    <a:avLst/>
                  </a:prstGeom>
                </p:spPr>
              </p:pic>
            </mc:Fallback>
          </mc:AlternateContent>
          <p:sp>
            <p:nvSpPr>
              <p:cNvPr id="91" name="円/楕円 90">
                <a:extLst>
                  <a:ext uri="{FF2B5EF4-FFF2-40B4-BE49-F238E27FC236}">
                    <a16:creationId xmlns:a16="http://schemas.microsoft.com/office/drawing/2014/main" id="{3949E3C1-F891-AE44-9AC4-5F90D046747E}"/>
                  </a:ext>
                </a:extLst>
              </p:cNvPr>
              <p:cNvSpPr/>
              <p:nvPr/>
            </p:nvSpPr>
            <p:spPr>
              <a:xfrm>
                <a:off x="11004282" y="2804575"/>
                <a:ext cx="511820" cy="50548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99" name="グループ化 98">
              <a:extLst>
                <a:ext uri="{FF2B5EF4-FFF2-40B4-BE49-F238E27FC236}">
                  <a16:creationId xmlns:a16="http://schemas.microsoft.com/office/drawing/2014/main" id="{F00A72C2-A390-B04F-BDB6-93ECBB8A8447}"/>
                </a:ext>
              </a:extLst>
            </p:cNvPr>
            <p:cNvGrpSpPr/>
            <p:nvPr/>
          </p:nvGrpSpPr>
          <p:grpSpPr>
            <a:xfrm>
              <a:off x="11026728" y="3554300"/>
              <a:ext cx="472208" cy="438637"/>
              <a:chOff x="11026728" y="3554300"/>
              <a:chExt cx="472208" cy="438637"/>
            </a:xfrm>
          </p:grpSpPr>
          <mc:AlternateContent xmlns:mc="http://schemas.openxmlformats.org/markup-compatibility/2006" xmlns:p14="http://schemas.microsoft.com/office/powerpoint/2010/main">
            <mc:Choice Requires="p14">
              <p:contentPart p14:bwMode="auto" r:id="rId33">
                <p14:nvContentPartPr>
                  <p14:cNvPr id="68" name="インク 67">
                    <a:extLst>
                      <a:ext uri="{FF2B5EF4-FFF2-40B4-BE49-F238E27FC236}">
                        <a16:creationId xmlns:a16="http://schemas.microsoft.com/office/drawing/2014/main" id="{23D47BBC-9941-8243-906E-12FED806601A}"/>
                      </a:ext>
                    </a:extLst>
                  </p14:cNvPr>
                  <p14:cNvContentPartPr/>
                  <p14:nvPr/>
                </p14:nvContentPartPr>
                <p14:xfrm>
                  <a:off x="11149312" y="3739237"/>
                  <a:ext cx="360" cy="360"/>
                </p14:xfrm>
              </p:contentPart>
            </mc:Choice>
            <mc:Fallback xmlns="">
              <p:pic>
                <p:nvPicPr>
                  <p:cNvPr id="68" name="インク 67">
                    <a:extLst>
                      <a:ext uri="{FF2B5EF4-FFF2-40B4-BE49-F238E27FC236}">
                        <a16:creationId xmlns:a16="http://schemas.microsoft.com/office/drawing/2014/main" id="{23D47BBC-9941-8243-906E-12FED806601A}"/>
                      </a:ext>
                    </a:extLst>
                  </p:cNvPr>
                  <p:cNvPicPr/>
                  <p:nvPr/>
                </p:nvPicPr>
                <p:blipFill>
                  <a:blip r:embed="rId8"/>
                  <a:stretch>
                    <a:fillRect/>
                  </a:stretch>
                </p:blipFill>
                <p:spPr>
                  <a:xfrm>
                    <a:off x="11131312" y="37212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9" name="インク 68">
                    <a:extLst>
                      <a:ext uri="{FF2B5EF4-FFF2-40B4-BE49-F238E27FC236}">
                        <a16:creationId xmlns:a16="http://schemas.microsoft.com/office/drawing/2014/main" id="{EC8EB717-EAB5-D44D-8425-C7D6BA001482}"/>
                      </a:ext>
                    </a:extLst>
                  </p14:cNvPr>
                  <p14:cNvContentPartPr/>
                  <p14:nvPr/>
                </p14:nvContentPartPr>
                <p14:xfrm>
                  <a:off x="11179552" y="3682717"/>
                  <a:ext cx="360" cy="360"/>
                </p14:xfrm>
              </p:contentPart>
            </mc:Choice>
            <mc:Fallback xmlns="">
              <p:pic>
                <p:nvPicPr>
                  <p:cNvPr id="69" name="インク 68">
                    <a:extLst>
                      <a:ext uri="{FF2B5EF4-FFF2-40B4-BE49-F238E27FC236}">
                        <a16:creationId xmlns:a16="http://schemas.microsoft.com/office/drawing/2014/main" id="{EC8EB717-EAB5-D44D-8425-C7D6BA001482}"/>
                      </a:ext>
                    </a:extLst>
                  </p:cNvPr>
                  <p:cNvPicPr/>
                  <p:nvPr/>
                </p:nvPicPr>
                <p:blipFill>
                  <a:blip r:embed="rId8"/>
                  <a:stretch>
                    <a:fillRect/>
                  </a:stretch>
                </p:blipFill>
                <p:spPr>
                  <a:xfrm>
                    <a:off x="11161552" y="36647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0" name="インク 69">
                    <a:extLst>
                      <a:ext uri="{FF2B5EF4-FFF2-40B4-BE49-F238E27FC236}">
                        <a16:creationId xmlns:a16="http://schemas.microsoft.com/office/drawing/2014/main" id="{1042F5C7-C145-0349-B1B4-DCBC0AF39FE5}"/>
                      </a:ext>
                    </a:extLst>
                  </p14:cNvPr>
                  <p14:cNvContentPartPr/>
                  <p14:nvPr/>
                </p14:nvContentPartPr>
                <p14:xfrm>
                  <a:off x="11250472" y="3685597"/>
                  <a:ext cx="360" cy="360"/>
                </p14:xfrm>
              </p:contentPart>
            </mc:Choice>
            <mc:Fallback xmlns="">
              <p:pic>
                <p:nvPicPr>
                  <p:cNvPr id="70" name="インク 69">
                    <a:extLst>
                      <a:ext uri="{FF2B5EF4-FFF2-40B4-BE49-F238E27FC236}">
                        <a16:creationId xmlns:a16="http://schemas.microsoft.com/office/drawing/2014/main" id="{1042F5C7-C145-0349-B1B4-DCBC0AF39FE5}"/>
                      </a:ext>
                    </a:extLst>
                  </p:cNvPr>
                  <p:cNvPicPr/>
                  <p:nvPr/>
                </p:nvPicPr>
                <p:blipFill>
                  <a:blip r:embed="rId8"/>
                  <a:stretch>
                    <a:fillRect/>
                  </a:stretch>
                </p:blipFill>
                <p:spPr>
                  <a:xfrm>
                    <a:off x="11232472" y="36679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インク 70">
                    <a:extLst>
                      <a:ext uri="{FF2B5EF4-FFF2-40B4-BE49-F238E27FC236}">
                        <a16:creationId xmlns:a16="http://schemas.microsoft.com/office/drawing/2014/main" id="{06C5AE6A-CA63-F94C-BABC-CDEEBB69A8B6}"/>
                      </a:ext>
                    </a:extLst>
                  </p14:cNvPr>
                  <p14:cNvContentPartPr/>
                  <p14:nvPr/>
                </p14:nvContentPartPr>
                <p14:xfrm>
                  <a:off x="11250472" y="3771277"/>
                  <a:ext cx="360" cy="360"/>
                </p14:xfrm>
              </p:contentPart>
            </mc:Choice>
            <mc:Fallback xmlns="">
              <p:pic>
                <p:nvPicPr>
                  <p:cNvPr id="71" name="インク 70">
                    <a:extLst>
                      <a:ext uri="{FF2B5EF4-FFF2-40B4-BE49-F238E27FC236}">
                        <a16:creationId xmlns:a16="http://schemas.microsoft.com/office/drawing/2014/main" id="{06C5AE6A-CA63-F94C-BABC-CDEEBB69A8B6}"/>
                      </a:ext>
                    </a:extLst>
                  </p:cNvPr>
                  <p:cNvPicPr/>
                  <p:nvPr/>
                </p:nvPicPr>
                <p:blipFill>
                  <a:blip r:embed="rId8"/>
                  <a:stretch>
                    <a:fillRect/>
                  </a:stretch>
                </p:blipFill>
                <p:spPr>
                  <a:xfrm>
                    <a:off x="11232472" y="37536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2" name="インク 71">
                    <a:extLst>
                      <a:ext uri="{FF2B5EF4-FFF2-40B4-BE49-F238E27FC236}">
                        <a16:creationId xmlns:a16="http://schemas.microsoft.com/office/drawing/2014/main" id="{7130136F-572F-9E40-A3B9-2F2B4DFF11A0}"/>
                      </a:ext>
                    </a:extLst>
                  </p14:cNvPr>
                  <p14:cNvContentPartPr/>
                  <p14:nvPr/>
                </p14:nvContentPartPr>
                <p14:xfrm>
                  <a:off x="11196832" y="3732397"/>
                  <a:ext cx="360" cy="360"/>
                </p14:xfrm>
              </p:contentPart>
            </mc:Choice>
            <mc:Fallback xmlns="">
              <p:pic>
                <p:nvPicPr>
                  <p:cNvPr id="72" name="インク 71">
                    <a:extLst>
                      <a:ext uri="{FF2B5EF4-FFF2-40B4-BE49-F238E27FC236}">
                        <a16:creationId xmlns:a16="http://schemas.microsoft.com/office/drawing/2014/main" id="{7130136F-572F-9E40-A3B9-2F2B4DFF11A0}"/>
                      </a:ext>
                    </a:extLst>
                  </p:cNvPr>
                  <p:cNvPicPr/>
                  <p:nvPr/>
                </p:nvPicPr>
                <p:blipFill>
                  <a:blip r:embed="rId8"/>
                  <a:stretch>
                    <a:fillRect/>
                  </a:stretch>
                </p:blipFill>
                <p:spPr>
                  <a:xfrm>
                    <a:off x="11178832" y="37147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3" name="インク 72">
                    <a:extLst>
                      <a:ext uri="{FF2B5EF4-FFF2-40B4-BE49-F238E27FC236}">
                        <a16:creationId xmlns:a16="http://schemas.microsoft.com/office/drawing/2014/main" id="{F573C8B2-375C-D841-A95D-D0EE5161C20B}"/>
                      </a:ext>
                    </a:extLst>
                  </p14:cNvPr>
                  <p14:cNvContentPartPr/>
                  <p14:nvPr/>
                </p14:nvContentPartPr>
                <p14:xfrm>
                  <a:off x="11199712" y="3851917"/>
                  <a:ext cx="360" cy="360"/>
                </p14:xfrm>
              </p:contentPart>
            </mc:Choice>
            <mc:Fallback xmlns="">
              <p:pic>
                <p:nvPicPr>
                  <p:cNvPr id="73" name="インク 72">
                    <a:extLst>
                      <a:ext uri="{FF2B5EF4-FFF2-40B4-BE49-F238E27FC236}">
                        <a16:creationId xmlns:a16="http://schemas.microsoft.com/office/drawing/2014/main" id="{F573C8B2-375C-D841-A95D-D0EE5161C20B}"/>
                      </a:ext>
                    </a:extLst>
                  </p:cNvPr>
                  <p:cNvPicPr/>
                  <p:nvPr/>
                </p:nvPicPr>
                <p:blipFill>
                  <a:blip r:embed="rId8"/>
                  <a:stretch>
                    <a:fillRect/>
                  </a:stretch>
                </p:blipFill>
                <p:spPr>
                  <a:xfrm>
                    <a:off x="11181712" y="38339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4" name="インク 73">
                    <a:extLst>
                      <a:ext uri="{FF2B5EF4-FFF2-40B4-BE49-F238E27FC236}">
                        <a16:creationId xmlns:a16="http://schemas.microsoft.com/office/drawing/2014/main" id="{21DC0FEF-F0C1-FE48-8D15-4C8731B59FF5}"/>
                      </a:ext>
                    </a:extLst>
                  </p14:cNvPr>
                  <p14:cNvContentPartPr/>
                  <p14:nvPr/>
                </p14:nvContentPartPr>
                <p14:xfrm>
                  <a:off x="11357392" y="3761917"/>
                  <a:ext cx="360" cy="360"/>
                </p14:xfrm>
              </p:contentPart>
            </mc:Choice>
            <mc:Fallback xmlns="">
              <p:pic>
                <p:nvPicPr>
                  <p:cNvPr id="74" name="インク 73">
                    <a:extLst>
                      <a:ext uri="{FF2B5EF4-FFF2-40B4-BE49-F238E27FC236}">
                        <a16:creationId xmlns:a16="http://schemas.microsoft.com/office/drawing/2014/main" id="{21DC0FEF-F0C1-FE48-8D15-4C8731B59FF5}"/>
                      </a:ext>
                    </a:extLst>
                  </p:cNvPr>
                  <p:cNvPicPr/>
                  <p:nvPr/>
                </p:nvPicPr>
                <p:blipFill>
                  <a:blip r:embed="rId8"/>
                  <a:stretch>
                    <a:fillRect/>
                  </a:stretch>
                </p:blipFill>
                <p:spPr>
                  <a:xfrm>
                    <a:off x="11339392" y="37439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5" name="インク 74">
                    <a:extLst>
                      <a:ext uri="{FF2B5EF4-FFF2-40B4-BE49-F238E27FC236}">
                        <a16:creationId xmlns:a16="http://schemas.microsoft.com/office/drawing/2014/main" id="{8948DBBF-6F68-C946-8081-1EEE2F4D2433}"/>
                      </a:ext>
                    </a:extLst>
                  </p14:cNvPr>
                  <p14:cNvContentPartPr/>
                  <p14:nvPr/>
                </p14:nvContentPartPr>
                <p14:xfrm>
                  <a:off x="11305192" y="3842197"/>
                  <a:ext cx="360" cy="360"/>
                </p14:xfrm>
              </p:contentPart>
            </mc:Choice>
            <mc:Fallback xmlns="">
              <p:pic>
                <p:nvPicPr>
                  <p:cNvPr id="75" name="インク 74">
                    <a:extLst>
                      <a:ext uri="{FF2B5EF4-FFF2-40B4-BE49-F238E27FC236}">
                        <a16:creationId xmlns:a16="http://schemas.microsoft.com/office/drawing/2014/main" id="{8948DBBF-6F68-C946-8081-1EEE2F4D2433}"/>
                      </a:ext>
                    </a:extLst>
                  </p:cNvPr>
                  <p:cNvPicPr/>
                  <p:nvPr/>
                </p:nvPicPr>
                <p:blipFill>
                  <a:blip r:embed="rId8"/>
                  <a:stretch>
                    <a:fillRect/>
                  </a:stretch>
                </p:blipFill>
                <p:spPr>
                  <a:xfrm>
                    <a:off x="11287192" y="38241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7" name="インク 86">
                    <a:extLst>
                      <a:ext uri="{FF2B5EF4-FFF2-40B4-BE49-F238E27FC236}">
                        <a16:creationId xmlns:a16="http://schemas.microsoft.com/office/drawing/2014/main" id="{B685AAC2-EBE4-4E4E-AD36-A3043607A8F4}"/>
                      </a:ext>
                    </a:extLst>
                  </p14:cNvPr>
                  <p14:cNvContentPartPr/>
                  <p14:nvPr/>
                </p14:nvContentPartPr>
                <p14:xfrm>
                  <a:off x="11246512" y="3829957"/>
                  <a:ext cx="360" cy="360"/>
                </p14:xfrm>
              </p:contentPart>
            </mc:Choice>
            <mc:Fallback xmlns="">
              <p:pic>
                <p:nvPicPr>
                  <p:cNvPr id="87" name="インク 86">
                    <a:extLst>
                      <a:ext uri="{FF2B5EF4-FFF2-40B4-BE49-F238E27FC236}">
                        <a16:creationId xmlns:a16="http://schemas.microsoft.com/office/drawing/2014/main" id="{B685AAC2-EBE4-4E4E-AD36-A3043607A8F4}"/>
                      </a:ext>
                    </a:extLst>
                  </p:cNvPr>
                  <p:cNvPicPr/>
                  <p:nvPr/>
                </p:nvPicPr>
                <p:blipFill>
                  <a:blip r:embed="rId8"/>
                  <a:stretch>
                    <a:fillRect/>
                  </a:stretch>
                </p:blipFill>
                <p:spPr>
                  <a:xfrm>
                    <a:off x="11228512" y="38119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8" name="インク 87">
                    <a:extLst>
                      <a:ext uri="{FF2B5EF4-FFF2-40B4-BE49-F238E27FC236}">
                        <a16:creationId xmlns:a16="http://schemas.microsoft.com/office/drawing/2014/main" id="{F1DE3257-F2B7-8941-97C2-53D30B0B4B77}"/>
                      </a:ext>
                    </a:extLst>
                  </p14:cNvPr>
                  <p14:cNvContentPartPr/>
                  <p14:nvPr/>
                </p14:nvContentPartPr>
                <p14:xfrm>
                  <a:off x="11200432" y="3790717"/>
                  <a:ext cx="360" cy="360"/>
                </p14:xfrm>
              </p:contentPart>
            </mc:Choice>
            <mc:Fallback xmlns="">
              <p:pic>
                <p:nvPicPr>
                  <p:cNvPr id="88" name="インク 87">
                    <a:extLst>
                      <a:ext uri="{FF2B5EF4-FFF2-40B4-BE49-F238E27FC236}">
                        <a16:creationId xmlns:a16="http://schemas.microsoft.com/office/drawing/2014/main" id="{F1DE3257-F2B7-8941-97C2-53D30B0B4B77}"/>
                      </a:ext>
                    </a:extLst>
                  </p:cNvPr>
                  <p:cNvPicPr/>
                  <p:nvPr/>
                </p:nvPicPr>
                <p:blipFill>
                  <a:blip r:embed="rId8"/>
                  <a:stretch>
                    <a:fillRect/>
                  </a:stretch>
                </p:blipFill>
                <p:spPr>
                  <a:xfrm>
                    <a:off x="11182792" y="37730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9" name="インク 88">
                    <a:extLst>
                      <a:ext uri="{FF2B5EF4-FFF2-40B4-BE49-F238E27FC236}">
                        <a16:creationId xmlns:a16="http://schemas.microsoft.com/office/drawing/2014/main" id="{25AF3956-72DC-D540-8C36-BF789FB395D6}"/>
                      </a:ext>
                    </a:extLst>
                  </p14:cNvPr>
                  <p14:cNvContentPartPr/>
                  <p14:nvPr/>
                </p14:nvContentPartPr>
                <p14:xfrm>
                  <a:off x="11312032" y="3748597"/>
                  <a:ext cx="360" cy="360"/>
                </p14:xfrm>
              </p:contentPart>
            </mc:Choice>
            <mc:Fallback xmlns="">
              <p:pic>
                <p:nvPicPr>
                  <p:cNvPr id="89" name="インク 88">
                    <a:extLst>
                      <a:ext uri="{FF2B5EF4-FFF2-40B4-BE49-F238E27FC236}">
                        <a16:creationId xmlns:a16="http://schemas.microsoft.com/office/drawing/2014/main" id="{25AF3956-72DC-D540-8C36-BF789FB395D6}"/>
                      </a:ext>
                    </a:extLst>
                  </p:cNvPr>
                  <p:cNvPicPr/>
                  <p:nvPr/>
                </p:nvPicPr>
                <p:blipFill>
                  <a:blip r:embed="rId8"/>
                  <a:stretch>
                    <a:fillRect/>
                  </a:stretch>
                </p:blipFill>
                <p:spPr>
                  <a:xfrm>
                    <a:off x="11294392" y="3730597"/>
                    <a:ext cx="36000" cy="36000"/>
                  </a:xfrm>
                  <a:prstGeom prst="rect">
                    <a:avLst/>
                  </a:prstGeom>
                </p:spPr>
              </p:pic>
            </mc:Fallback>
          </mc:AlternateContent>
          <p:sp>
            <p:nvSpPr>
              <p:cNvPr id="92" name="円/楕円 91">
                <a:extLst>
                  <a:ext uri="{FF2B5EF4-FFF2-40B4-BE49-F238E27FC236}">
                    <a16:creationId xmlns:a16="http://schemas.microsoft.com/office/drawing/2014/main" id="{A7928BAD-66A1-1944-AAFA-4281B76A79DE}"/>
                  </a:ext>
                </a:extLst>
              </p:cNvPr>
              <p:cNvSpPr/>
              <p:nvPr/>
            </p:nvSpPr>
            <p:spPr>
              <a:xfrm>
                <a:off x="11026728" y="3554300"/>
                <a:ext cx="472208" cy="438637"/>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mc:AlternateContent xmlns:mc="http://schemas.openxmlformats.org/markup-compatibility/2006">
          <mc:Choice xmlns:a14="http://schemas.microsoft.com/office/drawing/2010/main" Requires="a14">
            <p:sp>
              <p:nvSpPr>
                <p:cNvPr id="93" name="正方形/長方形 92">
                  <a:extLst>
                    <a:ext uri="{FF2B5EF4-FFF2-40B4-BE49-F238E27FC236}">
                      <a16:creationId xmlns:a16="http://schemas.microsoft.com/office/drawing/2014/main" id="{AA135AA5-1AFD-D04D-92DE-3FD8622B5735}"/>
                    </a:ext>
                  </a:extLst>
                </p:cNvPr>
                <p:cNvSpPr/>
                <p:nvPr/>
              </p:nvSpPr>
              <p:spPr>
                <a:xfrm>
                  <a:off x="9779939" y="2903691"/>
                  <a:ext cx="236930" cy="2394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𝑞</m:t>
                        </m:r>
                      </m:oMath>
                    </m:oMathPara>
                  </a14:m>
                  <a:endParaRPr lang="ja-JP" altLang="en-US" sz="2000"/>
                </a:p>
              </p:txBody>
            </p:sp>
          </mc:Choice>
          <mc:Fallback>
            <p:sp>
              <p:nvSpPr>
                <p:cNvPr id="93" name="正方形/長方形 92">
                  <a:extLst>
                    <a:ext uri="{FF2B5EF4-FFF2-40B4-BE49-F238E27FC236}">
                      <a16:creationId xmlns:a16="http://schemas.microsoft.com/office/drawing/2014/main" id="{AA135AA5-1AFD-D04D-92DE-3FD8622B5735}"/>
                    </a:ext>
                  </a:extLst>
                </p:cNvPr>
                <p:cNvSpPr>
                  <a:spLocks noRot="1" noChangeAspect="1" noMove="1" noResize="1" noEditPoints="1" noAdjustHandles="1" noChangeArrowheads="1" noChangeShapeType="1" noTextEdit="1"/>
                </p:cNvSpPr>
                <p:nvPr/>
              </p:nvSpPr>
              <p:spPr>
                <a:xfrm>
                  <a:off x="9779939" y="2903691"/>
                  <a:ext cx="236930" cy="239404"/>
                </a:xfrm>
                <a:prstGeom prst="rect">
                  <a:avLst/>
                </a:prstGeom>
                <a:blipFill>
                  <a:blip r:embed="rId44"/>
                  <a:stretch>
                    <a:fillRect b="-606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4" name="正方形/長方形 93">
                  <a:extLst>
                    <a:ext uri="{FF2B5EF4-FFF2-40B4-BE49-F238E27FC236}">
                      <a16:creationId xmlns:a16="http://schemas.microsoft.com/office/drawing/2014/main" id="{93A7BB15-D9F1-4A48-AEB3-2B5D72A8D635}"/>
                    </a:ext>
                  </a:extLst>
                </p:cNvPr>
                <p:cNvSpPr/>
                <p:nvPr/>
              </p:nvSpPr>
              <p:spPr>
                <a:xfrm>
                  <a:off x="11429801" y="2853266"/>
                  <a:ext cx="236930" cy="2394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𝑞</m:t>
                        </m:r>
                      </m:oMath>
                    </m:oMathPara>
                  </a14:m>
                  <a:endParaRPr lang="ja-JP" altLang="en-US" sz="2000"/>
                </a:p>
              </p:txBody>
            </p:sp>
          </mc:Choice>
          <mc:Fallback>
            <p:sp>
              <p:nvSpPr>
                <p:cNvPr id="94" name="正方形/長方形 93">
                  <a:extLst>
                    <a:ext uri="{FF2B5EF4-FFF2-40B4-BE49-F238E27FC236}">
                      <a16:creationId xmlns:a16="http://schemas.microsoft.com/office/drawing/2014/main" id="{93A7BB15-D9F1-4A48-AEB3-2B5D72A8D635}"/>
                    </a:ext>
                  </a:extLst>
                </p:cNvPr>
                <p:cNvSpPr>
                  <a:spLocks noRot="1" noChangeAspect="1" noMove="1" noResize="1" noEditPoints="1" noAdjustHandles="1" noChangeArrowheads="1" noChangeShapeType="1" noTextEdit="1"/>
                </p:cNvSpPr>
                <p:nvPr/>
              </p:nvSpPr>
              <p:spPr>
                <a:xfrm>
                  <a:off x="11429801" y="2853266"/>
                  <a:ext cx="236930" cy="239404"/>
                </a:xfrm>
                <a:prstGeom prst="rect">
                  <a:avLst/>
                </a:prstGeom>
                <a:blipFill>
                  <a:blip r:embed="rId45"/>
                  <a:stretch>
                    <a:fillRect b="-606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5" name="正方形/長方形 94">
                  <a:extLst>
                    <a:ext uri="{FF2B5EF4-FFF2-40B4-BE49-F238E27FC236}">
                      <a16:creationId xmlns:a16="http://schemas.microsoft.com/office/drawing/2014/main" id="{A8578473-EB13-6845-9A9E-9DDE0F0156CB}"/>
                    </a:ext>
                  </a:extLst>
                </p:cNvPr>
                <p:cNvSpPr/>
                <p:nvPr/>
              </p:nvSpPr>
              <p:spPr>
                <a:xfrm>
                  <a:off x="11297684" y="3835104"/>
                  <a:ext cx="236930" cy="2394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𝑞</m:t>
                        </m:r>
                      </m:oMath>
                    </m:oMathPara>
                  </a14:m>
                  <a:endParaRPr lang="ja-JP" altLang="en-US" sz="2000"/>
                </a:p>
              </p:txBody>
            </p:sp>
          </mc:Choice>
          <mc:Fallback>
            <p:sp>
              <p:nvSpPr>
                <p:cNvPr id="95" name="正方形/長方形 94">
                  <a:extLst>
                    <a:ext uri="{FF2B5EF4-FFF2-40B4-BE49-F238E27FC236}">
                      <a16:creationId xmlns:a16="http://schemas.microsoft.com/office/drawing/2014/main" id="{A8578473-EB13-6845-9A9E-9DDE0F0156CB}"/>
                    </a:ext>
                  </a:extLst>
                </p:cNvPr>
                <p:cNvSpPr>
                  <a:spLocks noRot="1" noChangeAspect="1" noMove="1" noResize="1" noEditPoints="1" noAdjustHandles="1" noChangeArrowheads="1" noChangeShapeType="1" noTextEdit="1"/>
                </p:cNvSpPr>
                <p:nvPr/>
              </p:nvSpPr>
              <p:spPr>
                <a:xfrm>
                  <a:off x="11297684" y="3835104"/>
                  <a:ext cx="236930" cy="239404"/>
                </a:xfrm>
                <a:prstGeom prst="rect">
                  <a:avLst/>
                </a:prstGeom>
                <a:blipFill>
                  <a:blip r:embed="rId46"/>
                  <a:stretch>
                    <a:fillRect b="-6250"/>
                  </a:stretch>
                </a:blipFill>
              </p:spPr>
              <p:txBody>
                <a:bodyPr/>
                <a:lstStyle/>
                <a:p>
                  <a:r>
                    <a:rPr lang="ja-JP" altLang="en-US">
                      <a:noFill/>
                    </a:rPr>
                    <a:t> </a:t>
                  </a:r>
                </a:p>
              </p:txBody>
            </p:sp>
          </mc:Fallback>
        </mc:AlternateContent>
        <p:sp>
          <p:nvSpPr>
            <p:cNvPr id="96" name="円/楕円 95">
              <a:extLst>
                <a:ext uri="{FF2B5EF4-FFF2-40B4-BE49-F238E27FC236}">
                  <a16:creationId xmlns:a16="http://schemas.microsoft.com/office/drawing/2014/main" id="{D4675CA2-F9A6-164A-A8EB-EFE6CF8B8807}"/>
                </a:ext>
              </a:extLst>
            </p:cNvPr>
            <p:cNvSpPr/>
            <p:nvPr/>
          </p:nvSpPr>
          <p:spPr>
            <a:xfrm>
              <a:off x="10110988" y="2872717"/>
              <a:ext cx="1214315" cy="1177585"/>
            </a:xfrm>
            <a:prstGeom prst="ellipse">
              <a:avLst/>
            </a:prstGeom>
            <a:noFill/>
            <a:ln w="15875">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mc:AlternateContent xmlns:mc="http://schemas.openxmlformats.org/markup-compatibility/2006">
        <mc:Choice xmlns:a14="http://schemas.microsoft.com/office/drawing/2010/main" Requires="a14">
          <p:sp>
            <p:nvSpPr>
              <p:cNvPr id="102" name="正方形/長方形 101">
                <a:extLst>
                  <a:ext uri="{FF2B5EF4-FFF2-40B4-BE49-F238E27FC236}">
                    <a16:creationId xmlns:a16="http://schemas.microsoft.com/office/drawing/2014/main" id="{EE8D0F07-AFF4-F846-B633-6C9781F410F3}"/>
                  </a:ext>
                </a:extLst>
              </p:cNvPr>
              <p:cNvSpPr/>
              <p:nvPr/>
            </p:nvSpPr>
            <p:spPr>
              <a:xfrm>
                <a:off x="4532315" y="4158699"/>
                <a:ext cx="3821174" cy="844077"/>
              </a:xfrm>
              <a:prstGeom prst="rect">
                <a:avLst/>
              </a:prstGeom>
            </p:spPr>
            <p:txBody>
              <a:bodyPr wrap="none">
                <a:spAutoFit/>
              </a:bodyPr>
              <a:lstStyle/>
              <a:p>
                <a:pPr/>
                <a14:m>
                  <m:oMath xmlns:m="http://schemas.openxmlformats.org/officeDocument/2006/math">
                    <m:r>
                      <a:rPr lang="en-US" altLang="ja-JP" sz="2400" i="1" smtClean="0">
                        <a:latin typeface="Cambria Math" panose="02040503050406030204" pitchFamily="18" charset="0"/>
                      </a:rPr>
                      <m:t>𝑝</m:t>
                    </m:r>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ℝ</m:t>
                        </m:r>
                      </m:e>
                      <m:sup>
                        <m:r>
                          <a:rPr lang="en-US" altLang="ja-JP" sz="2400" b="0" i="1" smtClean="0">
                            <a:latin typeface="Cambria Math" panose="02040503050406030204" pitchFamily="18" charset="0"/>
                          </a:rPr>
                          <m:t>𝑙</m:t>
                        </m:r>
                      </m:sup>
                    </m:sSup>
                    <m:r>
                      <a:rPr lang="en-US" altLang="ja-JP" sz="2400" b="0" i="1" smtClean="0">
                        <a:latin typeface="Cambria Math" panose="02040503050406030204" pitchFamily="18" charset="0"/>
                      </a:rPr>
                      <m:t>: </m:t>
                    </m:r>
                  </m:oMath>
                </a14:m>
                <a:r>
                  <a:rPr lang="ja-JP" altLang="en-US" sz="2400"/>
                  <a:t>注目するデータ点</a:t>
                </a:r>
                <a:endParaRPr lang="en-US" altLang="ja-JP" sz="2400" dirty="0"/>
              </a:p>
              <a:p>
                <a:pPr/>
                <a14:m>
                  <m:oMath xmlns:m="http://schemas.openxmlformats.org/officeDocument/2006/math">
                    <m:r>
                      <a:rPr lang="en-US" altLang="ja-JP" sz="2400" b="0" i="1" smtClean="0">
                        <a:latin typeface="Cambria Math" panose="02040503050406030204" pitchFamily="18" charset="0"/>
                      </a:rPr>
                      <m:t>𝑞</m:t>
                    </m:r>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ℝ</m:t>
                        </m:r>
                      </m:e>
                      <m:sup>
                        <m:r>
                          <a:rPr lang="en-US" altLang="ja-JP" sz="2400" b="0" i="1" smtClean="0">
                            <a:latin typeface="Cambria Math" panose="02040503050406030204" pitchFamily="18" charset="0"/>
                          </a:rPr>
                          <m:t>𝑙</m:t>
                        </m:r>
                      </m:sup>
                    </m:sSup>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𝑝</m:t>
                    </m:r>
                  </m:oMath>
                </a14:m>
                <a:r>
                  <a:rPr lang="ja-JP" altLang="en-US" sz="2400"/>
                  <a:t>の近傍のデータ点</a:t>
                </a:r>
              </a:p>
            </p:txBody>
          </p:sp>
        </mc:Choice>
        <mc:Fallback>
          <p:sp>
            <p:nvSpPr>
              <p:cNvPr id="102" name="正方形/長方形 101">
                <a:extLst>
                  <a:ext uri="{FF2B5EF4-FFF2-40B4-BE49-F238E27FC236}">
                    <a16:creationId xmlns:a16="http://schemas.microsoft.com/office/drawing/2014/main" id="{EE8D0F07-AFF4-F846-B633-6C9781F410F3}"/>
                  </a:ext>
                </a:extLst>
              </p:cNvPr>
              <p:cNvSpPr>
                <a:spLocks noRot="1" noChangeAspect="1" noMove="1" noResize="1" noEditPoints="1" noAdjustHandles="1" noChangeArrowheads="1" noChangeShapeType="1" noTextEdit="1"/>
              </p:cNvSpPr>
              <p:nvPr/>
            </p:nvSpPr>
            <p:spPr>
              <a:xfrm>
                <a:off x="4532315" y="4158699"/>
                <a:ext cx="3821174" cy="844077"/>
              </a:xfrm>
              <a:prstGeom prst="rect">
                <a:avLst/>
              </a:prstGeom>
              <a:blipFill>
                <a:blip r:embed="rId47"/>
                <a:stretch>
                  <a:fillRect l="-331" t="-1471" r="-1325" b="-1470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4" name="正方形/長方形 103">
                <a:extLst>
                  <a:ext uri="{FF2B5EF4-FFF2-40B4-BE49-F238E27FC236}">
                    <a16:creationId xmlns:a16="http://schemas.microsoft.com/office/drawing/2014/main" id="{0A09962E-17DC-214E-8F1D-DB5C1C4C119C}"/>
                  </a:ext>
                </a:extLst>
              </p:cNvPr>
              <p:cNvSpPr/>
              <p:nvPr/>
            </p:nvSpPr>
            <p:spPr>
              <a:xfrm>
                <a:off x="1532685" y="3433206"/>
                <a:ext cx="4790414" cy="523220"/>
              </a:xfrm>
              <a:prstGeom prst="rect">
                <a:avLst/>
              </a:prstGeom>
            </p:spPr>
            <p:txBody>
              <a:bodyPr wrap="none">
                <a:spAutoFit/>
              </a:bodyPr>
              <a:lstStyle/>
              <a:p>
                <a:pPr/>
                <a14:m>
                  <m:oMath xmlns:m="http://schemas.openxmlformats.org/officeDocument/2006/math">
                    <m:r>
                      <a:rPr lang="en-US" altLang="ja-JP" sz="2800" b="0" i="1" smtClean="0">
                        <a:latin typeface="Cambria Math" panose="02040503050406030204" pitchFamily="18" charset="0"/>
                      </a:rPr>
                      <m:t>𝐿𝑂𝐹</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𝑝</m:t>
                    </m:r>
                    <m:r>
                      <a:rPr lang="en-US" altLang="ja-JP" sz="2800" b="0" i="1" smtClean="0">
                        <a:latin typeface="Cambria Math" panose="02040503050406030204" pitchFamily="18" charset="0"/>
                      </a:rPr>
                      <m:t>)</m:t>
                    </m:r>
                    <m:r>
                      <a:rPr lang="ja-JP" altLang="en-US" sz="2800" i="1">
                        <a:latin typeface="Cambria Math" panose="02040503050406030204" pitchFamily="18" charset="0"/>
                      </a:rPr>
                      <m:t>は</m:t>
                    </m:r>
                  </m:oMath>
                </a14:m>
                <a:r>
                  <a:rPr lang="ja-JP" altLang="en-US" sz="2800" b="0" dirty="0"/>
                  <a:t>データ点</a:t>
                </a:r>
                <a14:m>
                  <m:oMath xmlns:m="http://schemas.openxmlformats.org/officeDocument/2006/math">
                    <m:r>
                      <a:rPr lang="en-US" altLang="ja-JP" sz="2800" i="1">
                        <a:latin typeface="Cambria Math" panose="02040503050406030204" pitchFamily="18" charset="0"/>
                      </a:rPr>
                      <m:t>𝑝</m:t>
                    </m:r>
                  </m:oMath>
                </a14:m>
                <a:r>
                  <a:rPr lang="ja-JP" altLang="en-US" sz="2800" b="0" dirty="0"/>
                  <a:t>の異常度</a:t>
                </a:r>
                <a:endParaRPr lang="en-US" altLang="ja-JP" sz="2800" b="0" dirty="0"/>
              </a:p>
            </p:txBody>
          </p:sp>
        </mc:Choice>
        <mc:Fallback>
          <p:sp>
            <p:nvSpPr>
              <p:cNvPr id="104" name="正方形/長方形 103">
                <a:extLst>
                  <a:ext uri="{FF2B5EF4-FFF2-40B4-BE49-F238E27FC236}">
                    <a16:creationId xmlns:a16="http://schemas.microsoft.com/office/drawing/2014/main" id="{0A09962E-17DC-214E-8F1D-DB5C1C4C119C}"/>
                  </a:ext>
                </a:extLst>
              </p:cNvPr>
              <p:cNvSpPr>
                <a:spLocks noRot="1" noChangeAspect="1" noMove="1" noResize="1" noEditPoints="1" noAdjustHandles="1" noChangeArrowheads="1" noChangeShapeType="1" noTextEdit="1"/>
              </p:cNvSpPr>
              <p:nvPr/>
            </p:nvSpPr>
            <p:spPr>
              <a:xfrm>
                <a:off x="1532685" y="3433206"/>
                <a:ext cx="4790414" cy="523220"/>
              </a:xfrm>
              <a:prstGeom prst="rect">
                <a:avLst/>
              </a:prstGeom>
              <a:blipFill>
                <a:blip r:embed="rId48"/>
                <a:stretch>
                  <a:fillRect l="-529" t="-6977" r="-1587" b="-3255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7" name="正方形/長方形 106">
                <a:extLst>
                  <a:ext uri="{FF2B5EF4-FFF2-40B4-BE49-F238E27FC236}">
                    <a16:creationId xmlns:a16="http://schemas.microsoft.com/office/drawing/2014/main" id="{362BECCD-430D-C34F-A56E-44C36340AE8D}"/>
                  </a:ext>
                </a:extLst>
              </p:cNvPr>
              <p:cNvSpPr/>
              <p:nvPr/>
            </p:nvSpPr>
            <p:spPr>
              <a:xfrm>
                <a:off x="8769540" y="5899834"/>
                <a:ext cx="1800493" cy="4619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smtClean="0">
                          <a:latin typeface="Cambria Math" panose="02040503050406030204" pitchFamily="18" charset="0"/>
                        </a:rPr>
                        <m:t>高次元</m:t>
                      </m:r>
                      <m:r>
                        <a:rPr lang="ja-JP" altLang="en-US" sz="2400" i="1">
                          <a:latin typeface="Cambria Math" panose="02040503050406030204" pitchFamily="18" charset="0"/>
                        </a:rPr>
                        <m:t>空間</m:t>
                      </m:r>
                    </m:oMath>
                  </m:oMathPara>
                </a14:m>
                <a:endParaRPr lang="en-US" altLang="ja-JP" sz="2400" dirty="0"/>
              </a:p>
            </p:txBody>
          </p:sp>
        </mc:Choice>
        <mc:Fallback>
          <p:sp>
            <p:nvSpPr>
              <p:cNvPr id="107" name="正方形/長方形 106">
                <a:extLst>
                  <a:ext uri="{FF2B5EF4-FFF2-40B4-BE49-F238E27FC236}">
                    <a16:creationId xmlns:a16="http://schemas.microsoft.com/office/drawing/2014/main" id="{362BECCD-430D-C34F-A56E-44C36340AE8D}"/>
                  </a:ext>
                </a:extLst>
              </p:cNvPr>
              <p:cNvSpPr>
                <a:spLocks noRot="1" noChangeAspect="1" noMove="1" noResize="1" noEditPoints="1" noAdjustHandles="1" noChangeArrowheads="1" noChangeShapeType="1" noTextEdit="1"/>
              </p:cNvSpPr>
              <p:nvPr/>
            </p:nvSpPr>
            <p:spPr>
              <a:xfrm>
                <a:off x="8769540" y="5899834"/>
                <a:ext cx="1800493" cy="461986"/>
              </a:xfrm>
              <a:prstGeom prst="rect">
                <a:avLst/>
              </a:prstGeom>
              <a:blipFill>
                <a:blip r:embed="rId49"/>
                <a:stretch>
                  <a:fillRect b="-540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50398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095F6-7592-584C-AA86-5715AEB7BD5D}"/>
              </a:ext>
            </a:extLst>
          </p:cNvPr>
          <p:cNvSpPr>
            <a:spLocks noGrp="1"/>
          </p:cNvSpPr>
          <p:nvPr>
            <p:ph type="title"/>
          </p:nvPr>
        </p:nvSpPr>
        <p:spPr/>
        <p:txBody>
          <a:bodyPr/>
          <a:lstStyle/>
          <a:p>
            <a:r>
              <a:rPr lang="ja-JP" altLang="en-US"/>
              <a:t>評価指標　</a:t>
            </a:r>
            <a:endParaRPr kumimoji="1" lang="ja-JP" altLang="en-US"/>
          </a:p>
        </p:txBody>
      </p:sp>
      <p:sp>
        <p:nvSpPr>
          <p:cNvPr id="4" name="日付プレースホルダー 3">
            <a:extLst>
              <a:ext uri="{FF2B5EF4-FFF2-40B4-BE49-F238E27FC236}">
                <a16:creationId xmlns:a16="http://schemas.microsoft.com/office/drawing/2014/main" id="{60624FA2-1EF0-2E4B-B2FC-B8EED4355784}"/>
              </a:ext>
            </a:extLst>
          </p:cNvPr>
          <p:cNvSpPr>
            <a:spLocks noGrp="1"/>
          </p:cNvSpPr>
          <p:nvPr>
            <p:ph type="dt" sz="half" idx="10"/>
          </p:nvPr>
        </p:nvSpPr>
        <p:spPr/>
        <p:txBody>
          <a:bodyPr/>
          <a:lstStyle/>
          <a:p>
            <a:fld id="{32DE638C-1BBA-7C41-9470-460E0EB8DC09}"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026A0DFF-9799-C646-B2A8-4A063631E24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51B6807-000A-F44C-BF0C-62C74478E259}"/>
              </a:ext>
            </a:extLst>
          </p:cNvPr>
          <p:cNvSpPr>
            <a:spLocks noGrp="1"/>
          </p:cNvSpPr>
          <p:nvPr>
            <p:ph type="sldNum" sz="quarter" idx="12"/>
          </p:nvPr>
        </p:nvSpPr>
        <p:spPr/>
        <p:txBody>
          <a:bodyPr/>
          <a:lstStyle/>
          <a:p>
            <a:fld id="{C396DE94-E78B-4743-9932-E18BCB9B557B}" type="slidenum">
              <a:rPr kumimoji="1" lang="ja-JP" altLang="en-US" smtClean="0"/>
              <a:t>16</a:t>
            </a:fld>
            <a:endParaRPr kumimoji="1" lang="ja-JP" altLang="en-US"/>
          </a:p>
        </p:txBody>
      </p:sp>
      <mc:AlternateContent xmlns:mc="http://schemas.openxmlformats.org/markup-compatibility/2006">
        <mc:Choice xmlns:a14="http://schemas.microsoft.com/office/drawing/2010/main" Requires="a14">
          <p:sp>
            <p:nvSpPr>
              <p:cNvPr id="22" name="正方形/長方形 21">
                <a:extLst>
                  <a:ext uri="{FF2B5EF4-FFF2-40B4-BE49-F238E27FC236}">
                    <a16:creationId xmlns:a16="http://schemas.microsoft.com/office/drawing/2014/main" id="{CE70A3C2-7EF1-0444-99E6-1396B423F318}"/>
                  </a:ext>
                </a:extLst>
              </p:cNvPr>
              <p:cNvSpPr/>
              <p:nvPr/>
            </p:nvSpPr>
            <p:spPr>
              <a:xfrm>
                <a:off x="965520" y="850816"/>
                <a:ext cx="10088280" cy="2310633"/>
              </a:xfrm>
              <a:prstGeom prst="rect">
                <a:avLst/>
              </a:prstGeom>
            </p:spPr>
            <p:txBody>
              <a:bodyPr wrap="square">
                <a:spAutoFit/>
              </a:bodyPr>
              <a:lstStyle/>
              <a:p>
                <a:pPr marL="914400" lvl="1" indent="-457200">
                  <a:buFont typeface="Wingdings" pitchFamily="2" charset="2"/>
                  <a:buChar char="n"/>
                </a:pPr>
                <a14:m>
                  <m:oMath xmlns:m="http://schemas.openxmlformats.org/officeDocument/2006/math">
                    <m:r>
                      <a:rPr lang="en-US" altLang="ja-JP" sz="2400" i="1" smtClean="0">
                        <a:latin typeface="Cambria Math" panose="02040503050406030204" pitchFamily="18" charset="0"/>
                      </a:rPr>
                      <m:t>𝑇</m:t>
                    </m:r>
                    <m:r>
                      <a:rPr lang="en-US" altLang="ja-JP" sz="2400" b="0" i="1" smtClean="0">
                        <a:latin typeface="Cambria Math" panose="02040503050406030204" pitchFamily="18" charset="0"/>
                      </a:rPr>
                      <m:t>𝑅𝑃</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𝑇𝑃</m:t>
                        </m:r>
                      </m:num>
                      <m:den>
                        <m:r>
                          <a:rPr lang="en-US" altLang="ja-JP" sz="2400" b="0" i="1" smtClean="0">
                            <a:latin typeface="Cambria Math" panose="02040503050406030204" pitchFamily="18" charset="0"/>
                          </a:rPr>
                          <m:t>𝑇𝑃</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𝐹𝑁</m:t>
                        </m:r>
                      </m:den>
                    </m:f>
                  </m:oMath>
                </a14:m>
                <a:r>
                  <a:rPr lang="en-US" altLang="ja-JP" sz="2800" dirty="0">
                    <a:solidFill>
                      <a:sysClr val="windowText" lastClr="000000"/>
                    </a:solidFill>
                  </a:rPr>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800" dirty="0">
                  <a:solidFill>
                    <a:sysClr val="windowText" lastClr="000000"/>
                  </a:solidFill>
                </a:endParaRPr>
              </a:p>
              <a:p>
                <a:pPr marL="914400" lvl="1" indent="-457200">
                  <a:buFont typeface="Wingdings" pitchFamily="2" charset="2"/>
                  <a:buChar char="n"/>
                </a:pPr>
                <a14:m>
                  <m:oMath xmlns:m="http://schemas.openxmlformats.org/officeDocument/2006/math">
                    <m:r>
                      <a:rPr lang="en-US" altLang="ja-JP" sz="2400" b="0" i="1" smtClean="0">
                        <a:latin typeface="Cambria Math" panose="02040503050406030204" pitchFamily="18" charset="0"/>
                      </a:rPr>
                      <m:t>𝐹𝑃𝑅</m:t>
                    </m:r>
                    <m:r>
                      <a:rPr lang="en-US" altLang="ja-JP" sz="2400" b="0" i="1">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b="0" i="1">
                            <a:latin typeface="Cambria Math" panose="02040503050406030204" pitchFamily="18" charset="0"/>
                          </a:rPr>
                          <m:t>𝐹𝑃</m:t>
                        </m:r>
                      </m:num>
                      <m:den>
                        <m:r>
                          <a:rPr lang="en-US" altLang="ja-JP" sz="2400" b="0" i="1">
                            <a:latin typeface="Cambria Math" panose="02040503050406030204" pitchFamily="18" charset="0"/>
                          </a:rPr>
                          <m:t>𝐹𝑃</m:t>
                        </m:r>
                        <m:r>
                          <a:rPr lang="en-US" altLang="ja-JP" sz="2400" b="0" i="1">
                            <a:latin typeface="Cambria Math" panose="02040503050406030204" pitchFamily="18" charset="0"/>
                          </a:rPr>
                          <m:t>+</m:t>
                        </m:r>
                        <m:r>
                          <a:rPr lang="en-US" altLang="ja-JP" sz="2400" b="0" i="1">
                            <a:latin typeface="Cambria Math" panose="02040503050406030204" pitchFamily="18" charset="0"/>
                          </a:rPr>
                          <m:t>𝑇𝑁</m:t>
                        </m:r>
                      </m:den>
                    </m:f>
                  </m:oMath>
                </a14:m>
                <a:r>
                  <a:rPr lang="en-US" altLang="ja-JP" sz="2400" dirty="0"/>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400" dirty="0">
                  <a:solidFill>
                    <a:sysClr val="windowText" lastClr="000000"/>
                  </a:solidFill>
                </a:endParaRPr>
              </a:p>
              <a:p>
                <a:pPr marL="914400" lvl="1" indent="-457200">
                  <a:buFont typeface="Wingdings" pitchFamily="2" charset="2"/>
                  <a:buChar char="n"/>
                </a:pPr>
                <a:r>
                  <a:rPr lang="en-US" altLang="ja-JP" sz="2400" dirty="0">
                    <a:solidFill>
                      <a:sysClr val="windowText" lastClr="000000"/>
                    </a:solidFill>
                  </a:rPr>
                  <a:t>ROC</a:t>
                </a:r>
                <a:r>
                  <a:rPr lang="ja-JP" altLang="en-US" sz="2400">
                    <a:solidFill>
                      <a:sysClr val="windowText" lastClr="000000"/>
                    </a:solidFill>
                  </a:rPr>
                  <a:t>曲線</a:t>
                </a:r>
                <a:r>
                  <a:rPr lang="en-US" altLang="ja-JP" sz="2400" dirty="0">
                    <a:solidFill>
                      <a:sysClr val="windowText" lastClr="000000"/>
                    </a:solidFill>
                  </a:rPr>
                  <a:t> : </a:t>
                </a:r>
                <a:r>
                  <a:rPr lang="ja-JP" altLang="en-US" sz="2400">
                    <a:solidFill>
                      <a:sysClr val="windowText" lastClr="000000"/>
                    </a:solidFill>
                  </a:rPr>
                  <a:t>横軸に</a:t>
                </a:r>
                <a:r>
                  <a:rPr lang="en-US" altLang="ja-JP" sz="2400" dirty="0">
                    <a:solidFill>
                      <a:sysClr val="windowText" lastClr="000000"/>
                    </a:solidFill>
                  </a:rPr>
                  <a:t>FPR</a:t>
                </a:r>
                <a:r>
                  <a:rPr lang="ja-JP" altLang="en-US" sz="2400">
                    <a:solidFill>
                      <a:sysClr val="windowText" lastClr="000000"/>
                    </a:solidFill>
                  </a:rPr>
                  <a:t>を縦軸に</a:t>
                </a:r>
                <a:r>
                  <a:rPr lang="en-US" altLang="ja-JP" sz="2400" dirty="0">
                    <a:solidFill>
                      <a:sysClr val="windowText" lastClr="000000"/>
                    </a:solidFill>
                  </a:rPr>
                  <a:t>TPR</a:t>
                </a:r>
                <a:r>
                  <a:rPr lang="ja-JP" altLang="en-US" sz="2400">
                    <a:solidFill>
                      <a:sysClr val="windowText" lastClr="000000"/>
                    </a:solidFill>
                  </a:rPr>
                  <a:t>をプロットした曲線</a:t>
                </a:r>
                <a:endParaRPr lang="en-US" altLang="ja-JP" sz="2400" dirty="0">
                  <a:solidFill>
                    <a:sysClr val="windowText" lastClr="000000"/>
                  </a:solidFill>
                </a:endParaRPr>
              </a:p>
              <a:p>
                <a:pPr marL="914400" lvl="1" indent="-457200">
                  <a:buFont typeface="Wingdings" pitchFamily="2" charset="2"/>
                  <a:buChar char="n"/>
                </a:pPr>
                <a:r>
                  <a:rPr lang="en-US" altLang="ja-JP" sz="2400" dirty="0">
                    <a:solidFill>
                      <a:sysClr val="windowText" lastClr="000000"/>
                    </a:solidFill>
                  </a:rPr>
                  <a:t>AUC: ROC</a:t>
                </a:r>
                <a:r>
                  <a:rPr lang="ja-JP" altLang="en-US" sz="2400">
                    <a:solidFill>
                      <a:sysClr val="windowText" lastClr="000000"/>
                    </a:solidFill>
                  </a:rPr>
                  <a:t>曲線の下部面積</a:t>
                </a:r>
                <a:endParaRPr lang="en-US" altLang="ja-JP" sz="2400" dirty="0">
                  <a:solidFill>
                    <a:sysClr val="windowText" lastClr="000000"/>
                  </a:solidFill>
                </a:endParaRPr>
              </a:p>
              <a:p>
                <a:pPr marL="914400" lvl="1" indent="-457200">
                  <a:buFont typeface="Arial" panose="020B0604020202020204" pitchFamily="34" charset="0"/>
                  <a:buChar char="•"/>
                </a:pPr>
                <a:endParaRPr lang="en-US" altLang="ja-JP" sz="2800" dirty="0">
                  <a:solidFill>
                    <a:sysClr val="windowText" lastClr="000000"/>
                  </a:solidFill>
                </a:endParaRPr>
              </a:p>
            </p:txBody>
          </p:sp>
        </mc:Choice>
        <mc:Fallback>
          <p:sp>
            <p:nvSpPr>
              <p:cNvPr id="22" name="正方形/長方形 21">
                <a:extLst>
                  <a:ext uri="{FF2B5EF4-FFF2-40B4-BE49-F238E27FC236}">
                    <a16:creationId xmlns:a16="http://schemas.microsoft.com/office/drawing/2014/main" id="{CE70A3C2-7EF1-0444-99E6-1396B423F318}"/>
                  </a:ext>
                </a:extLst>
              </p:cNvPr>
              <p:cNvSpPr>
                <a:spLocks noRot="1" noChangeAspect="1" noMove="1" noResize="1" noEditPoints="1" noAdjustHandles="1" noChangeArrowheads="1" noChangeShapeType="1" noTextEdit="1"/>
              </p:cNvSpPr>
              <p:nvPr/>
            </p:nvSpPr>
            <p:spPr>
              <a:xfrm>
                <a:off x="965520" y="850816"/>
                <a:ext cx="10088280" cy="2310633"/>
              </a:xfrm>
              <a:prstGeom prst="rect">
                <a:avLst/>
              </a:prstGeom>
              <a:blipFill>
                <a:blip r:embed="rId3"/>
                <a:stretch>
                  <a:fillRect t="-1639"/>
                </a:stretch>
              </a:blipFill>
            </p:spPr>
            <p:txBody>
              <a:bodyPr/>
              <a:lstStyle/>
              <a:p>
                <a:r>
                  <a:rPr lang="ja-JP" altLang="en-US">
                    <a:noFill/>
                  </a:rPr>
                  <a:t> </a:t>
                </a:r>
              </a:p>
            </p:txBody>
          </p:sp>
        </mc:Fallback>
      </mc:AlternateContent>
      <p:graphicFrame>
        <p:nvGraphicFramePr>
          <p:cNvPr id="9" name="表 8">
            <a:extLst>
              <a:ext uri="{FF2B5EF4-FFF2-40B4-BE49-F238E27FC236}">
                <a16:creationId xmlns:a16="http://schemas.microsoft.com/office/drawing/2014/main" id="{5D466FBD-576E-5D43-9291-92B45183D95B}"/>
              </a:ext>
            </a:extLst>
          </p:cNvPr>
          <p:cNvGraphicFramePr>
            <a:graphicFrameLocks noGrp="1"/>
          </p:cNvGraphicFramePr>
          <p:nvPr>
            <p:extLst>
              <p:ext uri="{D42A27DB-BD31-4B8C-83A1-F6EECF244321}">
                <p14:modId xmlns:p14="http://schemas.microsoft.com/office/powerpoint/2010/main" val="73930677"/>
              </p:ext>
            </p:extLst>
          </p:nvPr>
        </p:nvGraphicFramePr>
        <p:xfrm>
          <a:off x="1390650" y="2978409"/>
          <a:ext cx="5368926" cy="3327400"/>
        </p:xfrm>
        <a:graphic>
          <a:graphicData uri="http://schemas.openxmlformats.org/drawingml/2006/table">
            <a:tbl>
              <a:tblPr firstRow="1" bandRow="1">
                <a:tableStyleId>{5C22544A-7EE6-4342-B048-85BDC9FD1C3A}</a:tableStyleId>
              </a:tblPr>
              <a:tblGrid>
                <a:gridCol w="2684463">
                  <a:extLst>
                    <a:ext uri="{9D8B030D-6E8A-4147-A177-3AD203B41FA5}">
                      <a16:colId xmlns:a16="http://schemas.microsoft.com/office/drawing/2014/main" val="690110834"/>
                    </a:ext>
                  </a:extLst>
                </a:gridCol>
                <a:gridCol w="2684463">
                  <a:extLst>
                    <a:ext uri="{9D8B030D-6E8A-4147-A177-3AD203B41FA5}">
                      <a16:colId xmlns:a16="http://schemas.microsoft.com/office/drawing/2014/main" val="3719546564"/>
                    </a:ext>
                  </a:extLst>
                </a:gridCol>
              </a:tblGrid>
              <a:tr h="370840">
                <a:tc>
                  <a:txBody>
                    <a:bodyPr/>
                    <a:lstStyle/>
                    <a:p>
                      <a:r>
                        <a:rPr kumimoji="1" lang="ja-JP" altLang="en-US"/>
                        <a:t>異常度</a:t>
                      </a:r>
                    </a:p>
                  </a:txBody>
                  <a:tcPr/>
                </a:tc>
                <a:tc>
                  <a:txBody>
                    <a:bodyPr/>
                    <a:lstStyle/>
                    <a:p>
                      <a:r>
                        <a:rPr kumimoji="1" lang="ja-JP" altLang="en-US"/>
                        <a:t>ラベル</a:t>
                      </a:r>
                    </a:p>
                  </a:txBody>
                  <a:tcPr/>
                </a:tc>
                <a:extLst>
                  <a:ext uri="{0D108BD9-81ED-4DB2-BD59-A6C34878D82A}">
                    <a16:rowId xmlns:a16="http://schemas.microsoft.com/office/drawing/2014/main" val="3806427245"/>
                  </a:ext>
                </a:extLst>
              </a:tr>
              <a:tr h="370840">
                <a:tc>
                  <a:txBody>
                    <a:bodyPr/>
                    <a:lstStyle/>
                    <a:p>
                      <a:r>
                        <a:rPr kumimoji="1" lang="en-US" altLang="ja-JP" dirty="0"/>
                        <a:t>10.3</a:t>
                      </a:r>
                    </a:p>
                  </a:txBody>
                  <a:tcPr/>
                </a:tc>
                <a:tc>
                  <a:txBody>
                    <a:bodyPr/>
                    <a:lstStyle/>
                    <a:p>
                      <a:r>
                        <a:rPr kumimoji="1" lang="ja-JP" altLang="en-US"/>
                        <a:t>異常</a:t>
                      </a:r>
                    </a:p>
                  </a:txBody>
                  <a:tcPr/>
                </a:tc>
                <a:extLst>
                  <a:ext uri="{0D108BD9-81ED-4DB2-BD59-A6C34878D82A}">
                    <a16:rowId xmlns:a16="http://schemas.microsoft.com/office/drawing/2014/main" val="1832770632"/>
                  </a:ext>
                </a:extLst>
              </a:tr>
              <a:tr h="370840">
                <a:tc>
                  <a:txBody>
                    <a:bodyPr/>
                    <a:lstStyle/>
                    <a:p>
                      <a:r>
                        <a:rPr kumimoji="1" lang="en-US" altLang="ja-JP" dirty="0"/>
                        <a:t>9.2</a:t>
                      </a:r>
                      <a:endParaRPr kumimoji="1" lang="ja-JP" altLang="en-US"/>
                    </a:p>
                  </a:txBody>
                  <a:tcPr/>
                </a:tc>
                <a:tc>
                  <a:txBody>
                    <a:bodyPr/>
                    <a:lstStyle/>
                    <a:p>
                      <a:r>
                        <a:rPr kumimoji="1" lang="ja-JP" altLang="en-US"/>
                        <a:t>異常</a:t>
                      </a:r>
                      <a:endParaRPr kumimoji="1" lang="en-US" altLang="ja-JP" dirty="0"/>
                    </a:p>
                  </a:txBody>
                  <a:tcPr/>
                </a:tc>
                <a:extLst>
                  <a:ext uri="{0D108BD9-81ED-4DB2-BD59-A6C34878D82A}">
                    <a16:rowId xmlns:a16="http://schemas.microsoft.com/office/drawing/2014/main" val="3366607148"/>
                  </a:ext>
                </a:extLst>
              </a:tr>
              <a:tr h="370840">
                <a:tc>
                  <a:txBody>
                    <a:bodyPr/>
                    <a:lstStyle/>
                    <a:p>
                      <a:r>
                        <a:rPr kumimoji="1" lang="en-US" altLang="ja-JP" dirty="0"/>
                        <a:t>8.6</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1944142818"/>
                  </a:ext>
                </a:extLst>
              </a:tr>
              <a:tr h="370840">
                <a:tc>
                  <a:txBody>
                    <a:bodyPr/>
                    <a:lstStyle/>
                    <a:p>
                      <a:r>
                        <a:rPr kumimoji="1" lang="en-US" altLang="ja-JP" dirty="0"/>
                        <a:t>7.5</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019306096"/>
                  </a:ext>
                </a:extLst>
              </a:tr>
              <a:tr h="370840">
                <a:tc>
                  <a:txBody>
                    <a:bodyPr/>
                    <a:lstStyle/>
                    <a:p>
                      <a:r>
                        <a:rPr kumimoji="1" lang="en-US" altLang="ja-JP" dirty="0"/>
                        <a:t>6.2</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681103470"/>
                  </a:ext>
                </a:extLst>
              </a:tr>
              <a:tr h="370840">
                <a:tc>
                  <a:txBody>
                    <a:bodyPr/>
                    <a:lstStyle/>
                    <a:p>
                      <a:r>
                        <a:rPr kumimoji="1" lang="en-US" altLang="ja-JP" dirty="0"/>
                        <a:t>5.1</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4081437142"/>
                  </a:ext>
                </a:extLst>
              </a:tr>
              <a:tr h="142029">
                <a:tc>
                  <a:txBody>
                    <a:bodyPr/>
                    <a:lstStyle/>
                    <a:p>
                      <a:r>
                        <a:rPr kumimoji="1" lang="en-US" altLang="ja-JP" dirty="0"/>
                        <a:t>5.0</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3838219691"/>
                  </a:ext>
                </a:extLst>
              </a:tr>
              <a:tr h="142029">
                <a:tc>
                  <a:txBody>
                    <a:bodyPr/>
                    <a:lstStyle/>
                    <a:p>
                      <a:r>
                        <a:rPr kumimoji="1" lang="en-US" altLang="ja-JP" dirty="0"/>
                        <a:t>4.9</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747698655"/>
                  </a:ext>
                </a:extLst>
              </a:tr>
            </a:tbl>
          </a:graphicData>
        </a:graphic>
      </p:graphicFrame>
      <p:pic>
        <p:nvPicPr>
          <p:cNvPr id="7" name="図 6">
            <a:extLst>
              <a:ext uri="{FF2B5EF4-FFF2-40B4-BE49-F238E27FC236}">
                <a16:creationId xmlns:a16="http://schemas.microsoft.com/office/drawing/2014/main" id="{46F38118-27BF-A845-A8FD-F850DD98D24A}"/>
              </a:ext>
            </a:extLst>
          </p:cNvPr>
          <p:cNvPicPr>
            <a:picLocks noChangeAspect="1"/>
          </p:cNvPicPr>
          <p:nvPr/>
        </p:nvPicPr>
        <p:blipFill>
          <a:blip r:embed="rId4"/>
          <a:stretch>
            <a:fillRect/>
          </a:stretch>
        </p:blipFill>
        <p:spPr>
          <a:xfrm>
            <a:off x="7351020" y="3038566"/>
            <a:ext cx="4243432" cy="3267243"/>
          </a:xfrm>
          <a:prstGeom prst="rect">
            <a:avLst/>
          </a:prstGeom>
        </p:spPr>
      </p:pic>
    </p:spTree>
    <p:extLst>
      <p:ext uri="{BB962C8B-B14F-4D97-AF65-F5344CB8AC3E}">
        <p14:creationId xmlns:p14="http://schemas.microsoft.com/office/powerpoint/2010/main" val="3063002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669682" y="89315"/>
            <a:ext cx="9601200" cy="742960"/>
          </a:xfrm>
        </p:spPr>
        <p:txBody>
          <a:bodyPr>
            <a:normAutofit/>
          </a:bodyPr>
          <a:lstStyle/>
          <a:p>
            <a:r>
              <a:rPr lang="ja-JP" altLang="en-US" sz="4000"/>
              <a:t>結果</a:t>
            </a:r>
            <a:endParaRPr kumimoji="1" lang="ja-JP" altLang="en-US" sz="4000"/>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9A83F37D-C03B-9449-8167-A5771E67EBAF}"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p:txBody>
          <a:bodyPr/>
          <a:lstStyle/>
          <a:p>
            <a:fld id="{C396DE94-E78B-4743-9932-E18BCB9B557B}" type="slidenum">
              <a:rPr kumimoji="1" lang="ja-JP" altLang="en-US" smtClean="0"/>
              <a:t>17</a:t>
            </a:fld>
            <a:endParaRPr kumimoji="1" lang="ja-JP" altLang="en-US"/>
          </a:p>
        </p:txBody>
      </p:sp>
      <p:sp>
        <p:nvSpPr>
          <p:cNvPr id="44" name="テキスト ボックス 43">
            <a:extLst>
              <a:ext uri="{FF2B5EF4-FFF2-40B4-BE49-F238E27FC236}">
                <a16:creationId xmlns:a16="http://schemas.microsoft.com/office/drawing/2014/main" id="{74E4F8C6-A70F-1D4C-8D1F-606CF118321C}"/>
              </a:ext>
            </a:extLst>
          </p:cNvPr>
          <p:cNvSpPr txBox="1"/>
          <p:nvPr/>
        </p:nvSpPr>
        <p:spPr>
          <a:xfrm>
            <a:off x="1196457" y="893325"/>
            <a:ext cx="3740383" cy="523220"/>
          </a:xfrm>
          <a:prstGeom prst="rect">
            <a:avLst/>
          </a:prstGeom>
          <a:noFill/>
        </p:spPr>
        <p:txBody>
          <a:bodyPr wrap="none" rtlCol="0">
            <a:spAutoFit/>
          </a:bodyPr>
          <a:lstStyle/>
          <a:p>
            <a:r>
              <a:rPr kumimoji="1" lang="en-US" altLang="ja-JP" sz="2800" b="1" dirty="0"/>
              <a:t>SVM</a:t>
            </a:r>
            <a:r>
              <a:rPr kumimoji="1" lang="ja-JP" altLang="en-US" sz="2800" b="1"/>
              <a:t>による外れ値検出</a:t>
            </a:r>
          </a:p>
        </p:txBody>
      </p:sp>
      <p:sp>
        <p:nvSpPr>
          <p:cNvPr id="79" name="正方形/長方形 78">
            <a:extLst>
              <a:ext uri="{FF2B5EF4-FFF2-40B4-BE49-F238E27FC236}">
                <a16:creationId xmlns:a16="http://schemas.microsoft.com/office/drawing/2014/main" id="{3933AD01-2B60-A74B-8BD7-3BF62F3B80BB}"/>
              </a:ext>
            </a:extLst>
          </p:cNvPr>
          <p:cNvSpPr/>
          <p:nvPr/>
        </p:nvSpPr>
        <p:spPr>
          <a:xfrm>
            <a:off x="1390650" y="1446729"/>
            <a:ext cx="10662806" cy="48046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629DE809-E885-5F4B-BB16-06EA30F244C7}"/>
              </a:ext>
            </a:extLst>
          </p:cNvPr>
          <p:cNvSpPr/>
          <p:nvPr/>
        </p:nvSpPr>
        <p:spPr>
          <a:xfrm>
            <a:off x="1992936" y="4598539"/>
            <a:ext cx="4479661" cy="400110"/>
          </a:xfrm>
          <a:prstGeom prst="rect">
            <a:avLst/>
          </a:prstGeom>
        </p:spPr>
        <p:txBody>
          <a:bodyPr wrap="square">
            <a:spAutoFit/>
          </a:bodyPr>
          <a:lstStyle/>
          <a:p>
            <a:r>
              <a:rPr lang="ja-JP" altLang="en-US" sz="2000"/>
              <a:t>データ分割法・特徴量ごとの</a:t>
            </a:r>
            <a:r>
              <a:rPr lang="en-US" altLang="ja-JP" sz="2000" dirty="0"/>
              <a:t>AUC</a:t>
            </a:r>
          </a:p>
        </p:txBody>
      </p:sp>
      <p:sp>
        <p:nvSpPr>
          <p:cNvPr id="21" name="正方形/長方形 20">
            <a:extLst>
              <a:ext uri="{FF2B5EF4-FFF2-40B4-BE49-F238E27FC236}">
                <a16:creationId xmlns:a16="http://schemas.microsoft.com/office/drawing/2014/main" id="{EE56A139-2A9B-8D4A-B722-7B9DFC664D8C}"/>
              </a:ext>
            </a:extLst>
          </p:cNvPr>
          <p:cNvSpPr/>
          <p:nvPr/>
        </p:nvSpPr>
        <p:spPr>
          <a:xfrm>
            <a:off x="1196457" y="1545231"/>
            <a:ext cx="8824742" cy="892552"/>
          </a:xfrm>
          <a:prstGeom prst="rect">
            <a:avLst/>
          </a:prstGeom>
        </p:spPr>
        <p:txBody>
          <a:bodyPr wrap="square">
            <a:spAutoFit/>
          </a:bodyPr>
          <a:lstStyle/>
          <a:p>
            <a:pPr marL="914400" lvl="1" indent="-457200">
              <a:buFont typeface="Wingdings" pitchFamily="2" charset="2"/>
              <a:buChar char="n"/>
            </a:pPr>
            <a:endParaRPr lang="en-US" altLang="ja-JP" sz="2400" dirty="0">
              <a:solidFill>
                <a:sysClr val="windowText" lastClr="000000"/>
              </a:solidFill>
            </a:endParaRPr>
          </a:p>
          <a:p>
            <a:pPr marL="914400" lvl="1" indent="-457200">
              <a:buFont typeface="Arial" panose="020B0604020202020204" pitchFamily="34" charset="0"/>
              <a:buChar char="•"/>
            </a:pPr>
            <a:endParaRPr lang="en-US" altLang="ja-JP" sz="2800" dirty="0">
              <a:solidFill>
                <a:sysClr val="windowText" lastClr="000000"/>
              </a:solidFill>
            </a:endParaRPr>
          </a:p>
        </p:txBody>
      </p:sp>
      <p:sp>
        <p:nvSpPr>
          <p:cNvPr id="24" name="正方形/長方形 23">
            <a:extLst>
              <a:ext uri="{FF2B5EF4-FFF2-40B4-BE49-F238E27FC236}">
                <a16:creationId xmlns:a16="http://schemas.microsoft.com/office/drawing/2014/main" id="{22ED2EED-F1F5-A349-ADE8-A6FDABCF69D3}"/>
              </a:ext>
            </a:extLst>
          </p:cNvPr>
          <p:cNvSpPr/>
          <p:nvPr/>
        </p:nvSpPr>
        <p:spPr>
          <a:xfrm>
            <a:off x="1184143" y="4947419"/>
            <a:ext cx="9617207" cy="1200329"/>
          </a:xfrm>
          <a:prstGeom prst="rect">
            <a:avLst/>
          </a:prstGeom>
        </p:spPr>
        <p:txBody>
          <a:bodyPr wrap="square">
            <a:spAutoFit/>
          </a:bodyPr>
          <a:lstStyle/>
          <a:p>
            <a:pPr marL="800100" lvl="1" indent="-342900">
              <a:buFont typeface="Wingdings" pitchFamily="2" charset="2"/>
              <a:buChar char="l"/>
            </a:pPr>
            <a:r>
              <a:rPr lang="ja-JP" altLang="en-US" sz="2400">
                <a:solidFill>
                  <a:sysClr val="windowText" lastClr="000000"/>
                </a:solidFill>
              </a:rPr>
              <a:t>ランダムより</a:t>
            </a:r>
            <a:r>
              <a:rPr lang="en-US" altLang="ja-JP" sz="2400" dirty="0">
                <a:solidFill>
                  <a:sysClr val="windowText" lastClr="000000"/>
                </a:solidFill>
              </a:rPr>
              <a:t>AUC</a:t>
            </a:r>
            <a:r>
              <a:rPr lang="ja-JP" altLang="en-US" sz="2400">
                <a:solidFill>
                  <a:sysClr val="windowText" lastClr="000000"/>
                </a:solidFill>
              </a:rPr>
              <a:t>高</a:t>
            </a:r>
            <a:endParaRPr lang="en-US" altLang="ja-JP" sz="2400" dirty="0">
              <a:solidFill>
                <a:sysClr val="windowText" lastClr="000000"/>
              </a:solidFill>
            </a:endParaRPr>
          </a:p>
          <a:p>
            <a:pPr marL="800100" lvl="1" indent="-342900">
              <a:buFont typeface="Wingdings" pitchFamily="2" charset="2"/>
              <a:buChar char="l"/>
            </a:pPr>
            <a:r>
              <a:rPr lang="en-US" altLang="ja-JP" sz="2400" dirty="0">
                <a:solidFill>
                  <a:sysClr val="windowText" lastClr="000000"/>
                </a:solidFill>
              </a:rPr>
              <a:t>HCPCS: </a:t>
            </a:r>
            <a:r>
              <a:rPr lang="ja-JP" altLang="en-US" sz="2400">
                <a:solidFill>
                  <a:sysClr val="windowText" lastClr="000000"/>
                </a:solidFill>
              </a:rPr>
              <a:t>各治療ごとの請求額の特徴ベクトルが</a:t>
            </a:r>
            <a:r>
              <a:rPr lang="en-US" altLang="ja-JP" sz="2400" dirty="0">
                <a:solidFill>
                  <a:sysClr val="windowText" lastClr="000000"/>
                </a:solidFill>
              </a:rPr>
              <a:t>AUC</a:t>
            </a:r>
            <a:r>
              <a:rPr lang="ja-JP" altLang="en-US" sz="2400">
                <a:solidFill>
                  <a:sysClr val="windowText" lastClr="000000"/>
                </a:solidFill>
              </a:rPr>
              <a:t>高</a:t>
            </a:r>
            <a:endParaRPr lang="en-US" altLang="ja-JP" sz="2400" dirty="0">
              <a:solidFill>
                <a:sysClr val="windowText" lastClr="000000"/>
              </a:solidFill>
            </a:endParaRPr>
          </a:p>
          <a:p>
            <a:pPr marL="800100" lvl="1" indent="-342900">
              <a:buFont typeface="Wingdings" pitchFamily="2" charset="2"/>
              <a:buChar char="l"/>
            </a:pPr>
            <a:r>
              <a:rPr lang="en-US" altLang="ja-JP" sz="2400" dirty="0">
                <a:solidFill>
                  <a:sysClr val="windowText" lastClr="000000"/>
                </a:solidFill>
              </a:rPr>
              <a:t>STAT: </a:t>
            </a:r>
            <a:r>
              <a:rPr lang="ja-JP" altLang="en-US" sz="2400">
                <a:solidFill>
                  <a:sysClr val="windowText" lastClr="000000"/>
                </a:solidFill>
              </a:rPr>
              <a:t>各治療の要約統計の場合は</a:t>
            </a:r>
            <a:r>
              <a:rPr lang="en-US" altLang="ja-JP" sz="2400" dirty="0">
                <a:solidFill>
                  <a:sysClr val="windowText" lastClr="000000"/>
                </a:solidFill>
              </a:rPr>
              <a:t>PROVIDER-MESH</a:t>
            </a:r>
            <a:r>
              <a:rPr lang="ja-JP" altLang="en-US" sz="2400">
                <a:solidFill>
                  <a:sysClr val="windowText" lastClr="000000"/>
                </a:solidFill>
              </a:rPr>
              <a:t>分割が有効</a:t>
            </a:r>
            <a:endParaRPr lang="en-US" altLang="ja-JP" sz="2400" dirty="0">
              <a:solidFill>
                <a:sysClr val="windowText" lastClr="000000"/>
              </a:solidFill>
            </a:endParaRPr>
          </a:p>
        </p:txBody>
      </p:sp>
      <p:sp>
        <p:nvSpPr>
          <p:cNvPr id="22" name="正方形/長方形 21">
            <a:extLst>
              <a:ext uri="{FF2B5EF4-FFF2-40B4-BE49-F238E27FC236}">
                <a16:creationId xmlns:a16="http://schemas.microsoft.com/office/drawing/2014/main" id="{A597AD7A-E78A-5443-9AB7-AEB22FF21FF3}"/>
              </a:ext>
            </a:extLst>
          </p:cNvPr>
          <p:cNvSpPr/>
          <p:nvPr/>
        </p:nvSpPr>
        <p:spPr>
          <a:xfrm>
            <a:off x="6993733" y="4710101"/>
            <a:ext cx="4479661" cy="400110"/>
          </a:xfrm>
          <a:prstGeom prst="rect">
            <a:avLst/>
          </a:prstGeom>
        </p:spPr>
        <p:txBody>
          <a:bodyPr wrap="square">
            <a:spAutoFit/>
          </a:bodyPr>
          <a:lstStyle/>
          <a:p>
            <a:r>
              <a:rPr lang="ja-JP" altLang="en-US" sz="2000"/>
              <a:t>データ分割法・特徴量ごとの</a:t>
            </a:r>
            <a:r>
              <a:rPr lang="en-US" altLang="ja-JP" sz="2000" dirty="0"/>
              <a:t>ROC</a:t>
            </a:r>
            <a:r>
              <a:rPr lang="ja-JP" altLang="en-US" sz="2000"/>
              <a:t>曲線</a:t>
            </a:r>
            <a:endParaRPr lang="en-US" altLang="ja-JP" sz="2000" dirty="0"/>
          </a:p>
        </p:txBody>
      </p:sp>
      <p:graphicFrame>
        <p:nvGraphicFramePr>
          <p:cNvPr id="8" name="表 7">
            <a:extLst>
              <a:ext uri="{FF2B5EF4-FFF2-40B4-BE49-F238E27FC236}">
                <a16:creationId xmlns:a16="http://schemas.microsoft.com/office/drawing/2014/main" id="{D5905559-B9A8-3B43-BF3A-A67F5D415B5C}"/>
              </a:ext>
            </a:extLst>
          </p:cNvPr>
          <p:cNvGraphicFramePr>
            <a:graphicFrameLocks noGrp="1"/>
          </p:cNvGraphicFramePr>
          <p:nvPr>
            <p:extLst>
              <p:ext uri="{D42A27DB-BD31-4B8C-83A1-F6EECF244321}">
                <p14:modId xmlns:p14="http://schemas.microsoft.com/office/powerpoint/2010/main" val="2968465890"/>
              </p:ext>
            </p:extLst>
          </p:nvPr>
        </p:nvGraphicFramePr>
        <p:xfrm>
          <a:off x="1798099" y="1498019"/>
          <a:ext cx="4674498" cy="2926080"/>
        </p:xfrm>
        <a:graphic>
          <a:graphicData uri="http://schemas.openxmlformats.org/drawingml/2006/table">
            <a:tbl>
              <a:tblPr firstRow="1" bandRow="1">
                <a:tableStyleId>{5C22544A-7EE6-4342-B048-85BDC9FD1C3A}</a:tableStyleId>
              </a:tblPr>
              <a:tblGrid>
                <a:gridCol w="2296618">
                  <a:extLst>
                    <a:ext uri="{9D8B030D-6E8A-4147-A177-3AD203B41FA5}">
                      <a16:colId xmlns:a16="http://schemas.microsoft.com/office/drawing/2014/main" val="4280110499"/>
                    </a:ext>
                  </a:extLst>
                </a:gridCol>
                <a:gridCol w="1248456">
                  <a:extLst>
                    <a:ext uri="{9D8B030D-6E8A-4147-A177-3AD203B41FA5}">
                      <a16:colId xmlns:a16="http://schemas.microsoft.com/office/drawing/2014/main" val="1570504404"/>
                    </a:ext>
                  </a:extLst>
                </a:gridCol>
                <a:gridCol w="1129424">
                  <a:extLst>
                    <a:ext uri="{9D8B030D-6E8A-4147-A177-3AD203B41FA5}">
                      <a16:colId xmlns:a16="http://schemas.microsoft.com/office/drawing/2014/main" val="3621255380"/>
                    </a:ext>
                  </a:extLst>
                </a:gridCol>
              </a:tblGrid>
              <a:tr h="305895">
                <a:tc>
                  <a:txBody>
                    <a:bodyPr/>
                    <a:lstStyle/>
                    <a:p>
                      <a:r>
                        <a:rPr kumimoji="1" lang="en-US" altLang="ja-JP" dirty="0"/>
                        <a:t>Data-Split</a:t>
                      </a:r>
                    </a:p>
                  </a:txBody>
                  <a:tcPr/>
                </a:tc>
                <a:tc>
                  <a:txBody>
                    <a:bodyPr/>
                    <a:lstStyle/>
                    <a:p>
                      <a:r>
                        <a:rPr kumimoji="1" lang="en-US" altLang="ja-JP" dirty="0"/>
                        <a:t>Feature</a:t>
                      </a:r>
                      <a:endParaRPr kumimoji="1" lang="ja-JP" altLang="en-US"/>
                    </a:p>
                  </a:txBody>
                  <a:tcPr/>
                </a:tc>
                <a:tc>
                  <a:txBody>
                    <a:bodyPr/>
                    <a:lstStyle/>
                    <a:p>
                      <a:r>
                        <a:rPr kumimoji="1" lang="en-US" altLang="ja-JP" dirty="0"/>
                        <a:t>AUC</a:t>
                      </a:r>
                      <a:endParaRPr kumimoji="1" lang="ja-JP" altLang="en-US"/>
                    </a:p>
                  </a:txBody>
                  <a:tcPr/>
                </a:tc>
                <a:extLst>
                  <a:ext uri="{0D108BD9-81ED-4DB2-BD59-A6C34878D82A}">
                    <a16:rowId xmlns:a16="http://schemas.microsoft.com/office/drawing/2014/main" val="3919540843"/>
                  </a:ext>
                </a:extLst>
              </a:tr>
              <a:tr h="305895">
                <a:tc>
                  <a:txBody>
                    <a:bodyPr/>
                    <a:lstStyle/>
                    <a:p>
                      <a:r>
                        <a:rPr kumimoji="1" lang="en-US" altLang="ja-JP" dirty="0"/>
                        <a:t>NONE</a:t>
                      </a:r>
                      <a:endParaRPr kumimoji="1" lang="ja-JP" altLang="en-US"/>
                    </a:p>
                  </a:txBody>
                  <a:tcPr/>
                </a:tc>
                <a:tc>
                  <a:txBody>
                    <a:bodyPr/>
                    <a:lstStyle/>
                    <a:p>
                      <a:r>
                        <a:rPr kumimoji="1" lang="en-US" altLang="ja-JP" dirty="0"/>
                        <a:t>STAT</a:t>
                      </a:r>
                      <a:endParaRPr kumimoji="1" lang="ja-JP" altLang="en-US"/>
                    </a:p>
                  </a:txBody>
                  <a:tcPr/>
                </a:tc>
                <a:tc>
                  <a:txBody>
                    <a:bodyPr/>
                    <a:lstStyle/>
                    <a:p>
                      <a:r>
                        <a:rPr kumimoji="1" lang="en-US" altLang="ja-JP" dirty="0"/>
                        <a:t>NA</a:t>
                      </a:r>
                      <a:endParaRPr kumimoji="1" lang="ja-JP" altLang="en-US"/>
                    </a:p>
                  </a:txBody>
                  <a:tcPr/>
                </a:tc>
                <a:extLst>
                  <a:ext uri="{0D108BD9-81ED-4DB2-BD59-A6C34878D82A}">
                    <a16:rowId xmlns:a16="http://schemas.microsoft.com/office/drawing/2014/main" val="45465069"/>
                  </a:ext>
                </a:extLst>
              </a:tr>
              <a:tr h="305895">
                <a:tc>
                  <a:txBody>
                    <a:bodyPr/>
                    <a:lstStyle/>
                    <a:p>
                      <a:r>
                        <a:rPr kumimoji="1" lang="en-US" altLang="ja-JP" dirty="0"/>
                        <a:t>PROVIDER</a:t>
                      </a:r>
                      <a:endParaRPr kumimoji="1" lang="ja-JP" altLang="en-US"/>
                    </a:p>
                  </a:txBody>
                  <a:tcPr/>
                </a:tc>
                <a:tc>
                  <a:txBody>
                    <a:bodyPr/>
                    <a:lstStyle/>
                    <a:p>
                      <a:r>
                        <a:rPr kumimoji="1" lang="en-US" altLang="ja-JP" dirty="0"/>
                        <a:t>STAT</a:t>
                      </a:r>
                      <a:endParaRPr kumimoji="1" lang="ja-JP" altLang="en-US"/>
                    </a:p>
                  </a:txBody>
                  <a:tcPr/>
                </a:tc>
                <a:tc>
                  <a:txBody>
                    <a:bodyPr/>
                    <a:lstStyle/>
                    <a:p>
                      <a:r>
                        <a:rPr kumimoji="1" lang="en-US" altLang="ja-JP" dirty="0"/>
                        <a:t>0.513</a:t>
                      </a:r>
                      <a:endParaRPr kumimoji="1" lang="ja-JP" altLang="en-US"/>
                    </a:p>
                  </a:txBody>
                  <a:tcPr/>
                </a:tc>
                <a:extLst>
                  <a:ext uri="{0D108BD9-81ED-4DB2-BD59-A6C34878D82A}">
                    <a16:rowId xmlns:a16="http://schemas.microsoft.com/office/drawing/2014/main" val="2021055167"/>
                  </a:ext>
                </a:extLst>
              </a:tr>
              <a:tr h="305895">
                <a:tc>
                  <a:txBody>
                    <a:bodyPr/>
                    <a:lstStyle/>
                    <a:p>
                      <a:r>
                        <a:rPr kumimoji="1" lang="en-US" altLang="ja-JP" dirty="0"/>
                        <a:t>PROVIDER</a:t>
                      </a:r>
                      <a:endParaRPr kumimoji="1" lang="ja-JP" altLang="en-US"/>
                    </a:p>
                  </a:txBody>
                  <a:tcPr/>
                </a:tc>
                <a:tc>
                  <a:txBody>
                    <a:bodyPr/>
                    <a:lstStyle/>
                    <a:p>
                      <a:r>
                        <a:rPr kumimoji="1" lang="en-US" altLang="ja-JP" dirty="0"/>
                        <a:t>HCPCS</a:t>
                      </a:r>
                      <a:endParaRPr kumimoji="1" lang="ja-JP" altLang="en-US"/>
                    </a:p>
                  </a:txBody>
                  <a:tcPr/>
                </a:tc>
                <a:tc>
                  <a:txBody>
                    <a:bodyPr/>
                    <a:lstStyle/>
                    <a:p>
                      <a:r>
                        <a:rPr kumimoji="1" lang="en-US" altLang="ja-JP" dirty="0"/>
                        <a:t>0.562</a:t>
                      </a:r>
                      <a:endParaRPr kumimoji="1" lang="ja-JP" altLang="en-US"/>
                    </a:p>
                  </a:txBody>
                  <a:tcPr/>
                </a:tc>
                <a:extLst>
                  <a:ext uri="{0D108BD9-81ED-4DB2-BD59-A6C34878D82A}">
                    <a16:rowId xmlns:a16="http://schemas.microsoft.com/office/drawing/2014/main" val="4286338944"/>
                  </a:ext>
                </a:extLst>
              </a:tr>
              <a:tr h="305895">
                <a:tc>
                  <a:txBody>
                    <a:bodyPr/>
                    <a:lstStyle/>
                    <a:p>
                      <a:r>
                        <a:rPr kumimoji="1" lang="en-US" altLang="ja-JP" dirty="0"/>
                        <a:t>PROVIDER-GRID</a:t>
                      </a:r>
                      <a:endParaRPr kumimoji="1" lang="ja-JP" altLang="en-US"/>
                    </a:p>
                  </a:txBody>
                  <a:tcPr/>
                </a:tc>
                <a:tc>
                  <a:txBody>
                    <a:bodyPr/>
                    <a:lstStyle/>
                    <a:p>
                      <a:r>
                        <a:rPr kumimoji="1" lang="en-US" altLang="ja-JP" dirty="0"/>
                        <a:t>STAT</a:t>
                      </a:r>
                      <a:endParaRPr kumimoji="1" lang="ja-JP" altLang="en-US"/>
                    </a:p>
                  </a:txBody>
                  <a:tcPr/>
                </a:tc>
                <a:tc>
                  <a:txBody>
                    <a:bodyPr/>
                    <a:lstStyle/>
                    <a:p>
                      <a:r>
                        <a:rPr kumimoji="1" lang="en-US" altLang="ja-JP" dirty="0"/>
                        <a:t>0.535</a:t>
                      </a:r>
                      <a:endParaRPr kumimoji="1" lang="ja-JP" altLang="en-US"/>
                    </a:p>
                  </a:txBody>
                  <a:tcPr/>
                </a:tc>
                <a:extLst>
                  <a:ext uri="{0D108BD9-81ED-4DB2-BD59-A6C34878D82A}">
                    <a16:rowId xmlns:a16="http://schemas.microsoft.com/office/drawing/2014/main" val="3441609199"/>
                  </a:ext>
                </a:extLst>
              </a:tr>
              <a:tr h="305895">
                <a:tc>
                  <a:txBody>
                    <a:bodyPr/>
                    <a:lstStyle/>
                    <a:p>
                      <a:r>
                        <a:rPr kumimoji="1" lang="en-US" altLang="ja-JP" dirty="0"/>
                        <a:t>PROVIDER-GRID</a:t>
                      </a:r>
                      <a:endParaRPr kumimoji="1" lang="ja-JP" altLang="en-US"/>
                    </a:p>
                  </a:txBody>
                  <a:tcPr/>
                </a:tc>
                <a:tc>
                  <a:txBody>
                    <a:bodyPr/>
                    <a:lstStyle/>
                    <a:p>
                      <a:r>
                        <a:rPr kumimoji="1" lang="en-US" altLang="ja-JP" dirty="0"/>
                        <a:t>HCPCS</a:t>
                      </a:r>
                      <a:endParaRPr kumimoji="1" lang="ja-JP" altLang="en-US"/>
                    </a:p>
                  </a:txBody>
                  <a:tcPr/>
                </a:tc>
                <a:tc>
                  <a:txBody>
                    <a:bodyPr/>
                    <a:lstStyle/>
                    <a:p>
                      <a:r>
                        <a:rPr kumimoji="1" lang="en-US" altLang="ja-JP" dirty="0"/>
                        <a:t>0.561</a:t>
                      </a:r>
                      <a:endParaRPr kumimoji="1" lang="ja-JP" altLang="en-US"/>
                    </a:p>
                  </a:txBody>
                  <a:tcPr/>
                </a:tc>
                <a:extLst>
                  <a:ext uri="{0D108BD9-81ED-4DB2-BD59-A6C34878D82A}">
                    <a16:rowId xmlns:a16="http://schemas.microsoft.com/office/drawing/2014/main" val="1781770586"/>
                  </a:ext>
                </a:extLst>
              </a:tr>
              <a:tr h="305895">
                <a:tc>
                  <a:txBody>
                    <a:bodyPr/>
                    <a:lstStyle/>
                    <a:p>
                      <a:r>
                        <a:rPr kumimoji="1" lang="en-US" altLang="ja-JP" dirty="0"/>
                        <a:t>GRID</a:t>
                      </a:r>
                      <a:endParaRPr kumimoji="1" lang="ja-JP" altLang="en-US"/>
                    </a:p>
                  </a:txBody>
                  <a:tcPr/>
                </a:tc>
                <a:tc>
                  <a:txBody>
                    <a:bodyPr/>
                    <a:lstStyle/>
                    <a:p>
                      <a:r>
                        <a:rPr kumimoji="1" lang="en-US" altLang="ja-JP" dirty="0"/>
                        <a:t>STAT</a:t>
                      </a:r>
                      <a:endParaRPr kumimoji="1" lang="ja-JP" altLang="en-US"/>
                    </a:p>
                  </a:txBody>
                  <a:tcPr/>
                </a:tc>
                <a:tc>
                  <a:txBody>
                    <a:bodyPr/>
                    <a:lstStyle/>
                    <a:p>
                      <a:r>
                        <a:rPr kumimoji="1" lang="en-US" altLang="ja-JP" dirty="0"/>
                        <a:t>0.509</a:t>
                      </a:r>
                      <a:endParaRPr kumimoji="1" lang="ja-JP" altLang="en-US"/>
                    </a:p>
                  </a:txBody>
                  <a:tcPr/>
                </a:tc>
                <a:extLst>
                  <a:ext uri="{0D108BD9-81ED-4DB2-BD59-A6C34878D82A}">
                    <a16:rowId xmlns:a16="http://schemas.microsoft.com/office/drawing/2014/main" val="1277377325"/>
                  </a:ext>
                </a:extLst>
              </a:tr>
              <a:tr h="305895">
                <a:tc>
                  <a:txBody>
                    <a:bodyPr/>
                    <a:lstStyle/>
                    <a:p>
                      <a:r>
                        <a:rPr kumimoji="1" lang="en-US" altLang="ja-JP" dirty="0"/>
                        <a:t>GRID</a:t>
                      </a:r>
                      <a:endParaRPr kumimoji="1" lang="ja-JP" altLang="en-US"/>
                    </a:p>
                  </a:txBody>
                  <a:tcPr/>
                </a:tc>
                <a:tc>
                  <a:txBody>
                    <a:bodyPr/>
                    <a:lstStyle/>
                    <a:p>
                      <a:r>
                        <a:rPr kumimoji="1" lang="en-US" altLang="ja-JP" dirty="0"/>
                        <a:t>HCPCS</a:t>
                      </a:r>
                      <a:endParaRPr kumimoji="1" lang="ja-JP" altLang="en-US"/>
                    </a:p>
                  </a:txBody>
                  <a:tcPr/>
                </a:tc>
                <a:tc>
                  <a:txBody>
                    <a:bodyPr/>
                    <a:lstStyle/>
                    <a:p>
                      <a:r>
                        <a:rPr kumimoji="1" lang="en-US" altLang="ja-JP" dirty="0"/>
                        <a:t>NA</a:t>
                      </a:r>
                      <a:endParaRPr kumimoji="1" lang="ja-JP" altLang="en-US"/>
                    </a:p>
                  </a:txBody>
                  <a:tcPr/>
                </a:tc>
                <a:extLst>
                  <a:ext uri="{0D108BD9-81ED-4DB2-BD59-A6C34878D82A}">
                    <a16:rowId xmlns:a16="http://schemas.microsoft.com/office/drawing/2014/main" val="1561452602"/>
                  </a:ext>
                </a:extLst>
              </a:tr>
            </a:tbl>
          </a:graphicData>
        </a:graphic>
      </p:graphicFrame>
      <p:pic>
        <p:nvPicPr>
          <p:cNvPr id="10" name="図 9">
            <a:extLst>
              <a:ext uri="{FF2B5EF4-FFF2-40B4-BE49-F238E27FC236}">
                <a16:creationId xmlns:a16="http://schemas.microsoft.com/office/drawing/2014/main" id="{A07749DD-F092-4B4D-B4C0-3FF161CC25FE}"/>
              </a:ext>
            </a:extLst>
          </p:cNvPr>
          <p:cNvPicPr>
            <a:picLocks noChangeAspect="1"/>
          </p:cNvPicPr>
          <p:nvPr/>
        </p:nvPicPr>
        <p:blipFill>
          <a:blip r:embed="rId3"/>
          <a:stretch>
            <a:fillRect/>
          </a:stretch>
        </p:blipFill>
        <p:spPr>
          <a:xfrm>
            <a:off x="6993732" y="1540813"/>
            <a:ext cx="4479661" cy="3050629"/>
          </a:xfrm>
          <a:prstGeom prst="rect">
            <a:avLst/>
          </a:prstGeom>
        </p:spPr>
      </p:pic>
    </p:spTree>
    <p:extLst>
      <p:ext uri="{BB962C8B-B14F-4D97-AF65-F5344CB8AC3E}">
        <p14:creationId xmlns:p14="http://schemas.microsoft.com/office/powerpoint/2010/main" val="4033585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669682" y="89315"/>
            <a:ext cx="9601200" cy="742960"/>
          </a:xfrm>
        </p:spPr>
        <p:txBody>
          <a:bodyPr>
            <a:normAutofit/>
          </a:bodyPr>
          <a:lstStyle/>
          <a:p>
            <a:r>
              <a:rPr lang="ja-JP" altLang="en-US" sz="4000"/>
              <a:t>結果</a:t>
            </a:r>
            <a:endParaRPr kumimoji="1" lang="ja-JP" altLang="en-US" sz="4000"/>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ABF4E534-CCB1-7942-93A5-DE170DA6680E}"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p:txBody>
          <a:bodyPr/>
          <a:lstStyle/>
          <a:p>
            <a:fld id="{C396DE94-E78B-4743-9932-E18BCB9B557B}" type="slidenum">
              <a:rPr kumimoji="1" lang="ja-JP" altLang="en-US" smtClean="0"/>
              <a:t>18</a:t>
            </a:fld>
            <a:endParaRPr kumimoji="1" lang="ja-JP" altLang="en-US"/>
          </a:p>
        </p:txBody>
      </p:sp>
      <p:sp>
        <p:nvSpPr>
          <p:cNvPr id="44" name="テキスト ボックス 43">
            <a:extLst>
              <a:ext uri="{FF2B5EF4-FFF2-40B4-BE49-F238E27FC236}">
                <a16:creationId xmlns:a16="http://schemas.microsoft.com/office/drawing/2014/main" id="{74E4F8C6-A70F-1D4C-8D1F-606CF118321C}"/>
              </a:ext>
            </a:extLst>
          </p:cNvPr>
          <p:cNvSpPr txBox="1"/>
          <p:nvPr/>
        </p:nvSpPr>
        <p:spPr>
          <a:xfrm>
            <a:off x="1167917" y="695806"/>
            <a:ext cx="3642344" cy="523220"/>
          </a:xfrm>
          <a:prstGeom prst="rect">
            <a:avLst/>
          </a:prstGeom>
          <a:noFill/>
        </p:spPr>
        <p:txBody>
          <a:bodyPr wrap="none" rtlCol="0">
            <a:spAutoFit/>
          </a:bodyPr>
          <a:lstStyle/>
          <a:p>
            <a:r>
              <a:rPr kumimoji="1" lang="en-US" altLang="ja-JP" sz="2800" b="1" dirty="0"/>
              <a:t>LOF</a:t>
            </a:r>
            <a:r>
              <a:rPr kumimoji="1" lang="ja-JP" altLang="en-US" sz="2800" b="1"/>
              <a:t>による外れ値検出</a:t>
            </a:r>
          </a:p>
        </p:txBody>
      </p:sp>
      <p:sp>
        <p:nvSpPr>
          <p:cNvPr id="79" name="正方形/長方形 78">
            <a:extLst>
              <a:ext uri="{FF2B5EF4-FFF2-40B4-BE49-F238E27FC236}">
                <a16:creationId xmlns:a16="http://schemas.microsoft.com/office/drawing/2014/main" id="{3933AD01-2B60-A74B-8BD7-3BF62F3B80BB}"/>
              </a:ext>
            </a:extLst>
          </p:cNvPr>
          <p:cNvSpPr/>
          <p:nvPr/>
        </p:nvSpPr>
        <p:spPr>
          <a:xfrm>
            <a:off x="1368380" y="1160331"/>
            <a:ext cx="10662806" cy="525545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C6E2DFBD-2CC2-B94F-BCBA-0EC9DAFBF527}"/>
              </a:ext>
            </a:extLst>
          </p:cNvPr>
          <p:cNvSpPr/>
          <p:nvPr/>
        </p:nvSpPr>
        <p:spPr>
          <a:xfrm>
            <a:off x="2094433" y="4373371"/>
            <a:ext cx="4479661" cy="400110"/>
          </a:xfrm>
          <a:prstGeom prst="rect">
            <a:avLst/>
          </a:prstGeom>
        </p:spPr>
        <p:txBody>
          <a:bodyPr wrap="square">
            <a:spAutoFit/>
          </a:bodyPr>
          <a:lstStyle/>
          <a:p>
            <a:r>
              <a:rPr lang="ja-JP" altLang="en-US" sz="2000"/>
              <a:t>データ分割法・特徴量ごとの</a:t>
            </a:r>
            <a:r>
              <a:rPr lang="en-US" altLang="ja-JP" sz="2000" dirty="0"/>
              <a:t>AUC</a:t>
            </a:r>
          </a:p>
        </p:txBody>
      </p:sp>
      <p:sp>
        <p:nvSpPr>
          <p:cNvPr id="23" name="正方形/長方形 22">
            <a:extLst>
              <a:ext uri="{FF2B5EF4-FFF2-40B4-BE49-F238E27FC236}">
                <a16:creationId xmlns:a16="http://schemas.microsoft.com/office/drawing/2014/main" id="{6FDCCA76-4E11-6D49-B308-D019E5EF91EA}"/>
              </a:ext>
            </a:extLst>
          </p:cNvPr>
          <p:cNvSpPr/>
          <p:nvPr/>
        </p:nvSpPr>
        <p:spPr>
          <a:xfrm>
            <a:off x="1167917" y="4922102"/>
            <a:ext cx="9655703" cy="1569660"/>
          </a:xfrm>
          <a:prstGeom prst="rect">
            <a:avLst/>
          </a:prstGeom>
        </p:spPr>
        <p:txBody>
          <a:bodyPr wrap="square">
            <a:spAutoFit/>
          </a:bodyPr>
          <a:lstStyle/>
          <a:p>
            <a:pPr marL="800100" lvl="1" indent="-342900">
              <a:buFont typeface="Wingdings" pitchFamily="2" charset="2"/>
              <a:buChar char="l"/>
            </a:pPr>
            <a:r>
              <a:rPr lang="ja-JP" altLang="en-US" sz="2400">
                <a:solidFill>
                  <a:sysClr val="windowText" lastClr="000000"/>
                </a:solidFill>
              </a:rPr>
              <a:t>先行研究より</a:t>
            </a:r>
            <a:r>
              <a:rPr lang="en-US" altLang="ja-JP" sz="2400" dirty="0">
                <a:solidFill>
                  <a:sysClr val="windowText" lastClr="000000"/>
                </a:solidFill>
              </a:rPr>
              <a:t>AUC</a:t>
            </a:r>
            <a:r>
              <a:rPr lang="ja-JP" altLang="en-US" sz="2400">
                <a:solidFill>
                  <a:sysClr val="windowText" lastClr="000000"/>
                </a:solidFill>
              </a:rPr>
              <a:t>高</a:t>
            </a:r>
            <a:r>
              <a:rPr lang="en-US" altLang="ja-JP" sz="2400" dirty="0">
                <a:solidFill>
                  <a:sysClr val="windowText" lastClr="000000"/>
                </a:solidFill>
              </a:rPr>
              <a:t> (</a:t>
            </a:r>
            <a:r>
              <a:rPr lang="ja-JP" altLang="en-US" sz="2400">
                <a:solidFill>
                  <a:sysClr val="windowText" lastClr="000000"/>
                </a:solidFill>
              </a:rPr>
              <a:t>ただし、データセット異</a:t>
            </a:r>
            <a:r>
              <a:rPr lang="en-US" altLang="ja-JP" sz="2400" dirty="0">
                <a:solidFill>
                  <a:sysClr val="windowText" lastClr="000000"/>
                </a:solidFill>
              </a:rPr>
              <a:t>)</a:t>
            </a:r>
          </a:p>
          <a:p>
            <a:pPr marL="800100" lvl="1" indent="-342900">
              <a:buFont typeface="Wingdings" pitchFamily="2" charset="2"/>
              <a:buChar char="l"/>
            </a:pPr>
            <a:r>
              <a:rPr lang="ja-JP" altLang="en-US" sz="2400">
                <a:solidFill>
                  <a:sysClr val="windowText" lastClr="000000"/>
                </a:solidFill>
              </a:rPr>
              <a:t>どのデータ分割も有効</a:t>
            </a:r>
            <a:endParaRPr lang="en-US" altLang="ja-JP" sz="2400" dirty="0">
              <a:solidFill>
                <a:sysClr val="windowText" lastClr="000000"/>
              </a:solidFill>
            </a:endParaRPr>
          </a:p>
          <a:p>
            <a:pPr marL="800100" lvl="1" indent="-342900">
              <a:buFont typeface="Wingdings" pitchFamily="2" charset="2"/>
              <a:buChar char="l"/>
            </a:pPr>
            <a:r>
              <a:rPr lang="en-US" altLang="ja-JP" sz="2400" dirty="0">
                <a:solidFill>
                  <a:sysClr val="windowText" lastClr="000000"/>
                </a:solidFill>
              </a:rPr>
              <a:t>HCPCS: </a:t>
            </a:r>
            <a:r>
              <a:rPr lang="ja-JP" altLang="en-US" sz="2400">
                <a:solidFill>
                  <a:sysClr val="windowText" lastClr="000000"/>
                </a:solidFill>
              </a:rPr>
              <a:t>各治療ごとの請求額の特徴ベクトルが</a:t>
            </a:r>
            <a:r>
              <a:rPr lang="en-US" altLang="ja-JP" sz="2400" dirty="0">
                <a:solidFill>
                  <a:sysClr val="windowText" lastClr="000000"/>
                </a:solidFill>
              </a:rPr>
              <a:t>AUC</a:t>
            </a:r>
            <a:r>
              <a:rPr lang="ja-JP" altLang="en-US" sz="2400">
                <a:solidFill>
                  <a:sysClr val="windowText" lastClr="000000"/>
                </a:solidFill>
              </a:rPr>
              <a:t>高</a:t>
            </a:r>
            <a:endParaRPr lang="en-US" altLang="ja-JP" sz="2400" dirty="0">
              <a:solidFill>
                <a:sysClr val="windowText" lastClr="000000"/>
              </a:solidFill>
            </a:endParaRPr>
          </a:p>
          <a:p>
            <a:pPr marL="800100" lvl="1" indent="-342900">
              <a:buFont typeface="Wingdings" pitchFamily="2" charset="2"/>
              <a:buChar char="l"/>
            </a:pPr>
            <a:r>
              <a:rPr lang="en-US" altLang="ja-JP" sz="2400" dirty="0">
                <a:solidFill>
                  <a:sysClr val="windowText" lastClr="000000"/>
                </a:solidFill>
              </a:rPr>
              <a:t>STAT: </a:t>
            </a:r>
            <a:r>
              <a:rPr lang="ja-JP" altLang="en-US" sz="2400">
                <a:solidFill>
                  <a:sysClr val="windowText" lastClr="000000"/>
                </a:solidFill>
              </a:rPr>
              <a:t>治療の要約統計の場合は</a:t>
            </a:r>
            <a:r>
              <a:rPr lang="en-US" altLang="ja-JP" sz="2400" dirty="0">
                <a:solidFill>
                  <a:sysClr val="windowText" lastClr="000000"/>
                </a:solidFill>
              </a:rPr>
              <a:t>PROVIDER-MESH</a:t>
            </a:r>
            <a:r>
              <a:rPr lang="ja-JP" altLang="en-US" sz="2400">
                <a:solidFill>
                  <a:sysClr val="windowText" lastClr="000000"/>
                </a:solidFill>
              </a:rPr>
              <a:t>分割が有効</a:t>
            </a:r>
            <a:endParaRPr lang="en-US" altLang="ja-JP" sz="2400" dirty="0">
              <a:solidFill>
                <a:sysClr val="windowText" lastClr="000000"/>
              </a:solidFill>
            </a:endParaRPr>
          </a:p>
        </p:txBody>
      </p:sp>
      <p:sp>
        <p:nvSpPr>
          <p:cNvPr id="15" name="正方形/長方形 14">
            <a:extLst>
              <a:ext uri="{FF2B5EF4-FFF2-40B4-BE49-F238E27FC236}">
                <a16:creationId xmlns:a16="http://schemas.microsoft.com/office/drawing/2014/main" id="{769E2A22-A883-5C45-9BC2-CFBD59F97FAC}"/>
              </a:ext>
            </a:extLst>
          </p:cNvPr>
          <p:cNvSpPr/>
          <p:nvPr/>
        </p:nvSpPr>
        <p:spPr>
          <a:xfrm>
            <a:off x="7037960" y="4373371"/>
            <a:ext cx="4479661" cy="400110"/>
          </a:xfrm>
          <a:prstGeom prst="rect">
            <a:avLst/>
          </a:prstGeom>
        </p:spPr>
        <p:txBody>
          <a:bodyPr wrap="square">
            <a:spAutoFit/>
          </a:bodyPr>
          <a:lstStyle/>
          <a:p>
            <a:r>
              <a:rPr lang="ja-JP" altLang="en-US" sz="2000"/>
              <a:t>データ分割法・特徴量ごとの</a:t>
            </a:r>
            <a:r>
              <a:rPr lang="en-US" altLang="ja-JP" sz="2000" dirty="0"/>
              <a:t>ROC</a:t>
            </a:r>
            <a:r>
              <a:rPr lang="ja-JP" altLang="en-US" sz="2000"/>
              <a:t>曲線</a:t>
            </a:r>
            <a:endParaRPr lang="en-US" altLang="ja-JP" sz="2000" dirty="0"/>
          </a:p>
        </p:txBody>
      </p:sp>
      <p:graphicFrame>
        <p:nvGraphicFramePr>
          <p:cNvPr id="17" name="表 16">
            <a:extLst>
              <a:ext uri="{FF2B5EF4-FFF2-40B4-BE49-F238E27FC236}">
                <a16:creationId xmlns:a16="http://schemas.microsoft.com/office/drawing/2014/main" id="{E69820C9-590E-2845-9080-A11C95788B78}"/>
              </a:ext>
            </a:extLst>
          </p:cNvPr>
          <p:cNvGraphicFramePr>
            <a:graphicFrameLocks noGrp="1"/>
          </p:cNvGraphicFramePr>
          <p:nvPr>
            <p:extLst>
              <p:ext uri="{D42A27DB-BD31-4B8C-83A1-F6EECF244321}">
                <p14:modId xmlns:p14="http://schemas.microsoft.com/office/powerpoint/2010/main" val="2448537400"/>
              </p:ext>
            </p:extLst>
          </p:nvPr>
        </p:nvGraphicFramePr>
        <p:xfrm>
          <a:off x="1819258" y="1303811"/>
          <a:ext cx="4674498" cy="2926080"/>
        </p:xfrm>
        <a:graphic>
          <a:graphicData uri="http://schemas.openxmlformats.org/drawingml/2006/table">
            <a:tbl>
              <a:tblPr firstRow="1" bandRow="1">
                <a:tableStyleId>{5C22544A-7EE6-4342-B048-85BDC9FD1C3A}</a:tableStyleId>
              </a:tblPr>
              <a:tblGrid>
                <a:gridCol w="2296618">
                  <a:extLst>
                    <a:ext uri="{9D8B030D-6E8A-4147-A177-3AD203B41FA5}">
                      <a16:colId xmlns:a16="http://schemas.microsoft.com/office/drawing/2014/main" val="4280110499"/>
                    </a:ext>
                  </a:extLst>
                </a:gridCol>
                <a:gridCol w="1248456">
                  <a:extLst>
                    <a:ext uri="{9D8B030D-6E8A-4147-A177-3AD203B41FA5}">
                      <a16:colId xmlns:a16="http://schemas.microsoft.com/office/drawing/2014/main" val="1570504404"/>
                    </a:ext>
                  </a:extLst>
                </a:gridCol>
                <a:gridCol w="1129424">
                  <a:extLst>
                    <a:ext uri="{9D8B030D-6E8A-4147-A177-3AD203B41FA5}">
                      <a16:colId xmlns:a16="http://schemas.microsoft.com/office/drawing/2014/main" val="3621255380"/>
                    </a:ext>
                  </a:extLst>
                </a:gridCol>
              </a:tblGrid>
              <a:tr h="305895">
                <a:tc>
                  <a:txBody>
                    <a:bodyPr/>
                    <a:lstStyle/>
                    <a:p>
                      <a:r>
                        <a:rPr kumimoji="1" lang="en-US" altLang="ja-JP" dirty="0"/>
                        <a:t>Data-Split</a:t>
                      </a:r>
                    </a:p>
                  </a:txBody>
                  <a:tcPr/>
                </a:tc>
                <a:tc>
                  <a:txBody>
                    <a:bodyPr/>
                    <a:lstStyle/>
                    <a:p>
                      <a:r>
                        <a:rPr kumimoji="1" lang="en-US" altLang="ja-JP" dirty="0"/>
                        <a:t>Feature</a:t>
                      </a:r>
                      <a:endParaRPr kumimoji="1" lang="ja-JP" altLang="en-US"/>
                    </a:p>
                  </a:txBody>
                  <a:tcPr/>
                </a:tc>
                <a:tc>
                  <a:txBody>
                    <a:bodyPr/>
                    <a:lstStyle/>
                    <a:p>
                      <a:r>
                        <a:rPr kumimoji="1" lang="en-US" altLang="ja-JP" dirty="0"/>
                        <a:t>AUC</a:t>
                      </a:r>
                      <a:endParaRPr kumimoji="1" lang="ja-JP" altLang="en-US"/>
                    </a:p>
                  </a:txBody>
                  <a:tcPr/>
                </a:tc>
                <a:extLst>
                  <a:ext uri="{0D108BD9-81ED-4DB2-BD59-A6C34878D82A}">
                    <a16:rowId xmlns:a16="http://schemas.microsoft.com/office/drawing/2014/main" val="3919540843"/>
                  </a:ext>
                </a:extLst>
              </a:tr>
              <a:tr h="305895">
                <a:tc>
                  <a:txBody>
                    <a:bodyPr/>
                    <a:lstStyle/>
                    <a:p>
                      <a:r>
                        <a:rPr kumimoji="1" lang="en-US" altLang="ja-JP" dirty="0"/>
                        <a:t>NONE</a:t>
                      </a:r>
                      <a:endParaRPr kumimoji="1" lang="ja-JP" altLang="en-US"/>
                    </a:p>
                  </a:txBody>
                  <a:tcPr/>
                </a:tc>
                <a:tc>
                  <a:txBody>
                    <a:bodyPr/>
                    <a:lstStyle/>
                    <a:p>
                      <a:r>
                        <a:rPr kumimoji="1" lang="en-US" altLang="ja-JP" dirty="0"/>
                        <a:t>STAT</a:t>
                      </a:r>
                      <a:endParaRPr kumimoji="1" lang="ja-JP" altLang="en-US"/>
                    </a:p>
                  </a:txBody>
                  <a:tcPr/>
                </a:tc>
                <a:tc>
                  <a:txBody>
                    <a:bodyPr/>
                    <a:lstStyle/>
                    <a:p>
                      <a:r>
                        <a:rPr kumimoji="1" lang="en-US" altLang="ja-JP" dirty="0"/>
                        <a:t>0.529</a:t>
                      </a:r>
                      <a:endParaRPr kumimoji="1" lang="ja-JP" altLang="en-US"/>
                    </a:p>
                  </a:txBody>
                  <a:tcPr/>
                </a:tc>
                <a:extLst>
                  <a:ext uri="{0D108BD9-81ED-4DB2-BD59-A6C34878D82A}">
                    <a16:rowId xmlns:a16="http://schemas.microsoft.com/office/drawing/2014/main" val="45465069"/>
                  </a:ext>
                </a:extLst>
              </a:tr>
              <a:tr h="305895">
                <a:tc>
                  <a:txBody>
                    <a:bodyPr/>
                    <a:lstStyle/>
                    <a:p>
                      <a:r>
                        <a:rPr kumimoji="1" lang="en-US" altLang="ja-JP" dirty="0"/>
                        <a:t>PROVIDER</a:t>
                      </a:r>
                      <a:endParaRPr kumimoji="1" lang="ja-JP" altLang="en-US"/>
                    </a:p>
                  </a:txBody>
                  <a:tcPr/>
                </a:tc>
                <a:tc>
                  <a:txBody>
                    <a:bodyPr/>
                    <a:lstStyle/>
                    <a:p>
                      <a:r>
                        <a:rPr kumimoji="1" lang="en-US" altLang="ja-JP" dirty="0"/>
                        <a:t>STAT</a:t>
                      </a:r>
                      <a:endParaRPr kumimoji="1" lang="ja-JP" altLang="en-US"/>
                    </a:p>
                  </a:txBody>
                  <a:tcPr/>
                </a:tc>
                <a:tc>
                  <a:txBody>
                    <a:bodyPr/>
                    <a:lstStyle/>
                    <a:p>
                      <a:r>
                        <a:rPr kumimoji="1" lang="en-US" altLang="ja-JP" dirty="0"/>
                        <a:t>0.591</a:t>
                      </a:r>
                      <a:endParaRPr kumimoji="1" lang="ja-JP" altLang="en-US"/>
                    </a:p>
                  </a:txBody>
                  <a:tcPr/>
                </a:tc>
                <a:extLst>
                  <a:ext uri="{0D108BD9-81ED-4DB2-BD59-A6C34878D82A}">
                    <a16:rowId xmlns:a16="http://schemas.microsoft.com/office/drawing/2014/main" val="2021055167"/>
                  </a:ext>
                </a:extLst>
              </a:tr>
              <a:tr h="305895">
                <a:tc>
                  <a:txBody>
                    <a:bodyPr/>
                    <a:lstStyle/>
                    <a:p>
                      <a:r>
                        <a:rPr kumimoji="1" lang="en-US" altLang="ja-JP" dirty="0"/>
                        <a:t>PROVIDER</a:t>
                      </a:r>
                      <a:endParaRPr kumimoji="1" lang="ja-JP" altLang="en-US"/>
                    </a:p>
                  </a:txBody>
                  <a:tcPr/>
                </a:tc>
                <a:tc>
                  <a:txBody>
                    <a:bodyPr/>
                    <a:lstStyle/>
                    <a:p>
                      <a:r>
                        <a:rPr kumimoji="1" lang="en-US" altLang="ja-JP" dirty="0"/>
                        <a:t>HCPCS</a:t>
                      </a:r>
                      <a:endParaRPr kumimoji="1" lang="ja-JP" altLang="en-US"/>
                    </a:p>
                  </a:txBody>
                  <a:tcPr/>
                </a:tc>
                <a:tc>
                  <a:txBody>
                    <a:bodyPr/>
                    <a:lstStyle/>
                    <a:p>
                      <a:r>
                        <a:rPr kumimoji="1" lang="en-US" altLang="ja-JP" dirty="0">
                          <a:solidFill>
                            <a:srgbClr val="FF0000"/>
                          </a:solidFill>
                        </a:rPr>
                        <a:t>0.634*</a:t>
                      </a:r>
                      <a:endParaRPr kumimoji="1" lang="ja-JP" altLang="en-US">
                        <a:solidFill>
                          <a:srgbClr val="FF0000"/>
                        </a:solidFill>
                      </a:endParaRPr>
                    </a:p>
                  </a:txBody>
                  <a:tcPr/>
                </a:tc>
                <a:extLst>
                  <a:ext uri="{0D108BD9-81ED-4DB2-BD59-A6C34878D82A}">
                    <a16:rowId xmlns:a16="http://schemas.microsoft.com/office/drawing/2014/main" val="4286338944"/>
                  </a:ext>
                </a:extLst>
              </a:tr>
              <a:tr h="305895">
                <a:tc>
                  <a:txBody>
                    <a:bodyPr/>
                    <a:lstStyle/>
                    <a:p>
                      <a:r>
                        <a:rPr kumimoji="1" lang="en-US" altLang="ja-JP" dirty="0"/>
                        <a:t>PROVIDER-GRID</a:t>
                      </a:r>
                      <a:endParaRPr kumimoji="1" lang="ja-JP" altLang="en-US"/>
                    </a:p>
                  </a:txBody>
                  <a:tcPr/>
                </a:tc>
                <a:tc>
                  <a:txBody>
                    <a:bodyPr/>
                    <a:lstStyle/>
                    <a:p>
                      <a:r>
                        <a:rPr kumimoji="1" lang="en-US" altLang="ja-JP" dirty="0"/>
                        <a:t>STAT</a:t>
                      </a:r>
                      <a:endParaRPr kumimoji="1" lang="ja-JP" altLang="en-US"/>
                    </a:p>
                  </a:txBody>
                  <a:tcPr/>
                </a:tc>
                <a:tc>
                  <a:txBody>
                    <a:bodyPr/>
                    <a:lstStyle/>
                    <a:p>
                      <a:r>
                        <a:rPr kumimoji="1" lang="en-US" altLang="ja-JP" dirty="0"/>
                        <a:t>0.593</a:t>
                      </a:r>
                      <a:endParaRPr kumimoji="1" lang="ja-JP" altLang="en-US"/>
                    </a:p>
                  </a:txBody>
                  <a:tcPr/>
                </a:tc>
                <a:extLst>
                  <a:ext uri="{0D108BD9-81ED-4DB2-BD59-A6C34878D82A}">
                    <a16:rowId xmlns:a16="http://schemas.microsoft.com/office/drawing/2014/main" val="3441609199"/>
                  </a:ext>
                </a:extLst>
              </a:tr>
              <a:tr h="305895">
                <a:tc>
                  <a:txBody>
                    <a:bodyPr/>
                    <a:lstStyle/>
                    <a:p>
                      <a:r>
                        <a:rPr kumimoji="1" lang="en-US" altLang="ja-JP" dirty="0"/>
                        <a:t>PROVIDER-GRID</a:t>
                      </a:r>
                      <a:endParaRPr kumimoji="1" lang="ja-JP" altLang="en-US"/>
                    </a:p>
                  </a:txBody>
                  <a:tcPr/>
                </a:tc>
                <a:tc>
                  <a:txBody>
                    <a:bodyPr/>
                    <a:lstStyle/>
                    <a:p>
                      <a:r>
                        <a:rPr kumimoji="1" lang="en-US" altLang="ja-JP" dirty="0"/>
                        <a:t>HCPCS</a:t>
                      </a:r>
                      <a:endParaRPr kumimoji="1" lang="ja-JP" altLang="en-US"/>
                    </a:p>
                  </a:txBody>
                  <a:tcPr/>
                </a:tc>
                <a:tc>
                  <a:txBody>
                    <a:bodyPr/>
                    <a:lstStyle/>
                    <a:p>
                      <a:r>
                        <a:rPr kumimoji="1" lang="en-US" altLang="ja-JP" dirty="0"/>
                        <a:t>0.559</a:t>
                      </a:r>
                      <a:endParaRPr kumimoji="1" lang="ja-JP" altLang="en-US"/>
                    </a:p>
                  </a:txBody>
                  <a:tcPr/>
                </a:tc>
                <a:extLst>
                  <a:ext uri="{0D108BD9-81ED-4DB2-BD59-A6C34878D82A}">
                    <a16:rowId xmlns:a16="http://schemas.microsoft.com/office/drawing/2014/main" val="1781770586"/>
                  </a:ext>
                </a:extLst>
              </a:tr>
              <a:tr h="305895">
                <a:tc>
                  <a:txBody>
                    <a:bodyPr/>
                    <a:lstStyle/>
                    <a:p>
                      <a:r>
                        <a:rPr kumimoji="1" lang="en-US" altLang="ja-JP" dirty="0"/>
                        <a:t>GRID</a:t>
                      </a:r>
                      <a:endParaRPr kumimoji="1" lang="ja-JP" altLang="en-US"/>
                    </a:p>
                  </a:txBody>
                  <a:tcPr/>
                </a:tc>
                <a:tc>
                  <a:txBody>
                    <a:bodyPr/>
                    <a:lstStyle/>
                    <a:p>
                      <a:r>
                        <a:rPr kumimoji="1" lang="en-US" altLang="ja-JP" dirty="0"/>
                        <a:t>STAT</a:t>
                      </a:r>
                      <a:endParaRPr kumimoji="1" lang="ja-JP" altLang="en-US"/>
                    </a:p>
                  </a:txBody>
                  <a:tcPr/>
                </a:tc>
                <a:tc>
                  <a:txBody>
                    <a:bodyPr/>
                    <a:lstStyle/>
                    <a:p>
                      <a:r>
                        <a:rPr kumimoji="1" lang="en-US" altLang="ja-JP" dirty="0"/>
                        <a:t>0.560</a:t>
                      </a:r>
                      <a:endParaRPr kumimoji="1" lang="ja-JP" altLang="en-US"/>
                    </a:p>
                  </a:txBody>
                  <a:tcPr/>
                </a:tc>
                <a:extLst>
                  <a:ext uri="{0D108BD9-81ED-4DB2-BD59-A6C34878D82A}">
                    <a16:rowId xmlns:a16="http://schemas.microsoft.com/office/drawing/2014/main" val="1277377325"/>
                  </a:ext>
                </a:extLst>
              </a:tr>
              <a:tr h="305895">
                <a:tc>
                  <a:txBody>
                    <a:bodyPr/>
                    <a:lstStyle/>
                    <a:p>
                      <a:r>
                        <a:rPr kumimoji="1" lang="en-US" altLang="ja-JP" dirty="0"/>
                        <a:t>GRID</a:t>
                      </a:r>
                      <a:endParaRPr kumimoji="1" lang="ja-JP" altLang="en-US"/>
                    </a:p>
                  </a:txBody>
                  <a:tcPr/>
                </a:tc>
                <a:tc>
                  <a:txBody>
                    <a:bodyPr/>
                    <a:lstStyle/>
                    <a:p>
                      <a:r>
                        <a:rPr kumimoji="1" lang="en-US" altLang="ja-JP" dirty="0"/>
                        <a:t>HCPCS</a:t>
                      </a:r>
                      <a:endParaRPr kumimoji="1" lang="ja-JP" altLang="en-US"/>
                    </a:p>
                  </a:txBody>
                  <a:tcPr/>
                </a:tc>
                <a:tc>
                  <a:txBody>
                    <a:bodyPr/>
                    <a:lstStyle/>
                    <a:p>
                      <a:r>
                        <a:rPr kumimoji="1" lang="en-US" altLang="ja-JP" dirty="0"/>
                        <a:t>0.605</a:t>
                      </a:r>
                      <a:endParaRPr kumimoji="1" lang="ja-JP" altLang="en-US"/>
                    </a:p>
                  </a:txBody>
                  <a:tcPr/>
                </a:tc>
                <a:extLst>
                  <a:ext uri="{0D108BD9-81ED-4DB2-BD59-A6C34878D82A}">
                    <a16:rowId xmlns:a16="http://schemas.microsoft.com/office/drawing/2014/main" val="1561452602"/>
                  </a:ext>
                </a:extLst>
              </a:tr>
            </a:tbl>
          </a:graphicData>
        </a:graphic>
      </p:graphicFrame>
      <p:pic>
        <p:nvPicPr>
          <p:cNvPr id="9" name="図 8">
            <a:extLst>
              <a:ext uri="{FF2B5EF4-FFF2-40B4-BE49-F238E27FC236}">
                <a16:creationId xmlns:a16="http://schemas.microsoft.com/office/drawing/2014/main" id="{3300B651-E55F-4341-8D4A-E61EA0A1BFA3}"/>
              </a:ext>
            </a:extLst>
          </p:cNvPr>
          <p:cNvPicPr>
            <a:picLocks noChangeAspect="1"/>
          </p:cNvPicPr>
          <p:nvPr/>
        </p:nvPicPr>
        <p:blipFill>
          <a:blip r:embed="rId3"/>
          <a:stretch>
            <a:fillRect/>
          </a:stretch>
        </p:blipFill>
        <p:spPr>
          <a:xfrm>
            <a:off x="7037960" y="1241536"/>
            <a:ext cx="4479661" cy="3050629"/>
          </a:xfrm>
          <a:prstGeom prst="rect">
            <a:avLst/>
          </a:prstGeom>
        </p:spPr>
      </p:pic>
    </p:spTree>
    <p:extLst>
      <p:ext uri="{BB962C8B-B14F-4D97-AF65-F5344CB8AC3E}">
        <p14:creationId xmlns:p14="http://schemas.microsoft.com/office/powerpoint/2010/main" val="2303459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C429AD-D80B-6847-BC31-DB7DC8D38188}"/>
              </a:ext>
            </a:extLst>
          </p:cNvPr>
          <p:cNvSpPr>
            <a:spLocks noGrp="1"/>
          </p:cNvSpPr>
          <p:nvPr>
            <p:ph type="title"/>
          </p:nvPr>
        </p:nvSpPr>
        <p:spPr/>
        <p:txBody>
          <a:bodyPr/>
          <a:lstStyle/>
          <a:p>
            <a:r>
              <a:rPr kumimoji="1" lang="ja-JP" altLang="en-US"/>
              <a:t>まとめと今後の方針</a:t>
            </a:r>
          </a:p>
        </p:txBody>
      </p:sp>
      <p:sp>
        <p:nvSpPr>
          <p:cNvPr id="3" name="コンテンツ プレースホルダー 2">
            <a:extLst>
              <a:ext uri="{FF2B5EF4-FFF2-40B4-BE49-F238E27FC236}">
                <a16:creationId xmlns:a16="http://schemas.microsoft.com/office/drawing/2014/main" id="{959AD9DC-C3A8-474D-8516-FACF59D132E1}"/>
              </a:ext>
            </a:extLst>
          </p:cNvPr>
          <p:cNvSpPr>
            <a:spLocks noGrp="1"/>
          </p:cNvSpPr>
          <p:nvPr>
            <p:ph idx="1"/>
          </p:nvPr>
        </p:nvSpPr>
        <p:spPr>
          <a:xfrm>
            <a:off x="1778000" y="1557992"/>
            <a:ext cx="9994900" cy="1494459"/>
          </a:xfrm>
          <a:solidFill>
            <a:schemeClr val="accent6">
              <a:lumMod val="40000"/>
              <a:lumOff val="60000"/>
            </a:schemeClr>
          </a:solidFill>
        </p:spPr>
        <p:style>
          <a:lnRef idx="1">
            <a:schemeClr val="accent6"/>
          </a:lnRef>
          <a:fillRef idx="3">
            <a:schemeClr val="accent6"/>
          </a:fillRef>
          <a:effectRef idx="2">
            <a:schemeClr val="accent6"/>
          </a:effectRef>
          <a:fontRef idx="minor">
            <a:schemeClr val="lt1"/>
          </a:fontRef>
        </p:style>
        <p:txBody>
          <a:bodyPr>
            <a:normAutofit/>
          </a:bodyPr>
          <a:lstStyle/>
          <a:p>
            <a:r>
              <a:rPr lang="ja-JP" altLang="en-US" sz="2400">
                <a:solidFill>
                  <a:schemeClr val="tx1"/>
                </a:solidFill>
              </a:rPr>
              <a:t>外れ値と詐欺行為者の一致を実験</a:t>
            </a:r>
            <a:endParaRPr lang="en-US" altLang="ja-JP" sz="2400" dirty="0">
              <a:solidFill>
                <a:schemeClr val="tx1"/>
              </a:solidFill>
            </a:endParaRPr>
          </a:p>
          <a:p>
            <a:r>
              <a:rPr lang="ja-JP" altLang="en-US" sz="2400">
                <a:solidFill>
                  <a:schemeClr val="tx1"/>
                </a:solidFill>
              </a:rPr>
              <a:t>特徴量・分割の有効性を検証</a:t>
            </a:r>
            <a:endParaRPr lang="en-US" altLang="ja-JP" sz="2400" dirty="0">
              <a:solidFill>
                <a:schemeClr val="tx1"/>
              </a:solidFill>
            </a:endParaRPr>
          </a:p>
          <a:p>
            <a:r>
              <a:rPr lang="ja-JP" altLang="en-US" sz="2400">
                <a:solidFill>
                  <a:schemeClr val="tx1"/>
                </a:solidFill>
              </a:rPr>
              <a:t>無作為抽出・先行研究より精度良</a:t>
            </a:r>
            <a:endParaRPr lang="en-US" altLang="ja-JP" sz="2400" dirty="0">
              <a:solidFill>
                <a:schemeClr val="tx1"/>
              </a:solidFill>
            </a:endParaRPr>
          </a:p>
          <a:p>
            <a:endParaRPr lang="en-US" altLang="ja-JP" sz="2400" dirty="0">
              <a:solidFill>
                <a:schemeClr val="tx1"/>
              </a:solidFill>
            </a:endParaRPr>
          </a:p>
        </p:txBody>
      </p:sp>
      <p:sp>
        <p:nvSpPr>
          <p:cNvPr id="4" name="日付プレースホルダー 3">
            <a:extLst>
              <a:ext uri="{FF2B5EF4-FFF2-40B4-BE49-F238E27FC236}">
                <a16:creationId xmlns:a16="http://schemas.microsoft.com/office/drawing/2014/main" id="{A5462654-715D-8C44-A827-FCE10A58FF4D}"/>
              </a:ext>
            </a:extLst>
          </p:cNvPr>
          <p:cNvSpPr>
            <a:spLocks noGrp="1"/>
          </p:cNvSpPr>
          <p:nvPr>
            <p:ph type="dt" sz="half" idx="10"/>
          </p:nvPr>
        </p:nvSpPr>
        <p:spPr/>
        <p:txBody>
          <a:bodyPr/>
          <a:lstStyle/>
          <a:p>
            <a:fld id="{E3BA23FF-A144-084C-8991-05A9A0117DEC}"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DB0593E1-332F-874E-98FB-98BB72EB7CC2}"/>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CE0A4432-371E-B149-8A2B-6F4F556EA231}"/>
              </a:ext>
            </a:extLst>
          </p:cNvPr>
          <p:cNvSpPr>
            <a:spLocks noGrp="1"/>
          </p:cNvSpPr>
          <p:nvPr>
            <p:ph type="sldNum" sz="quarter" idx="12"/>
          </p:nvPr>
        </p:nvSpPr>
        <p:spPr/>
        <p:txBody>
          <a:bodyPr/>
          <a:lstStyle/>
          <a:p>
            <a:fld id="{C396DE94-E78B-4743-9932-E18BCB9B557B}" type="slidenum">
              <a:rPr kumimoji="1" lang="ja-JP" altLang="en-US" smtClean="0"/>
              <a:t>19</a:t>
            </a:fld>
            <a:endParaRPr kumimoji="1" lang="ja-JP" altLang="en-US"/>
          </a:p>
        </p:txBody>
      </p:sp>
      <p:sp>
        <p:nvSpPr>
          <p:cNvPr id="7" name="テキスト ボックス 6">
            <a:extLst>
              <a:ext uri="{FF2B5EF4-FFF2-40B4-BE49-F238E27FC236}">
                <a16:creationId xmlns:a16="http://schemas.microsoft.com/office/drawing/2014/main" id="{5A67A45D-BE2C-DE46-B688-9EF37CFC7DC5}"/>
              </a:ext>
            </a:extLst>
          </p:cNvPr>
          <p:cNvSpPr txBox="1"/>
          <p:nvPr/>
        </p:nvSpPr>
        <p:spPr>
          <a:xfrm>
            <a:off x="1320800" y="1034775"/>
            <a:ext cx="1676400" cy="523220"/>
          </a:xfrm>
          <a:prstGeom prst="rect">
            <a:avLst/>
          </a:prstGeom>
          <a:noFill/>
        </p:spPr>
        <p:txBody>
          <a:bodyPr wrap="square" rtlCol="0">
            <a:spAutoFit/>
          </a:bodyPr>
          <a:lstStyle/>
          <a:p>
            <a:r>
              <a:rPr kumimoji="1" lang="ja-JP" altLang="en-US" sz="2800"/>
              <a:t>まとめ</a:t>
            </a:r>
          </a:p>
        </p:txBody>
      </p:sp>
      <p:sp>
        <p:nvSpPr>
          <p:cNvPr id="9" name="テキスト ボックス 8">
            <a:extLst>
              <a:ext uri="{FF2B5EF4-FFF2-40B4-BE49-F238E27FC236}">
                <a16:creationId xmlns:a16="http://schemas.microsoft.com/office/drawing/2014/main" id="{93B18A3B-4366-D441-A48B-DA0DC6FAE48E}"/>
              </a:ext>
            </a:extLst>
          </p:cNvPr>
          <p:cNvSpPr txBox="1"/>
          <p:nvPr/>
        </p:nvSpPr>
        <p:spPr>
          <a:xfrm>
            <a:off x="1155483" y="3670829"/>
            <a:ext cx="2150533" cy="523220"/>
          </a:xfrm>
          <a:prstGeom prst="rect">
            <a:avLst/>
          </a:prstGeom>
          <a:noFill/>
        </p:spPr>
        <p:txBody>
          <a:bodyPr wrap="square" rtlCol="0">
            <a:spAutoFit/>
          </a:bodyPr>
          <a:lstStyle/>
          <a:p>
            <a:r>
              <a:rPr lang="ja-JP" altLang="en-US" sz="2800"/>
              <a:t>今後の課題</a:t>
            </a:r>
            <a:endParaRPr kumimoji="1" lang="ja-JP" altLang="en-US" sz="2800"/>
          </a:p>
        </p:txBody>
      </p:sp>
      <p:sp>
        <p:nvSpPr>
          <p:cNvPr id="10" name="コンテンツ プレースホルダー 2">
            <a:extLst>
              <a:ext uri="{FF2B5EF4-FFF2-40B4-BE49-F238E27FC236}">
                <a16:creationId xmlns:a16="http://schemas.microsoft.com/office/drawing/2014/main" id="{763F3F10-407B-B143-AAD8-456455235B49}"/>
              </a:ext>
            </a:extLst>
          </p:cNvPr>
          <p:cNvSpPr txBox="1">
            <a:spLocks/>
          </p:cNvSpPr>
          <p:nvPr/>
        </p:nvSpPr>
        <p:spPr>
          <a:xfrm>
            <a:off x="1778000" y="4384812"/>
            <a:ext cx="9601200" cy="1494459"/>
          </a:xfrm>
          <a:prstGeom prst="rect">
            <a:avLst/>
          </a:prstGeom>
          <a:solidFill>
            <a:schemeClr val="accent6">
              <a:lumMod val="40000"/>
              <a:lumOff val="60000"/>
            </a:schemeClr>
          </a:solidFill>
        </p:spPr>
        <p:style>
          <a:lnRef idx="1">
            <a:schemeClr val="accent6"/>
          </a:lnRef>
          <a:fillRef idx="3">
            <a:schemeClr val="accent6"/>
          </a:fillRef>
          <a:effectRef idx="2">
            <a:schemeClr val="accent6"/>
          </a:effectRef>
          <a:fontRef idx="minor">
            <a:schemeClr val="lt1"/>
          </a:fontRef>
        </p:style>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lt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lt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lt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lt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lt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lt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lt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9pPr>
          </a:lstStyle>
          <a:p>
            <a:r>
              <a:rPr lang="ja-JP" altLang="en-US" sz="2400">
                <a:solidFill>
                  <a:schemeClr val="tx1"/>
                </a:solidFill>
              </a:rPr>
              <a:t>専門家にインタビュー</a:t>
            </a:r>
            <a:endParaRPr lang="en-US" altLang="ja-JP" sz="2400" dirty="0">
              <a:solidFill>
                <a:schemeClr val="tx1"/>
              </a:solidFill>
            </a:endParaRPr>
          </a:p>
          <a:p>
            <a:r>
              <a:rPr lang="ja-JP" altLang="en-US" sz="2400">
                <a:solidFill>
                  <a:schemeClr val="tx1"/>
                </a:solidFill>
              </a:rPr>
              <a:t>他の外れ値検出手法との比較</a:t>
            </a:r>
            <a:endParaRPr lang="en-US" altLang="ja-JP" sz="2400" dirty="0">
              <a:solidFill>
                <a:schemeClr val="tx1"/>
              </a:solidFill>
            </a:endParaRPr>
          </a:p>
          <a:p>
            <a:r>
              <a:rPr lang="ja-JP" altLang="en-US" sz="2400">
                <a:solidFill>
                  <a:schemeClr val="tx1"/>
                </a:solidFill>
              </a:rPr>
              <a:t>どの程度の</a:t>
            </a:r>
            <a:r>
              <a:rPr lang="en-US" altLang="ja-JP" sz="2400" dirty="0">
                <a:solidFill>
                  <a:schemeClr val="tx1"/>
                </a:solidFill>
              </a:rPr>
              <a:t>FPR</a:t>
            </a:r>
            <a:r>
              <a:rPr lang="ja-JP" altLang="en-US" sz="2400">
                <a:solidFill>
                  <a:schemeClr val="tx1"/>
                </a:solidFill>
              </a:rPr>
              <a:t>・</a:t>
            </a:r>
            <a:r>
              <a:rPr lang="en-US" altLang="ja-JP" sz="2400" dirty="0">
                <a:solidFill>
                  <a:schemeClr val="tx1"/>
                </a:solidFill>
              </a:rPr>
              <a:t>TPR</a:t>
            </a:r>
            <a:r>
              <a:rPr lang="ja-JP" altLang="en-US" sz="2400">
                <a:solidFill>
                  <a:schemeClr val="tx1"/>
                </a:solidFill>
              </a:rPr>
              <a:t>が許容されうるか</a:t>
            </a:r>
            <a:endParaRPr lang="en-US" altLang="ja-JP" sz="2400" dirty="0">
              <a:solidFill>
                <a:schemeClr val="tx1"/>
              </a:solidFill>
            </a:endParaRPr>
          </a:p>
        </p:txBody>
      </p:sp>
    </p:spTree>
    <p:extLst>
      <p:ext uri="{BB962C8B-B14F-4D97-AF65-F5344CB8AC3E}">
        <p14:creationId xmlns:p14="http://schemas.microsoft.com/office/powerpoint/2010/main" val="3714011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3F069E-BBC4-1A40-B3EC-2FA1EA585CA1}"/>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BB86D9DE-1FEC-224F-8A68-C76F875A0D9D}"/>
              </a:ext>
            </a:extLst>
          </p:cNvPr>
          <p:cNvSpPr>
            <a:spLocks noGrp="1"/>
          </p:cNvSpPr>
          <p:nvPr>
            <p:ph idx="1"/>
          </p:nvPr>
        </p:nvSpPr>
        <p:spPr>
          <a:xfrm>
            <a:off x="1711235" y="1254034"/>
            <a:ext cx="9601200" cy="4086062"/>
          </a:xfrm>
        </p:spPr>
        <p:txBody>
          <a:bodyPr>
            <a:normAutofit/>
          </a:bodyPr>
          <a:lstStyle/>
          <a:p>
            <a:r>
              <a:rPr kumimoji="1" lang="ja-JP" altLang="en-US" sz="2800"/>
              <a:t>研究背景</a:t>
            </a:r>
            <a:endParaRPr lang="en-US" altLang="ja-JP" sz="2800" dirty="0"/>
          </a:p>
          <a:p>
            <a:r>
              <a:rPr lang="ja-JP" altLang="en-US" sz="2800"/>
              <a:t>先行研究</a:t>
            </a:r>
            <a:endParaRPr lang="en-US" altLang="ja-JP" sz="2800" dirty="0"/>
          </a:p>
          <a:p>
            <a:r>
              <a:rPr kumimoji="1" lang="ja-JP" altLang="en-US" sz="2800"/>
              <a:t>データ</a:t>
            </a:r>
            <a:endParaRPr kumimoji="1" lang="en-US" altLang="ja-JP" sz="2800" dirty="0"/>
          </a:p>
          <a:p>
            <a:r>
              <a:rPr lang="ja-JP" altLang="en-US" sz="2800"/>
              <a:t>提案手法</a:t>
            </a:r>
            <a:endParaRPr lang="en-US" altLang="ja-JP" sz="2800" dirty="0"/>
          </a:p>
          <a:p>
            <a:r>
              <a:rPr lang="ja-JP" altLang="en-US" sz="2800"/>
              <a:t>評価指標</a:t>
            </a:r>
            <a:endParaRPr lang="en-US" altLang="ja-JP" sz="2800" dirty="0"/>
          </a:p>
          <a:p>
            <a:r>
              <a:rPr lang="ja-JP" altLang="en-US" sz="2800"/>
              <a:t>結果</a:t>
            </a:r>
            <a:endParaRPr lang="en-US" altLang="ja-JP" sz="2800" dirty="0"/>
          </a:p>
          <a:p>
            <a:r>
              <a:rPr kumimoji="1" lang="ja-JP" altLang="en-US" sz="2800"/>
              <a:t>まとめと今後の方針</a:t>
            </a:r>
          </a:p>
        </p:txBody>
      </p:sp>
      <p:sp>
        <p:nvSpPr>
          <p:cNvPr id="4" name="日付プレースホルダー 3">
            <a:extLst>
              <a:ext uri="{FF2B5EF4-FFF2-40B4-BE49-F238E27FC236}">
                <a16:creationId xmlns:a16="http://schemas.microsoft.com/office/drawing/2014/main" id="{04C37E9B-D44A-0C4C-8C49-10D5E5F43816}"/>
              </a:ext>
            </a:extLst>
          </p:cNvPr>
          <p:cNvSpPr>
            <a:spLocks noGrp="1"/>
          </p:cNvSpPr>
          <p:nvPr>
            <p:ph type="dt" sz="half" idx="10"/>
          </p:nvPr>
        </p:nvSpPr>
        <p:spPr/>
        <p:txBody>
          <a:bodyPr/>
          <a:lstStyle/>
          <a:p>
            <a:fld id="{2B8315F5-D6B8-7A4F-BACC-349295033D95}"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3B3BD0CB-3781-5F4C-A15F-5952A7C1F9BC}"/>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41D2F8E1-E2AB-4741-8109-0F2E03191883}"/>
              </a:ext>
            </a:extLst>
          </p:cNvPr>
          <p:cNvSpPr>
            <a:spLocks noGrp="1"/>
          </p:cNvSpPr>
          <p:nvPr>
            <p:ph type="sldNum" sz="quarter" idx="12"/>
          </p:nvPr>
        </p:nvSpPr>
        <p:spPr/>
        <p:txBody>
          <a:bodyPr/>
          <a:lstStyle/>
          <a:p>
            <a:fld id="{C396DE94-E78B-4743-9932-E18BCB9B557B}" type="slidenum">
              <a:rPr kumimoji="1" lang="ja-JP" altLang="en-US" smtClean="0"/>
              <a:t>2</a:t>
            </a:fld>
            <a:endParaRPr kumimoji="1" lang="ja-JP" altLang="en-US"/>
          </a:p>
        </p:txBody>
      </p:sp>
    </p:spTree>
    <p:extLst>
      <p:ext uri="{BB962C8B-B14F-4D97-AF65-F5344CB8AC3E}">
        <p14:creationId xmlns:p14="http://schemas.microsoft.com/office/powerpoint/2010/main" val="2276337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BED595D-5F24-4B9D-BE79-B83F3AB68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76" y="797683"/>
            <a:ext cx="6251214" cy="4691365"/>
          </a:xfrm>
          <a:prstGeom prst="rect">
            <a:avLst/>
          </a:prstGeom>
        </p:spPr>
      </p:pic>
      <p:sp>
        <p:nvSpPr>
          <p:cNvPr id="11268" name="CuadroTexto 13"/>
          <p:cNvSpPr txBox="1">
            <a:spLocks noChangeArrowheads="1"/>
          </p:cNvSpPr>
          <p:nvPr/>
        </p:nvSpPr>
        <p:spPr bwMode="auto">
          <a:xfrm>
            <a:off x="619443" y="89657"/>
            <a:ext cx="8077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r>
              <a:rPr lang="ja-JP" altLang="en-US" sz="4000">
                <a:latin typeface="+mj-ea"/>
                <a:ea typeface="+mj-ea"/>
                <a:cs typeface="Arial" charset="0"/>
              </a:rPr>
              <a:t>提案手法　世界</a:t>
            </a:r>
            <a:r>
              <a:rPr lang="ja-JP" altLang="en-US" sz="4000" dirty="0">
                <a:latin typeface="+mj-ea"/>
                <a:ea typeface="+mj-ea"/>
                <a:cs typeface="Arial" charset="0"/>
              </a:rPr>
              <a:t>メッシュコード</a:t>
            </a:r>
            <a:endParaRPr lang="es-ES" altLang="es-ES" sz="1800" dirty="0">
              <a:latin typeface="+mj-ea"/>
              <a:ea typeface="+mj-ea"/>
              <a:cs typeface="Arial" charset="0"/>
            </a:endParaRPr>
          </a:p>
        </p:txBody>
      </p:sp>
      <p:sp>
        <p:nvSpPr>
          <p:cNvPr id="6" name="テキスト ボックス 5"/>
          <p:cNvSpPr txBox="1"/>
          <p:nvPr/>
        </p:nvSpPr>
        <p:spPr>
          <a:xfrm>
            <a:off x="6712655" y="1182231"/>
            <a:ext cx="5195689" cy="2246769"/>
          </a:xfrm>
          <a:prstGeom prst="rect">
            <a:avLst/>
          </a:prstGeom>
          <a:noFill/>
        </p:spPr>
        <p:txBody>
          <a:bodyPr wrap="square" rtlCol="0">
            <a:spAutoFit/>
          </a:bodyPr>
          <a:lstStyle/>
          <a:p>
            <a:pPr marL="285750" indent="-285750">
              <a:buFont typeface="Arial" panose="020B0604020202020204" pitchFamily="34" charset="0"/>
              <a:buChar char="•"/>
            </a:pPr>
            <a:r>
              <a:rPr lang="ja-JP" altLang="en-US" sz="2000" dirty="0"/>
              <a:t>日本工業規格 </a:t>
            </a:r>
            <a:r>
              <a:rPr lang="en-US" altLang="ja-JP" sz="2000" dirty="0"/>
              <a:t>JIS X0410 (</a:t>
            </a:r>
            <a:r>
              <a:rPr lang="ja-JP" altLang="en-US" sz="2000" dirty="0"/>
              <a:t>地域メッシュコード</a:t>
            </a:r>
            <a:r>
              <a:rPr lang="en-US" altLang="ja-JP" sz="2000" dirty="0"/>
              <a:t>)</a:t>
            </a:r>
            <a:r>
              <a:rPr lang="ja-JP" altLang="en-US" sz="2000" dirty="0"/>
              <a:t>を拡張し、全世界を</a:t>
            </a:r>
            <a:r>
              <a:rPr lang="ja-JP" altLang="en-US" sz="2000" b="1" dirty="0">
                <a:solidFill>
                  <a:srgbClr val="FF0000"/>
                </a:solidFill>
              </a:rPr>
              <a:t>６階層</a:t>
            </a:r>
            <a:r>
              <a:rPr lang="ja-JP" altLang="en-US" sz="2000" dirty="0"/>
              <a:t>の数列により表現できるコード体系を確立</a:t>
            </a:r>
            <a:endParaRPr lang="en-US" altLang="ja-JP" sz="2000" dirty="0"/>
          </a:p>
          <a:p>
            <a:pPr marL="285750" indent="-285750">
              <a:buFont typeface="Arial" panose="020B0604020202020204" pitchFamily="34" charset="0"/>
              <a:buChar char="•"/>
            </a:pPr>
            <a:r>
              <a:rPr lang="ja-JP" altLang="en-US" sz="2000" dirty="0"/>
              <a:t>緯度と経度からその位置を含む世界メッシュコードを算出することができる</a:t>
            </a:r>
            <a:endParaRPr lang="en-US" altLang="ja-JP" sz="2000" dirty="0"/>
          </a:p>
          <a:p>
            <a:pPr marL="285750" indent="-285750">
              <a:buFont typeface="Arial" panose="020B0604020202020204" pitchFamily="34" charset="0"/>
              <a:buChar char="•"/>
            </a:pPr>
            <a:r>
              <a:rPr lang="ja-JP" altLang="en-US" sz="2000" dirty="0"/>
              <a:t>世界メッシュコードは</a:t>
            </a:r>
            <a:r>
              <a:rPr lang="en-US" altLang="ja-JP" sz="2000" b="1" dirty="0">
                <a:solidFill>
                  <a:srgbClr val="FF0000"/>
                </a:solidFill>
              </a:rPr>
              <a:t>JIS X0410</a:t>
            </a:r>
            <a:r>
              <a:rPr lang="ja-JP" altLang="en-US" sz="2000" b="1" dirty="0">
                <a:solidFill>
                  <a:srgbClr val="FF0000"/>
                </a:solidFill>
              </a:rPr>
              <a:t>の上位互換性</a:t>
            </a:r>
            <a:r>
              <a:rPr lang="ja-JP" altLang="en-US" sz="2000" dirty="0"/>
              <a:t>を有する</a:t>
            </a:r>
            <a:endParaRPr lang="en-US" altLang="ja-JP" sz="2000" dirty="0"/>
          </a:p>
        </p:txBody>
      </p:sp>
      <p:sp>
        <p:nvSpPr>
          <p:cNvPr id="10" name="テキスト ボックス 9"/>
          <p:cNvSpPr txBox="1"/>
          <p:nvPr/>
        </p:nvSpPr>
        <p:spPr>
          <a:xfrm>
            <a:off x="796151" y="5664355"/>
            <a:ext cx="3121367" cy="830997"/>
          </a:xfrm>
          <a:prstGeom prst="rect">
            <a:avLst/>
          </a:prstGeom>
          <a:noFill/>
        </p:spPr>
        <p:txBody>
          <a:bodyPr wrap="none" rtlCol="0">
            <a:spAutoFit/>
          </a:bodyPr>
          <a:lstStyle/>
          <a:p>
            <a:r>
              <a:rPr lang="ja-JP" altLang="en-US" sz="2400" dirty="0"/>
              <a:t>例</a:t>
            </a:r>
            <a:r>
              <a:rPr lang="en-US" altLang="ja-JP" sz="2400" dirty="0"/>
              <a:t> </a:t>
            </a:r>
          </a:p>
          <a:p>
            <a:r>
              <a:rPr lang="en-US" altLang="ja-JP" sz="2400" dirty="0"/>
              <a:t>2052354632: </a:t>
            </a:r>
            <a:r>
              <a:rPr lang="ja-JP" altLang="en-US" sz="2400" dirty="0"/>
              <a:t>京都大学</a:t>
            </a:r>
            <a:endParaRPr lang="en-US" altLang="ja-JP" sz="2400" dirty="0"/>
          </a:p>
        </p:txBody>
      </p:sp>
      <p:grpSp>
        <p:nvGrpSpPr>
          <p:cNvPr id="2" name="グループ化 1">
            <a:extLst>
              <a:ext uri="{FF2B5EF4-FFF2-40B4-BE49-F238E27FC236}">
                <a16:creationId xmlns:a16="http://schemas.microsoft.com/office/drawing/2014/main" id="{33F491DD-0BBE-1F49-B79A-F23CFB5D11F6}"/>
              </a:ext>
            </a:extLst>
          </p:cNvPr>
          <p:cNvGrpSpPr/>
          <p:nvPr/>
        </p:nvGrpSpPr>
        <p:grpSpPr>
          <a:xfrm>
            <a:off x="5810966" y="3962398"/>
            <a:ext cx="6415102" cy="2865124"/>
            <a:chOff x="5810966" y="4114800"/>
            <a:chExt cx="6415102" cy="2865124"/>
          </a:xfrm>
        </p:grpSpPr>
        <p:sp>
          <p:nvSpPr>
            <p:cNvPr id="9" name="角丸四角形 8"/>
            <p:cNvSpPr/>
            <p:nvPr/>
          </p:nvSpPr>
          <p:spPr>
            <a:xfrm>
              <a:off x="5810966" y="4114800"/>
              <a:ext cx="6415102" cy="2865124"/>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000" dirty="0">
                  <a:solidFill>
                    <a:schemeClr val="accent1">
                      <a:lumMod val="50000"/>
                    </a:schemeClr>
                  </a:solidFill>
                </a:rPr>
                <a:t>４種類の言語で世界メッシュコード関連関数が提供</a:t>
              </a:r>
              <a:endParaRPr lang="en-US" altLang="ja-JP" sz="2000" dirty="0">
                <a:solidFill>
                  <a:schemeClr val="accent1">
                    <a:lumMod val="50000"/>
                  </a:schemeClr>
                </a:solidFill>
              </a:endParaRPr>
            </a:p>
            <a:p>
              <a:pPr algn="ctr"/>
              <a:endParaRPr lang="en-US" altLang="ja-JP" dirty="0">
                <a:solidFill>
                  <a:schemeClr val="accent1">
                    <a:lumMod val="50000"/>
                  </a:schemeClr>
                </a:solidFill>
              </a:endParaRPr>
            </a:p>
            <a:p>
              <a:pPr algn="ctr"/>
              <a:endParaRPr lang="en-US" altLang="ja-JP" dirty="0">
                <a:solidFill>
                  <a:schemeClr val="accent1">
                    <a:lumMod val="50000"/>
                  </a:schemeClr>
                </a:solidFill>
              </a:endParaRPr>
            </a:p>
            <a:p>
              <a:pPr algn="ctr"/>
              <a:endParaRPr lang="en-US" altLang="ja-JP" dirty="0">
                <a:solidFill>
                  <a:schemeClr val="accent1">
                    <a:lumMod val="50000"/>
                  </a:schemeClr>
                </a:solidFill>
              </a:endParaRPr>
            </a:p>
            <a:p>
              <a:pPr algn="ctr"/>
              <a:endParaRPr lang="en-US" altLang="ja-JP" sz="2000" dirty="0">
                <a:solidFill>
                  <a:schemeClr val="accent1">
                    <a:lumMod val="50000"/>
                  </a:schemeClr>
                </a:solidFill>
              </a:endParaRPr>
            </a:p>
            <a:p>
              <a:pPr algn="ctr"/>
              <a:r>
                <a:rPr lang="ja-JP" altLang="en-US" sz="2000" dirty="0">
                  <a:solidFill>
                    <a:schemeClr val="accent1">
                      <a:lumMod val="50000"/>
                    </a:schemeClr>
                  </a:solidFill>
                </a:rPr>
                <a:t>ライブラリは世界メッシュ研究所のページから公開されているオープンライブラリを使用</a:t>
              </a:r>
              <a:endParaRPr lang="en-US" altLang="ja-JP" sz="2000" dirty="0">
                <a:solidFill>
                  <a:schemeClr val="accent1">
                    <a:lumMod val="50000"/>
                  </a:schemeClr>
                </a:solidFill>
              </a:endParaRPr>
            </a:p>
            <a:p>
              <a:pPr algn="ctr"/>
              <a:r>
                <a:rPr lang="en-US" altLang="ja-JP" sz="2400" dirty="0">
                  <a:solidFill>
                    <a:schemeClr val="accent1">
                      <a:lumMod val="50000"/>
                    </a:schemeClr>
                  </a:solidFill>
                </a:rPr>
                <a:t>http://www.fttsus.jp/worldgrids/ja/our_library/</a:t>
              </a:r>
              <a:endParaRPr lang="ja-JP" altLang="en-US" sz="2400" dirty="0">
                <a:solidFill>
                  <a:schemeClr val="accent1">
                    <a:lumMod val="50000"/>
                  </a:schemeClr>
                </a:solidFill>
              </a:endParaRPr>
            </a:p>
          </p:txBody>
        </p:sp>
        <p:pic>
          <p:nvPicPr>
            <p:cNvPr id="12" name="図 11"/>
            <p:cNvPicPr>
              <a:picLocks noChangeAspect="1"/>
            </p:cNvPicPr>
            <p:nvPr/>
          </p:nvPicPr>
          <p:blipFill>
            <a:blip r:embed="rId3">
              <a:clrChange>
                <a:clrFrom>
                  <a:srgbClr val="FFFFFF"/>
                </a:clrFrom>
                <a:clrTo>
                  <a:srgbClr val="FFFFFF">
                    <a:alpha val="0"/>
                  </a:srgbClr>
                </a:clrTo>
              </a:clrChange>
            </a:blip>
            <a:stretch>
              <a:fillRect/>
            </a:stretch>
          </p:blipFill>
          <p:spPr>
            <a:xfrm>
              <a:off x="6585851" y="4410480"/>
              <a:ext cx="964021" cy="998356"/>
            </a:xfrm>
            <a:prstGeom prst="rect">
              <a:avLst/>
            </a:prstGeom>
          </p:spPr>
        </p:pic>
        <p:pic>
          <p:nvPicPr>
            <p:cNvPr id="13" name="図 12"/>
            <p:cNvPicPr>
              <a:picLocks noChangeAspect="1"/>
            </p:cNvPicPr>
            <p:nvPr/>
          </p:nvPicPr>
          <p:blipFill>
            <a:blip r:embed="rId4"/>
            <a:stretch>
              <a:fillRect/>
            </a:stretch>
          </p:blipFill>
          <p:spPr>
            <a:xfrm>
              <a:off x="7900971" y="4680178"/>
              <a:ext cx="724104" cy="724104"/>
            </a:xfrm>
            <a:prstGeom prst="rect">
              <a:avLst/>
            </a:prstGeom>
          </p:spPr>
        </p:pic>
        <p:pic>
          <p:nvPicPr>
            <p:cNvPr id="14" name="図 13"/>
            <p:cNvPicPr>
              <a:picLocks noChangeAspect="1"/>
            </p:cNvPicPr>
            <p:nvPr/>
          </p:nvPicPr>
          <p:blipFill>
            <a:blip r:embed="rId5">
              <a:clrChange>
                <a:clrFrom>
                  <a:srgbClr val="000000"/>
                </a:clrFrom>
                <a:clrTo>
                  <a:srgbClr val="000000">
                    <a:alpha val="0"/>
                  </a:srgbClr>
                </a:clrTo>
              </a:clrChange>
            </a:blip>
            <a:stretch>
              <a:fillRect/>
            </a:stretch>
          </p:blipFill>
          <p:spPr>
            <a:xfrm>
              <a:off x="8954860" y="4653478"/>
              <a:ext cx="1394484" cy="836690"/>
            </a:xfrm>
            <a:prstGeom prst="rect">
              <a:avLst/>
            </a:prstGeom>
          </p:spPr>
        </p:pic>
        <p:pic>
          <p:nvPicPr>
            <p:cNvPr id="15" name="図 14"/>
            <p:cNvPicPr>
              <a:picLocks noChangeAspect="1"/>
            </p:cNvPicPr>
            <p:nvPr/>
          </p:nvPicPr>
          <p:blipFill>
            <a:blip r:embed="rId6">
              <a:clrChange>
                <a:clrFrom>
                  <a:srgbClr val="000000"/>
                </a:clrFrom>
                <a:clrTo>
                  <a:srgbClr val="000000">
                    <a:alpha val="0"/>
                  </a:srgbClr>
                </a:clrTo>
              </a:clrChange>
            </a:blip>
            <a:stretch>
              <a:fillRect/>
            </a:stretch>
          </p:blipFill>
          <p:spPr>
            <a:xfrm>
              <a:off x="10349344" y="4532849"/>
              <a:ext cx="1077948" cy="1077948"/>
            </a:xfrm>
            <a:prstGeom prst="rect">
              <a:avLst/>
            </a:prstGeom>
          </p:spPr>
        </p:pic>
      </p:grpSp>
      <p:sp>
        <p:nvSpPr>
          <p:cNvPr id="11" name="日付プレースホルダー 3">
            <a:extLst>
              <a:ext uri="{FF2B5EF4-FFF2-40B4-BE49-F238E27FC236}">
                <a16:creationId xmlns:a16="http://schemas.microsoft.com/office/drawing/2014/main" id="{DCE6283C-42A8-184E-8900-CB61CB00891E}"/>
              </a:ext>
            </a:extLst>
          </p:cNvPr>
          <p:cNvSpPr>
            <a:spLocks noGrp="1"/>
          </p:cNvSpPr>
          <p:nvPr>
            <p:ph type="dt" sz="half" idx="10"/>
          </p:nvPr>
        </p:nvSpPr>
        <p:spPr>
          <a:xfrm>
            <a:off x="1390650" y="6453386"/>
            <a:ext cx="1204572" cy="404614"/>
          </a:xfrm>
        </p:spPr>
        <p:txBody>
          <a:bodyPr/>
          <a:lstStyle/>
          <a:p>
            <a:fld id="{27FC9AB3-C088-9544-BF53-D4F9C5EB0228}" type="datetime1">
              <a:rPr kumimoji="1" lang="ja-JP" altLang="en-US" smtClean="0"/>
              <a:t>2019/2/12</a:t>
            </a:fld>
            <a:endParaRPr kumimoji="1" lang="ja-JP" altLang="en-US"/>
          </a:p>
        </p:txBody>
      </p:sp>
      <p:sp>
        <p:nvSpPr>
          <p:cNvPr id="16" name="フッター プレースホルダー 4">
            <a:extLst>
              <a:ext uri="{FF2B5EF4-FFF2-40B4-BE49-F238E27FC236}">
                <a16:creationId xmlns:a16="http://schemas.microsoft.com/office/drawing/2014/main" id="{C5C34EA1-9431-B849-BEA3-9815E9CFD7DE}"/>
              </a:ext>
            </a:extLst>
          </p:cNvPr>
          <p:cNvSpPr>
            <a:spLocks noGrp="1"/>
          </p:cNvSpPr>
          <p:nvPr>
            <p:ph type="ftr" sz="quarter" idx="11"/>
          </p:nvPr>
        </p:nvSpPr>
        <p:spPr>
          <a:xfrm>
            <a:off x="2893564" y="6453386"/>
            <a:ext cx="6280830" cy="404614"/>
          </a:xfrm>
        </p:spPr>
        <p:txBody>
          <a:bodyPr/>
          <a:lstStyle/>
          <a:p>
            <a:r>
              <a:rPr kumimoji="1" lang="zh-CN" altLang="en-US"/>
              <a:t>物理統計学分野　京都大学大学院情報学研究科　河盛亮介</a:t>
            </a:r>
            <a:endParaRPr kumimoji="1" lang="ja-JP" altLang="en-US"/>
          </a:p>
        </p:txBody>
      </p:sp>
      <p:sp>
        <p:nvSpPr>
          <p:cNvPr id="17" name="スライド番号プレースホルダー 5">
            <a:extLst>
              <a:ext uri="{FF2B5EF4-FFF2-40B4-BE49-F238E27FC236}">
                <a16:creationId xmlns:a16="http://schemas.microsoft.com/office/drawing/2014/main" id="{4AB86D55-C4A7-3348-A621-B32763CD9DBF}"/>
              </a:ext>
            </a:extLst>
          </p:cNvPr>
          <p:cNvSpPr>
            <a:spLocks noGrp="1"/>
          </p:cNvSpPr>
          <p:nvPr>
            <p:ph type="sldNum" sz="quarter" idx="12"/>
          </p:nvPr>
        </p:nvSpPr>
        <p:spPr>
          <a:xfrm>
            <a:off x="9472736" y="6453386"/>
            <a:ext cx="1596292" cy="404614"/>
          </a:xfrm>
        </p:spPr>
        <p:txBody>
          <a:bodyPr/>
          <a:lstStyle/>
          <a:p>
            <a:fld id="{C396DE94-E78B-4743-9932-E18BCB9B557B}" type="slidenum">
              <a:rPr kumimoji="1" lang="ja-JP" altLang="en-US" smtClean="0"/>
              <a:t>20</a:t>
            </a:fld>
            <a:endParaRPr kumimoji="1" lang="ja-JP" altLang="en-US"/>
          </a:p>
        </p:txBody>
      </p:sp>
    </p:spTree>
    <p:extLst>
      <p:ext uri="{BB962C8B-B14F-4D97-AF65-F5344CB8AC3E}">
        <p14:creationId xmlns:p14="http://schemas.microsoft.com/office/powerpoint/2010/main" val="1288075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8654" y="72094"/>
            <a:ext cx="10601334" cy="1485900"/>
          </a:xfrm>
        </p:spPr>
        <p:txBody>
          <a:bodyPr/>
          <a:lstStyle/>
          <a:p>
            <a:r>
              <a:rPr kumimoji="1" lang="ja-JP" altLang="en-US"/>
              <a:t>提案手法　世界</a:t>
            </a:r>
            <a:r>
              <a:rPr kumimoji="1" lang="ja-JP" altLang="en-US" dirty="0"/>
              <a:t>メッシュコード</a:t>
            </a:r>
            <a:r>
              <a:rPr kumimoji="1" lang="ja-JP" altLang="en-US"/>
              <a:t>の定義</a:t>
            </a:r>
            <a:endParaRPr kumimoji="1" lang="ja-JP" altLang="en-US" dirty="0"/>
          </a:p>
        </p:txBody>
      </p:sp>
      <p:graphicFrame>
        <p:nvGraphicFramePr>
          <p:cNvPr id="4" name="オブジェクト 3"/>
          <p:cNvGraphicFramePr>
            <a:graphicFrameLocks noChangeAspect="1"/>
          </p:cNvGraphicFramePr>
          <p:nvPr>
            <p:extLst>
              <p:ext uri="{D42A27DB-BD31-4B8C-83A1-F6EECF244321}">
                <p14:modId xmlns:p14="http://schemas.microsoft.com/office/powerpoint/2010/main" val="3294439981"/>
              </p:ext>
            </p:extLst>
          </p:nvPr>
        </p:nvGraphicFramePr>
        <p:xfrm>
          <a:off x="858564" y="1482742"/>
          <a:ext cx="4948238" cy="4729162"/>
        </p:xfrm>
        <a:graphic>
          <a:graphicData uri="http://schemas.openxmlformats.org/presentationml/2006/ole">
            <mc:AlternateContent xmlns:mc="http://schemas.openxmlformats.org/markup-compatibility/2006">
              <mc:Choice xmlns:v="urn:schemas-microsoft-com:vml" Requires="v">
                <p:oleObj spid="_x0000_s1293" name="数式" r:id="rId3" imgW="2869920" imgH="2743200" progId="Equation.3">
                  <p:embed/>
                </p:oleObj>
              </mc:Choice>
              <mc:Fallback>
                <p:oleObj name="数式" r:id="rId3" imgW="2869920" imgH="2743200" progId="Equation.3">
                  <p:embed/>
                  <p:pic>
                    <p:nvPicPr>
                      <p:cNvPr id="4" name="オブジェクト 3"/>
                      <p:cNvPicPr>
                        <a:picLocks noChangeAspect="1" noChangeArrowheads="1"/>
                      </p:cNvPicPr>
                      <p:nvPr/>
                    </p:nvPicPr>
                    <p:blipFill>
                      <a:blip r:embed="rId4"/>
                      <a:srcRect/>
                      <a:stretch>
                        <a:fillRect/>
                      </a:stretch>
                    </p:blipFill>
                    <p:spPr bwMode="auto">
                      <a:xfrm>
                        <a:off x="858564" y="1482742"/>
                        <a:ext cx="4948238" cy="4729162"/>
                      </a:xfrm>
                      <a:prstGeom prst="rect">
                        <a:avLst/>
                      </a:prstGeom>
                      <a:noFill/>
                      <a:extLst/>
                    </p:spPr>
                  </p:pic>
                </p:oleObj>
              </mc:Fallback>
            </mc:AlternateContent>
          </a:graphicData>
        </a:graphic>
      </p:graphicFrame>
      <p:graphicFrame>
        <p:nvGraphicFramePr>
          <p:cNvPr id="6" name="オブジェクト 5"/>
          <p:cNvGraphicFramePr>
            <a:graphicFrameLocks noChangeAspect="1"/>
          </p:cNvGraphicFramePr>
          <p:nvPr>
            <p:extLst>
              <p:ext uri="{D42A27DB-BD31-4B8C-83A1-F6EECF244321}">
                <p14:modId xmlns:p14="http://schemas.microsoft.com/office/powerpoint/2010/main" val="3889491997"/>
              </p:ext>
            </p:extLst>
          </p:nvPr>
        </p:nvGraphicFramePr>
        <p:xfrm>
          <a:off x="7742235" y="2192057"/>
          <a:ext cx="2872617" cy="550076"/>
        </p:xfrm>
        <a:graphic>
          <a:graphicData uri="http://schemas.openxmlformats.org/presentationml/2006/ole">
            <mc:AlternateContent xmlns:mc="http://schemas.openxmlformats.org/markup-compatibility/2006">
              <mc:Choice xmlns:v="urn:schemas-microsoft-com:vml" Requires="v">
                <p:oleObj spid="_x0000_s1294" name="数式" r:id="rId5" imgW="1193760" imgH="228600" progId="Equation.3">
                  <p:embed/>
                </p:oleObj>
              </mc:Choice>
              <mc:Fallback>
                <p:oleObj name="数式" r:id="rId5" imgW="1193760" imgH="228600" progId="Equation.3">
                  <p:embed/>
                  <p:pic>
                    <p:nvPicPr>
                      <p:cNvPr id="6" name="オブジェクト 5"/>
                      <p:cNvPicPr/>
                      <p:nvPr/>
                    </p:nvPicPr>
                    <p:blipFill>
                      <a:blip r:embed="rId6"/>
                      <a:stretch>
                        <a:fillRect/>
                      </a:stretch>
                    </p:blipFill>
                    <p:spPr>
                      <a:xfrm>
                        <a:off x="7742235" y="2192057"/>
                        <a:ext cx="2872617" cy="550076"/>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3" name="テキスト ボックス 2"/>
              <p:cNvSpPr txBox="1"/>
              <p:nvPr/>
            </p:nvSpPr>
            <p:spPr>
              <a:xfrm>
                <a:off x="5748447" y="3926273"/>
                <a:ext cx="7119970" cy="2044149"/>
              </a:xfrm>
              <a:prstGeom prst="rect">
                <a:avLst/>
              </a:prstGeom>
              <a:noFill/>
            </p:spPr>
            <p:txBody>
              <a:bodyPr wrap="square" lIns="0" tIns="0" rIns="0" bIns="0" rtlCol="0">
                <a:spAutoFit/>
              </a:bodyPr>
              <a:lstStyle/>
              <a:p>
                <a:r>
                  <a:rPr kumimoji="1" lang="en-US" altLang="ja-JP" dirty="0"/>
                  <a:t>2</a:t>
                </a:r>
                <a:r>
                  <a:rPr kumimoji="1" lang="en-US" altLang="ja-JP" baseline="30000" dirty="0"/>
                  <a:t>nd</a:t>
                </a:r>
                <a:r>
                  <a:rPr kumimoji="1" lang="en-US" altLang="ja-JP" dirty="0"/>
                  <a:t> </a:t>
                </a:r>
                <a14:m>
                  <m:oMath xmlns:m="http://schemas.openxmlformats.org/officeDocument/2006/math">
                    <m:r>
                      <a:rPr kumimoji="1" lang="en-US" altLang="ja-JP" i="1" dirty="0" smtClean="0">
                        <a:latin typeface="Cambria Math" panose="02040503050406030204" pitchFamily="18" charset="0"/>
                      </a:rPr>
                      <m:t>𝐺𝑟𝑖𝑑</m:t>
                    </m:r>
                    <m:r>
                      <a:rPr kumimoji="1" lang="en-US" altLang="ja-JP" i="1" dirty="0" smtClean="0">
                        <a:latin typeface="Cambria Math" panose="02040503050406030204" pitchFamily="18" charset="0"/>
                      </a:rPr>
                      <m:t> </m:t>
                    </m:r>
                    <m:r>
                      <a:rPr kumimoji="1" lang="en-US" altLang="ja-JP" i="1" dirty="0" smtClean="0">
                        <a:latin typeface="Cambria Math" panose="02040503050406030204" pitchFamily="18" charset="0"/>
                      </a:rPr>
                      <m:t>𝑠𝑞𝑢𝑎𝑟𝑒</m:t>
                    </m:r>
                    <m:r>
                      <a:rPr kumimoji="1" lang="en-US" altLang="ja-JP" i="1" dirty="0" smtClean="0">
                        <a:latin typeface="Cambria Math" panose="02040503050406030204" pitchFamily="18" charset="0"/>
                      </a:rPr>
                      <m:t> </m:t>
                    </m:r>
                    <m:r>
                      <a:rPr kumimoji="1" lang="en-US" altLang="ja-JP" i="1" dirty="0" smtClean="0">
                        <a:latin typeface="Cambria Math" panose="02040503050406030204" pitchFamily="18" charset="0"/>
                      </a:rPr>
                      <m:t>𝑐𝑜𝑑𝑒</m:t>
                    </m:r>
                    <m:r>
                      <a:rPr kumimoji="1" lang="en-US" altLang="ja-JP" i="1" dirty="0" smtClean="0">
                        <a:latin typeface="Cambria Math" panose="02040503050406030204" pitchFamily="18" charset="0"/>
                      </a:rPr>
                      <m:t> =</m:t>
                    </m:r>
                    <m:d>
                      <m:dPr>
                        <m:begChr m:val="{"/>
                        <m:endChr m:val=""/>
                        <m:ctrlPr>
                          <a:rPr kumimoji="1" lang="en-US" altLang="ja-JP" i="1" dirty="0" smtClean="0">
                            <a:latin typeface="Cambria Math" panose="02040503050406030204" pitchFamily="18" charset="0"/>
                          </a:rPr>
                        </m:ctrlPr>
                      </m:dPr>
                      <m:e>
                        <m:eqArr>
                          <m:eqArrPr>
                            <m:ctrlPr>
                              <a:rPr kumimoji="1" lang="en-US" altLang="ja-JP" b="0" i="1" dirty="0" smtClean="0">
                                <a:latin typeface="Cambria Math" panose="02040503050406030204" pitchFamily="18" charset="0"/>
                              </a:rPr>
                            </m:ctrlPr>
                          </m:eqArrPr>
                          <m:e>
                            <m:r>
                              <a:rPr kumimoji="1" lang="en-US" altLang="ja-JP" b="0" i="1" dirty="0" smtClean="0">
                                <a:latin typeface="Cambria Math" panose="02040503050406030204" pitchFamily="18" charset="0"/>
                              </a:rPr>
                              <m:t>𝑜</m:t>
                            </m:r>
                            <m:r>
                              <a:rPr kumimoji="1" lang="en-US" altLang="ja-JP" b="0" i="1" dirty="0" smtClean="0">
                                <a:latin typeface="Cambria Math" panose="02040503050406030204" pitchFamily="18" charset="0"/>
                              </a:rPr>
                              <m:t>00</m:t>
                            </m:r>
                            <m:r>
                              <a:rPr kumimoji="1" lang="en-US" altLang="ja-JP" b="0" i="1" dirty="0" smtClean="0">
                                <a:latin typeface="Cambria Math" panose="02040503050406030204" pitchFamily="18" charset="0"/>
                              </a:rPr>
                              <m:t>𝑝</m:t>
                            </m:r>
                            <m:r>
                              <a:rPr kumimoji="1" lang="en-US" altLang="ja-JP" b="0" i="1" dirty="0" smtClean="0">
                                <a:latin typeface="Cambria Math" panose="02040503050406030204" pitchFamily="18" charset="0"/>
                              </a:rPr>
                              <m:t>0</m:t>
                            </m:r>
                            <m:r>
                              <a:rPr kumimoji="1" lang="en-US" altLang="ja-JP" b="0" i="1" dirty="0" smtClean="0">
                                <a:latin typeface="Cambria Math" panose="02040503050406030204" pitchFamily="18" charset="0"/>
                              </a:rPr>
                              <m:t>𝑢𝑞𝑣</m:t>
                            </m:r>
                            <m:r>
                              <a:rPr kumimoji="1" lang="en-US" altLang="ja-JP" b="0" i="1" dirty="0" smtClean="0">
                                <a:latin typeface="Cambria Math" panose="02040503050406030204" pitchFamily="18" charset="0"/>
                              </a:rPr>
                              <m:t>   (</m:t>
                            </m:r>
                            <m:r>
                              <a:rPr kumimoji="1" lang="en-US" altLang="ja-JP" b="0" i="1" dirty="0" smtClean="0">
                                <a:latin typeface="Cambria Math" panose="02040503050406030204" pitchFamily="18" charset="0"/>
                              </a:rPr>
                              <m:t>𝑝</m:t>
                            </m:r>
                            <m:r>
                              <a:rPr kumimoji="1" lang="en-US" altLang="ja-JP" b="0" i="1" dirty="0" smtClean="0">
                                <a:latin typeface="Cambria Math" panose="02040503050406030204" pitchFamily="18" charset="0"/>
                              </a:rPr>
                              <m:t>&lt;10,</m:t>
                            </m:r>
                            <m:r>
                              <a:rPr kumimoji="1" lang="en-US" altLang="ja-JP" b="0" i="1" dirty="0" smtClean="0">
                                <a:latin typeface="Cambria Math" panose="02040503050406030204" pitchFamily="18" charset="0"/>
                              </a:rPr>
                              <m:t>𝑢</m:t>
                            </m:r>
                            <m:r>
                              <a:rPr kumimoji="1" lang="en-US" altLang="ja-JP" b="0" i="1" dirty="0" smtClean="0">
                                <a:latin typeface="Cambria Math" panose="02040503050406030204" pitchFamily="18" charset="0"/>
                              </a:rPr>
                              <m:t>&lt;10)</m:t>
                            </m:r>
                          </m:e>
                          <m:e>
                            <m:r>
                              <a:rPr kumimoji="1" lang="en-US" altLang="ja-JP" b="0" i="1" dirty="0" smtClean="0">
                                <a:latin typeface="Cambria Math" panose="02040503050406030204" pitchFamily="18" charset="0"/>
                              </a:rPr>
                              <m:t>𝑜</m:t>
                            </m:r>
                            <m:r>
                              <a:rPr kumimoji="1" lang="en-US" altLang="ja-JP" b="0" i="1" dirty="0" smtClean="0">
                                <a:latin typeface="Cambria Math" panose="02040503050406030204" pitchFamily="18" charset="0"/>
                              </a:rPr>
                              <m:t>0</m:t>
                            </m:r>
                            <m:r>
                              <a:rPr kumimoji="1" lang="en-US" altLang="ja-JP" b="0" i="1" dirty="0" smtClean="0">
                                <a:latin typeface="Cambria Math" panose="02040503050406030204" pitchFamily="18" charset="0"/>
                              </a:rPr>
                              <m:t>𝑝</m:t>
                            </m:r>
                            <m:r>
                              <a:rPr kumimoji="1" lang="en-US" altLang="ja-JP" b="0" i="1" dirty="0" smtClean="0">
                                <a:latin typeface="Cambria Math" panose="02040503050406030204" pitchFamily="18" charset="0"/>
                              </a:rPr>
                              <m:t>0</m:t>
                            </m:r>
                            <m:r>
                              <a:rPr kumimoji="1" lang="en-US" altLang="ja-JP" b="0" i="1" dirty="0" smtClean="0">
                                <a:latin typeface="Cambria Math" panose="02040503050406030204" pitchFamily="18" charset="0"/>
                              </a:rPr>
                              <m:t>𝑢𝑞𝑣</m:t>
                            </m:r>
                            <m:r>
                              <a:rPr kumimoji="1" lang="en-US" altLang="ja-JP" b="0" i="1" dirty="0" smtClean="0">
                                <a:latin typeface="Cambria Math" panose="02040503050406030204" pitchFamily="18" charset="0"/>
                              </a:rPr>
                              <m:t>  (10≤</m:t>
                            </m:r>
                            <m:r>
                              <a:rPr kumimoji="1" lang="en-US" altLang="ja-JP" b="0" i="1" dirty="0" smtClean="0">
                                <a:latin typeface="Cambria Math" panose="02040503050406030204" pitchFamily="18" charset="0"/>
                                <a:ea typeface="Cambria Math" panose="02040503050406030204" pitchFamily="18" charset="0"/>
                              </a:rPr>
                              <m:t>𝑝</m:t>
                            </m:r>
                            <m:r>
                              <a:rPr kumimoji="1" lang="en-US" altLang="ja-JP" b="0" i="1" dirty="0" smtClean="0">
                                <a:latin typeface="Cambria Math" panose="02040503050406030204" pitchFamily="18" charset="0"/>
                                <a:ea typeface="Cambria Math" panose="02040503050406030204" pitchFamily="18" charset="0"/>
                              </a:rPr>
                              <m:t>&lt;100, </m:t>
                            </m:r>
                            <m:r>
                              <a:rPr kumimoji="1" lang="en-US" altLang="ja-JP" b="0" i="1" dirty="0" smtClean="0">
                                <a:latin typeface="Cambria Math" panose="02040503050406030204" pitchFamily="18" charset="0"/>
                                <a:ea typeface="Cambria Math" panose="02040503050406030204" pitchFamily="18" charset="0"/>
                              </a:rPr>
                              <m:t>𝑢</m:t>
                            </m:r>
                            <m:r>
                              <a:rPr kumimoji="1" lang="en-US" altLang="ja-JP" b="0" i="1" dirty="0" smtClean="0">
                                <a:latin typeface="Cambria Math" panose="02040503050406030204" pitchFamily="18" charset="0"/>
                                <a:ea typeface="Cambria Math" panose="02040503050406030204" pitchFamily="18" charset="0"/>
                              </a:rPr>
                              <m:t>&lt;100)</m:t>
                            </m:r>
                          </m:e>
                          <m:e>
                            <m:r>
                              <a:rPr kumimoji="1" lang="en-US" altLang="ja-JP" b="0" i="1" dirty="0" smtClean="0">
                                <a:latin typeface="Cambria Math" panose="02040503050406030204" pitchFamily="18" charset="0"/>
                              </a:rPr>
                              <m:t>𝑜𝑝</m:t>
                            </m:r>
                            <m:r>
                              <a:rPr kumimoji="1" lang="en-US" altLang="ja-JP" b="0" i="1" dirty="0" smtClean="0">
                                <a:latin typeface="Cambria Math" panose="02040503050406030204" pitchFamily="18" charset="0"/>
                              </a:rPr>
                              <m:t>0</m:t>
                            </m:r>
                            <m:r>
                              <a:rPr kumimoji="1" lang="en-US" altLang="ja-JP" b="0" i="1" dirty="0" smtClean="0">
                                <a:latin typeface="Cambria Math" panose="02040503050406030204" pitchFamily="18" charset="0"/>
                              </a:rPr>
                              <m:t>𝑢𝑞𝑣</m:t>
                            </m:r>
                            <m:r>
                              <a:rPr kumimoji="1" lang="en-US" altLang="ja-JP" b="0" i="1" dirty="0" smtClean="0">
                                <a:latin typeface="Cambria Math" panose="02040503050406030204" pitchFamily="18" charset="0"/>
                              </a:rPr>
                              <m:t>  (</m:t>
                            </m:r>
                            <m:r>
                              <a:rPr kumimoji="1" lang="en-US" altLang="ja-JP" b="0" i="1" dirty="0" smtClean="0">
                                <a:latin typeface="Cambria Math" panose="02040503050406030204" pitchFamily="18" charset="0"/>
                              </a:rPr>
                              <m:t>𝑝</m:t>
                            </m:r>
                            <m:r>
                              <a:rPr kumimoji="1" lang="en-US" altLang="ja-JP" b="0" i="1" dirty="0" smtClean="0">
                                <a:latin typeface="Cambria Math" panose="02040503050406030204" pitchFamily="18" charset="0"/>
                              </a:rPr>
                              <m:t> ≥100, </m:t>
                            </m:r>
                            <m:r>
                              <a:rPr kumimoji="1" lang="en-US" altLang="ja-JP" b="0" i="1" dirty="0" smtClean="0">
                                <a:latin typeface="Cambria Math" panose="02040503050406030204" pitchFamily="18" charset="0"/>
                                <a:ea typeface="Cambria Math" panose="02040503050406030204" pitchFamily="18" charset="0"/>
                              </a:rPr>
                              <m:t>𝑢</m:t>
                            </m:r>
                            <m:r>
                              <a:rPr kumimoji="1" lang="en-US" altLang="ja-JP" b="0" i="1" dirty="0" smtClean="0">
                                <a:latin typeface="Cambria Math" panose="02040503050406030204" pitchFamily="18" charset="0"/>
                                <a:ea typeface="Cambria Math" panose="02040503050406030204" pitchFamily="18" charset="0"/>
                              </a:rPr>
                              <m:t>&lt;10)</m:t>
                            </m:r>
                          </m:e>
                          <m:e>
                            <m:r>
                              <a:rPr kumimoji="1" lang="en-US" altLang="ja-JP" b="0" i="1" dirty="0" smtClean="0">
                                <a:latin typeface="Cambria Math" panose="02040503050406030204" pitchFamily="18" charset="0"/>
                              </a:rPr>
                              <m:t>𝑜𝑝</m:t>
                            </m:r>
                            <m:r>
                              <a:rPr kumimoji="1" lang="en-US" altLang="ja-JP" b="0" i="1" dirty="0" smtClean="0">
                                <a:latin typeface="Cambria Math" panose="02040503050406030204" pitchFamily="18" charset="0"/>
                              </a:rPr>
                              <m:t>0</m:t>
                            </m:r>
                            <m:r>
                              <a:rPr kumimoji="1" lang="en-US" altLang="ja-JP" b="0" i="1" dirty="0" smtClean="0">
                                <a:latin typeface="Cambria Math" panose="02040503050406030204" pitchFamily="18" charset="0"/>
                              </a:rPr>
                              <m:t>𝑢𝑞𝑣</m:t>
                            </m:r>
                            <m:r>
                              <a:rPr kumimoji="1" lang="en-US" altLang="ja-JP" b="0" i="1" dirty="0" smtClean="0">
                                <a:latin typeface="Cambria Math" panose="02040503050406030204" pitchFamily="18" charset="0"/>
                              </a:rPr>
                              <m:t>  (</m:t>
                            </m:r>
                            <m:r>
                              <a:rPr kumimoji="1" lang="en-US" altLang="ja-JP" b="0" i="1" dirty="0" smtClean="0">
                                <a:latin typeface="Cambria Math" panose="02040503050406030204" pitchFamily="18" charset="0"/>
                              </a:rPr>
                              <m:t>𝑝</m:t>
                            </m:r>
                            <m:r>
                              <a:rPr kumimoji="1" lang="en-US" altLang="ja-JP" b="0" i="1" dirty="0" smtClean="0">
                                <a:latin typeface="Cambria Math" panose="02040503050406030204" pitchFamily="18" charset="0"/>
                              </a:rPr>
                              <m:t>&lt;10, </m:t>
                            </m:r>
                            <m:r>
                              <a:rPr kumimoji="1" lang="en-US" altLang="ja-JP" b="0" i="1" dirty="0" smtClean="0">
                                <a:latin typeface="Cambria Math" panose="02040503050406030204" pitchFamily="18" charset="0"/>
                              </a:rPr>
                              <m:t>𝑢</m:t>
                            </m:r>
                            <m:r>
                              <a:rPr kumimoji="1" lang="en-US" altLang="ja-JP" b="0" i="1" dirty="0" smtClean="0">
                                <a:latin typeface="Cambria Math" panose="02040503050406030204" pitchFamily="18" charset="0"/>
                                <a:ea typeface="Cambria Math" panose="02040503050406030204" pitchFamily="18" charset="0"/>
                              </a:rPr>
                              <m:t>≥10)</m:t>
                            </m:r>
                          </m:e>
                          <m:e>
                            <m:r>
                              <a:rPr kumimoji="1" lang="en-US" altLang="ja-JP" b="0" i="1" dirty="0" smtClean="0">
                                <a:latin typeface="Cambria Math" panose="02040503050406030204" pitchFamily="18" charset="0"/>
                              </a:rPr>
                              <m:t>𝑜</m:t>
                            </m:r>
                            <m:r>
                              <a:rPr kumimoji="1" lang="en-US" altLang="ja-JP" b="0" i="1" dirty="0" smtClean="0">
                                <a:latin typeface="Cambria Math" panose="02040503050406030204" pitchFamily="18" charset="0"/>
                              </a:rPr>
                              <m:t>00</m:t>
                            </m:r>
                            <m:r>
                              <a:rPr kumimoji="1" lang="en-US" altLang="ja-JP" b="0" i="1" dirty="0" smtClean="0">
                                <a:latin typeface="Cambria Math" panose="02040503050406030204" pitchFamily="18" charset="0"/>
                              </a:rPr>
                              <m:t>𝑝𝑢𝑞𝑣</m:t>
                            </m:r>
                            <m:r>
                              <a:rPr kumimoji="1" lang="en-US" altLang="ja-JP" b="0" i="1" dirty="0" smtClean="0">
                                <a:latin typeface="Cambria Math" panose="02040503050406030204" pitchFamily="18" charset="0"/>
                              </a:rPr>
                              <m:t>  (</m:t>
                            </m:r>
                            <m:r>
                              <a:rPr kumimoji="1" lang="en-US" altLang="ja-JP" b="0" i="1" dirty="0" smtClean="0">
                                <a:latin typeface="Cambria Math" panose="02040503050406030204" pitchFamily="18" charset="0"/>
                              </a:rPr>
                              <m:t>𝑝</m:t>
                            </m:r>
                            <m:r>
                              <a:rPr kumimoji="1" lang="en-US" altLang="ja-JP" b="0" i="1" dirty="0" smtClean="0">
                                <a:latin typeface="Cambria Math" panose="02040503050406030204" pitchFamily="18" charset="0"/>
                              </a:rPr>
                              <m:t>&lt;10,</m:t>
                            </m:r>
                            <m:r>
                              <a:rPr kumimoji="1" lang="en-US" altLang="ja-JP" b="0" i="1" dirty="0" smtClean="0">
                                <a:latin typeface="Cambria Math" panose="02040503050406030204" pitchFamily="18" charset="0"/>
                              </a:rPr>
                              <m:t>𝑢</m:t>
                            </m:r>
                            <m:r>
                              <a:rPr kumimoji="1" lang="en-US" altLang="ja-JP" b="0" i="1" dirty="0" smtClean="0">
                                <a:latin typeface="Cambria Math" panose="02040503050406030204" pitchFamily="18" charset="0"/>
                                <a:ea typeface="Cambria Math" panose="02040503050406030204" pitchFamily="18" charset="0"/>
                              </a:rPr>
                              <m:t>≥10)</m:t>
                            </m:r>
                          </m:e>
                          <m:e>
                            <m:r>
                              <a:rPr kumimoji="1" lang="en-US" altLang="ja-JP" b="0" i="1" dirty="0" smtClean="0">
                                <a:latin typeface="Cambria Math" panose="02040503050406030204" pitchFamily="18" charset="0"/>
                              </a:rPr>
                              <m:t>𝑜</m:t>
                            </m:r>
                            <m:r>
                              <a:rPr kumimoji="1" lang="en-US" altLang="ja-JP" b="0" i="1" dirty="0" smtClean="0">
                                <a:latin typeface="Cambria Math" panose="02040503050406030204" pitchFamily="18" charset="0"/>
                              </a:rPr>
                              <m:t>0</m:t>
                            </m:r>
                            <m:r>
                              <a:rPr kumimoji="1" lang="en-US" altLang="ja-JP" b="0" i="1" dirty="0" smtClean="0">
                                <a:latin typeface="Cambria Math" panose="02040503050406030204" pitchFamily="18" charset="0"/>
                              </a:rPr>
                              <m:t>𝑝𝑢𝑞𝑣</m:t>
                            </m:r>
                            <m:r>
                              <a:rPr kumimoji="1" lang="en-US" altLang="ja-JP" b="0" i="1" dirty="0" smtClean="0">
                                <a:latin typeface="Cambria Math" panose="02040503050406030204" pitchFamily="18" charset="0"/>
                              </a:rPr>
                              <m:t>   (10 ≤</m:t>
                            </m:r>
                            <m:r>
                              <a:rPr kumimoji="1" lang="en-US" altLang="ja-JP" b="0" i="1" dirty="0" smtClean="0">
                                <a:latin typeface="Cambria Math" panose="02040503050406030204" pitchFamily="18" charset="0"/>
                                <a:ea typeface="Cambria Math" panose="02040503050406030204" pitchFamily="18" charset="0"/>
                              </a:rPr>
                              <m:t>𝑝</m:t>
                            </m:r>
                            <m:r>
                              <a:rPr kumimoji="1" lang="en-US" altLang="ja-JP" b="0" i="1" dirty="0" smtClean="0">
                                <a:latin typeface="Cambria Math" panose="02040503050406030204" pitchFamily="18" charset="0"/>
                                <a:ea typeface="Cambria Math" panose="02040503050406030204" pitchFamily="18" charset="0"/>
                              </a:rPr>
                              <m:t>&lt;100, </m:t>
                            </m:r>
                            <m:r>
                              <a:rPr kumimoji="1" lang="en-US" altLang="ja-JP" b="0" i="1" dirty="0" smtClean="0">
                                <a:latin typeface="Cambria Math" panose="02040503050406030204" pitchFamily="18" charset="0"/>
                                <a:ea typeface="Cambria Math" panose="02040503050406030204" pitchFamily="18" charset="0"/>
                              </a:rPr>
                              <m:t>𝑢</m:t>
                            </m:r>
                            <m:r>
                              <a:rPr kumimoji="1" lang="en-US" altLang="ja-JP" b="0" i="1" dirty="0" smtClean="0">
                                <a:latin typeface="Cambria Math" panose="02040503050406030204" pitchFamily="18" charset="0"/>
                                <a:ea typeface="Cambria Math" panose="02040503050406030204" pitchFamily="18" charset="0"/>
                              </a:rPr>
                              <m:t>≥10)</m:t>
                            </m:r>
                          </m:e>
                          <m:e>
                            <m:r>
                              <a:rPr kumimoji="1" lang="en-US" altLang="ja-JP" b="0" i="1" dirty="0" smtClean="0">
                                <a:latin typeface="Cambria Math" panose="02040503050406030204" pitchFamily="18" charset="0"/>
                              </a:rPr>
                              <m:t>𝑜𝑝𝑢𝑞𝑣</m:t>
                            </m:r>
                            <m:r>
                              <a:rPr kumimoji="1" lang="en-US" altLang="ja-JP" b="0" i="1" dirty="0" smtClean="0">
                                <a:latin typeface="Cambria Math" panose="02040503050406030204" pitchFamily="18" charset="0"/>
                              </a:rPr>
                              <m:t>    (</m:t>
                            </m:r>
                            <m:r>
                              <a:rPr kumimoji="1" lang="en-US" altLang="ja-JP" b="0" i="1" dirty="0" smtClean="0">
                                <a:latin typeface="Cambria Math" panose="02040503050406030204" pitchFamily="18" charset="0"/>
                              </a:rPr>
                              <m:t>𝑝</m:t>
                            </m:r>
                            <m:r>
                              <a:rPr kumimoji="1" lang="en-US" altLang="ja-JP" b="0" i="1" dirty="0" smtClean="0">
                                <a:latin typeface="Cambria Math" panose="02040503050406030204" pitchFamily="18" charset="0"/>
                                <a:ea typeface="Cambria Math" panose="02040503050406030204" pitchFamily="18" charset="0"/>
                              </a:rPr>
                              <m:t>≥100, </m:t>
                            </m:r>
                            <m:r>
                              <a:rPr kumimoji="1" lang="en-US" altLang="ja-JP" b="0" i="1" dirty="0" smtClean="0">
                                <a:latin typeface="Cambria Math" panose="02040503050406030204" pitchFamily="18" charset="0"/>
                                <a:ea typeface="Cambria Math" panose="02040503050406030204" pitchFamily="18" charset="0"/>
                              </a:rPr>
                              <m:t>𝑢</m:t>
                            </m:r>
                            <m:r>
                              <a:rPr kumimoji="1" lang="en-US" altLang="ja-JP" b="0" i="1" dirty="0" smtClean="0">
                                <a:latin typeface="Cambria Math" panose="02040503050406030204" pitchFamily="18" charset="0"/>
                                <a:ea typeface="Cambria Math" panose="02040503050406030204" pitchFamily="18" charset="0"/>
                              </a:rPr>
                              <m:t>≥10)</m:t>
                            </m:r>
                          </m:e>
                        </m:eqArr>
                      </m:e>
                    </m:d>
                    <m:r>
                      <a:rPr kumimoji="1" lang="en-US" altLang="ja-JP" i="1" dirty="0" smtClean="0">
                        <a:latin typeface="Cambria Math" panose="02040503050406030204" pitchFamily="18" charset="0"/>
                      </a:rPr>
                      <m:t> </m:t>
                    </m:r>
                  </m:oMath>
                </a14:m>
                <a:endParaRPr kumimoji="1" lang="ja-JP" altLang="en-US" dirty="0"/>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5748447" y="3926273"/>
                <a:ext cx="7119970" cy="2044149"/>
              </a:xfrm>
              <a:prstGeom prst="rect">
                <a:avLst/>
              </a:prstGeom>
              <a:blipFill>
                <a:blip r:embed="rId7"/>
                <a:stretch>
                  <a:fillRect l="-1961" b="-3086"/>
                </a:stretch>
              </a:blipFill>
            </p:spPr>
            <p:txBody>
              <a:bodyPr/>
              <a:lstStyle/>
              <a:p>
                <a:r>
                  <a:rPr lang="ja-JP" altLang="en-US">
                    <a:noFill/>
                  </a:rPr>
                  <a:t> </a:t>
                </a:r>
              </a:p>
            </p:txBody>
          </p:sp>
        </mc:Fallback>
      </mc:AlternateContent>
      <p:sp>
        <p:nvSpPr>
          <p:cNvPr id="7" name="日付プレースホルダー 3">
            <a:extLst>
              <a:ext uri="{FF2B5EF4-FFF2-40B4-BE49-F238E27FC236}">
                <a16:creationId xmlns:a16="http://schemas.microsoft.com/office/drawing/2014/main" id="{E8A3B637-C335-FC42-A68C-B05975E2A2E4}"/>
              </a:ext>
            </a:extLst>
          </p:cNvPr>
          <p:cNvSpPr>
            <a:spLocks noGrp="1"/>
          </p:cNvSpPr>
          <p:nvPr>
            <p:ph type="dt" sz="half" idx="10"/>
          </p:nvPr>
        </p:nvSpPr>
        <p:spPr>
          <a:xfrm>
            <a:off x="1390650" y="6453386"/>
            <a:ext cx="1204572" cy="404614"/>
          </a:xfrm>
        </p:spPr>
        <p:txBody>
          <a:bodyPr/>
          <a:lstStyle/>
          <a:p>
            <a:fld id="{DB19D736-BB1A-3F4B-9AE0-847DEE6974E1}" type="datetime1">
              <a:rPr kumimoji="1" lang="ja-JP" altLang="en-US" smtClean="0"/>
              <a:t>2019/2/12</a:t>
            </a:fld>
            <a:endParaRPr kumimoji="1" lang="ja-JP" altLang="en-US"/>
          </a:p>
        </p:txBody>
      </p:sp>
      <p:sp>
        <p:nvSpPr>
          <p:cNvPr id="8" name="フッター プレースホルダー 4">
            <a:extLst>
              <a:ext uri="{FF2B5EF4-FFF2-40B4-BE49-F238E27FC236}">
                <a16:creationId xmlns:a16="http://schemas.microsoft.com/office/drawing/2014/main" id="{33D727FC-B8D3-724D-AE3B-E59FB8E25E42}"/>
              </a:ext>
            </a:extLst>
          </p:cNvPr>
          <p:cNvSpPr>
            <a:spLocks noGrp="1"/>
          </p:cNvSpPr>
          <p:nvPr>
            <p:ph type="ftr" sz="quarter" idx="11"/>
          </p:nvPr>
        </p:nvSpPr>
        <p:spPr>
          <a:xfrm>
            <a:off x="2893564" y="6453386"/>
            <a:ext cx="6280830" cy="404614"/>
          </a:xfrm>
        </p:spPr>
        <p:txBody>
          <a:bodyPr/>
          <a:lstStyle/>
          <a:p>
            <a:r>
              <a:rPr kumimoji="1" lang="zh-CN" altLang="en-US"/>
              <a:t>物理統計学分野　京都大学大学院情報学研究科　河盛亮介</a:t>
            </a:r>
            <a:endParaRPr kumimoji="1" lang="ja-JP" altLang="en-US"/>
          </a:p>
        </p:txBody>
      </p:sp>
      <p:sp>
        <p:nvSpPr>
          <p:cNvPr id="9" name="スライド番号プレースホルダー 5">
            <a:extLst>
              <a:ext uri="{FF2B5EF4-FFF2-40B4-BE49-F238E27FC236}">
                <a16:creationId xmlns:a16="http://schemas.microsoft.com/office/drawing/2014/main" id="{37ED10FB-75F6-5545-9B8A-F18AB7034DF0}"/>
              </a:ext>
            </a:extLst>
          </p:cNvPr>
          <p:cNvSpPr>
            <a:spLocks noGrp="1"/>
          </p:cNvSpPr>
          <p:nvPr>
            <p:ph type="sldNum" sz="quarter" idx="12"/>
          </p:nvPr>
        </p:nvSpPr>
        <p:spPr>
          <a:xfrm>
            <a:off x="9472736" y="6453386"/>
            <a:ext cx="1596292" cy="404614"/>
          </a:xfrm>
        </p:spPr>
        <p:txBody>
          <a:bodyPr/>
          <a:lstStyle/>
          <a:p>
            <a:fld id="{C396DE94-E78B-4743-9932-E18BCB9B557B}" type="slidenum">
              <a:rPr kumimoji="1" lang="ja-JP" altLang="en-US" smtClean="0"/>
              <a:t>21</a:t>
            </a:fld>
            <a:endParaRPr kumimoji="1" lang="ja-JP" altLang="en-US"/>
          </a:p>
        </p:txBody>
      </p:sp>
    </p:spTree>
    <p:extLst>
      <p:ext uri="{BB962C8B-B14F-4D97-AF65-F5344CB8AC3E}">
        <p14:creationId xmlns:p14="http://schemas.microsoft.com/office/powerpoint/2010/main" val="2211661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E90C90-B0AC-9740-B52E-A8ECDB2AEB25}"/>
              </a:ext>
            </a:extLst>
          </p:cNvPr>
          <p:cNvSpPr>
            <a:spLocks noGrp="1"/>
          </p:cNvSpPr>
          <p:nvPr>
            <p:ph type="title"/>
          </p:nvPr>
        </p:nvSpPr>
        <p:spPr/>
        <p:txBody>
          <a:bodyPr/>
          <a:lstStyle/>
          <a:p>
            <a:r>
              <a:rPr lang="ja-JP" altLang="en-US"/>
              <a:t>先行研究</a:t>
            </a:r>
            <a:endParaRPr kumimoji="1" lang="ja-JP" altLang="en-US"/>
          </a:p>
        </p:txBody>
      </p:sp>
      <p:sp>
        <p:nvSpPr>
          <p:cNvPr id="4" name="日付プレースホルダー 3">
            <a:extLst>
              <a:ext uri="{FF2B5EF4-FFF2-40B4-BE49-F238E27FC236}">
                <a16:creationId xmlns:a16="http://schemas.microsoft.com/office/drawing/2014/main" id="{B8F0CAE3-78D3-9541-93FE-A50C5ABFAB6D}"/>
              </a:ext>
            </a:extLst>
          </p:cNvPr>
          <p:cNvSpPr>
            <a:spLocks noGrp="1"/>
          </p:cNvSpPr>
          <p:nvPr>
            <p:ph type="dt" sz="half" idx="10"/>
          </p:nvPr>
        </p:nvSpPr>
        <p:spPr/>
        <p:txBody>
          <a:bodyPr/>
          <a:lstStyle/>
          <a:p>
            <a:fld id="{10D8F1FF-C013-184B-8F8B-65E3DBC30BCD}"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52C9121B-3F8A-AC49-90A4-17D3B947368C}"/>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55" name="正方形/長方形 54">
            <a:extLst>
              <a:ext uri="{FF2B5EF4-FFF2-40B4-BE49-F238E27FC236}">
                <a16:creationId xmlns:a16="http://schemas.microsoft.com/office/drawing/2014/main" id="{CF40D7DE-9087-1C45-9042-162A2990D523}"/>
              </a:ext>
            </a:extLst>
          </p:cNvPr>
          <p:cNvSpPr/>
          <p:nvPr/>
        </p:nvSpPr>
        <p:spPr>
          <a:xfrm>
            <a:off x="1089799" y="1159572"/>
            <a:ext cx="10977510" cy="268857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9841B417-F765-094F-A35A-67F0DFEA40A4}"/>
              </a:ext>
            </a:extLst>
          </p:cNvPr>
          <p:cNvSpPr>
            <a:spLocks noGrp="1"/>
          </p:cNvSpPr>
          <p:nvPr>
            <p:ph type="sldNum" sz="quarter" idx="12"/>
          </p:nvPr>
        </p:nvSpPr>
        <p:spPr/>
        <p:txBody>
          <a:bodyPr/>
          <a:lstStyle/>
          <a:p>
            <a:fld id="{C396DE94-E78B-4743-9932-E18BCB9B557B}" type="slidenum">
              <a:rPr kumimoji="1" lang="ja-JP" altLang="en-US" smtClean="0"/>
              <a:t>22</a:t>
            </a:fld>
            <a:endParaRPr kumimoji="1" lang="ja-JP" altLang="en-US"/>
          </a:p>
        </p:txBody>
      </p:sp>
      <p:sp>
        <p:nvSpPr>
          <p:cNvPr id="27" name="テキスト ボックス 26">
            <a:extLst>
              <a:ext uri="{FF2B5EF4-FFF2-40B4-BE49-F238E27FC236}">
                <a16:creationId xmlns:a16="http://schemas.microsoft.com/office/drawing/2014/main" id="{FF652833-A61E-ED4F-B3F8-BD0B2EF5D638}"/>
              </a:ext>
            </a:extLst>
          </p:cNvPr>
          <p:cNvSpPr txBox="1"/>
          <p:nvPr/>
        </p:nvSpPr>
        <p:spPr>
          <a:xfrm>
            <a:off x="1274538" y="684543"/>
            <a:ext cx="4862285" cy="523220"/>
          </a:xfrm>
          <a:prstGeom prst="rect">
            <a:avLst/>
          </a:prstGeom>
          <a:noFill/>
        </p:spPr>
        <p:txBody>
          <a:bodyPr wrap="square" rtlCol="0">
            <a:spAutoFit/>
          </a:bodyPr>
          <a:lstStyle/>
          <a:p>
            <a:r>
              <a:rPr lang="en-US" altLang="ja-JP" sz="2800" b="1" dirty="0"/>
              <a:t>Richard</a:t>
            </a:r>
            <a:r>
              <a:rPr kumimoji="1" lang="ja-JP" altLang="en-US" sz="2800" b="1"/>
              <a:t>らの手法</a:t>
            </a:r>
            <a:r>
              <a:rPr kumimoji="1" lang="en-US" altLang="ja-JP" sz="2800" b="1" dirty="0"/>
              <a:t>[9]</a:t>
            </a:r>
          </a:p>
        </p:txBody>
      </p:sp>
      <p:sp>
        <p:nvSpPr>
          <p:cNvPr id="61" name="テキスト ボックス 60">
            <a:extLst>
              <a:ext uri="{FF2B5EF4-FFF2-40B4-BE49-F238E27FC236}">
                <a16:creationId xmlns:a16="http://schemas.microsoft.com/office/drawing/2014/main" id="{45287BAC-9ED3-CA44-A92A-F893F5982624}"/>
              </a:ext>
            </a:extLst>
          </p:cNvPr>
          <p:cNvSpPr txBox="1"/>
          <p:nvPr/>
        </p:nvSpPr>
        <p:spPr>
          <a:xfrm>
            <a:off x="1089799" y="1207884"/>
            <a:ext cx="10534163" cy="892552"/>
          </a:xfrm>
          <a:prstGeom prst="rect">
            <a:avLst/>
          </a:prstGeom>
          <a:noFill/>
        </p:spPr>
        <p:txBody>
          <a:bodyPr wrap="square" rtlCol="0">
            <a:spAutoFit/>
          </a:bodyPr>
          <a:lstStyle/>
          <a:p>
            <a:r>
              <a:rPr lang="ja-JP" altLang="en-US" sz="2800" b="1"/>
              <a:t>評価指標</a:t>
            </a:r>
            <a:endParaRPr kumimoji="1" lang="en-US" altLang="ja-JP" sz="2800" b="1" dirty="0"/>
          </a:p>
          <a:p>
            <a:pPr marL="800100" lvl="1" indent="-342900">
              <a:buFont typeface="Arial" panose="020B0604020202020204" pitchFamily="34" charset="0"/>
              <a:buChar char="•"/>
            </a:pPr>
            <a:endParaRPr kumimoji="1" lang="en-US" altLang="ja-JP" sz="2400" b="1" dirty="0"/>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431B3ED4-61AA-6446-987E-65C84E283EB4}"/>
                  </a:ext>
                </a:extLst>
              </p:cNvPr>
              <p:cNvSpPr/>
              <p:nvPr/>
            </p:nvSpPr>
            <p:spPr>
              <a:xfrm>
                <a:off x="840418" y="1564765"/>
                <a:ext cx="8824742" cy="2598468"/>
              </a:xfrm>
              <a:prstGeom prst="rect">
                <a:avLst/>
              </a:prstGeom>
            </p:spPr>
            <p:txBody>
              <a:bodyPr wrap="square">
                <a:spAutoFit/>
              </a:bodyPr>
              <a:lstStyle/>
              <a:p>
                <a:pPr marL="914400" lvl="1" indent="-457200">
                  <a:buFont typeface="Wingdings" pitchFamily="2" charset="2"/>
                  <a:buChar char="n"/>
                </a:pPr>
                <a14:m>
                  <m:oMath xmlns:m="http://schemas.openxmlformats.org/officeDocument/2006/math">
                    <m:r>
                      <m:rPr>
                        <m:sty m:val="p"/>
                      </m:rPr>
                      <a:rPr lang="en-US" altLang="ja-JP" sz="2800" i="0" smtClean="0">
                        <a:latin typeface="Cambria Math" panose="02040503050406030204" pitchFamily="18" charset="0"/>
                      </a:rPr>
                      <m:t>T</m:t>
                    </m:r>
                    <m:r>
                      <m:rPr>
                        <m:sty m:val="p"/>
                      </m:rPr>
                      <a:rPr lang="en-US" altLang="ja-JP" sz="2800" b="0" i="0" smtClean="0">
                        <a:latin typeface="Cambria Math" panose="02040503050406030204" pitchFamily="18" charset="0"/>
                      </a:rPr>
                      <m:t>PR</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𝑇𝑃</m:t>
                        </m:r>
                      </m:num>
                      <m:den>
                        <m:r>
                          <a:rPr lang="en-US" altLang="ja-JP" sz="2800" b="0" i="1" smtClean="0">
                            <a:latin typeface="Cambria Math" panose="02040503050406030204" pitchFamily="18" charset="0"/>
                          </a:rPr>
                          <m:t>𝑇𝑃</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𝐹𝑁</m:t>
                        </m:r>
                      </m:den>
                    </m:f>
                  </m:oMath>
                </a14:m>
                <a:r>
                  <a:rPr lang="en-US" altLang="ja-JP" sz="2800" dirty="0">
                    <a:solidFill>
                      <a:sysClr val="windowText" lastClr="000000"/>
                    </a:solidFill>
                  </a:rPr>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800" dirty="0">
                  <a:solidFill>
                    <a:sysClr val="windowText" lastClr="000000"/>
                  </a:solidFill>
                </a:endParaRPr>
              </a:p>
              <a:p>
                <a:pPr marL="914400" lvl="1" indent="-457200">
                  <a:buFont typeface="Wingdings" pitchFamily="2" charset="2"/>
                  <a:buChar char="n"/>
                </a:pPr>
                <a14:m>
                  <m:oMath xmlns:m="http://schemas.openxmlformats.org/officeDocument/2006/math">
                    <m:r>
                      <m:rPr>
                        <m:sty m:val="p"/>
                      </m:rPr>
                      <a:rPr lang="en-US" altLang="ja-JP" sz="2800" b="0" i="0" smtClean="0">
                        <a:latin typeface="Cambria Math" panose="02040503050406030204" pitchFamily="18" charset="0"/>
                      </a:rPr>
                      <m:t>FPR</m:t>
                    </m:r>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𝐹𝑃</m:t>
                        </m:r>
                      </m:num>
                      <m:den>
                        <m:r>
                          <a:rPr lang="en-US" altLang="ja-JP" sz="2800" i="1">
                            <a:latin typeface="Cambria Math" panose="02040503050406030204" pitchFamily="18" charset="0"/>
                          </a:rPr>
                          <m:t>𝐹𝑃</m:t>
                        </m:r>
                        <m:r>
                          <a:rPr lang="en-US" altLang="ja-JP" sz="2800" i="1">
                            <a:latin typeface="Cambria Math" panose="02040503050406030204" pitchFamily="18" charset="0"/>
                          </a:rPr>
                          <m:t>+</m:t>
                        </m:r>
                        <m:r>
                          <a:rPr lang="en-US" altLang="ja-JP" sz="2800" i="1">
                            <a:latin typeface="Cambria Math" panose="02040503050406030204" pitchFamily="18" charset="0"/>
                          </a:rPr>
                          <m:t>𝑇𝑁</m:t>
                        </m:r>
                      </m:den>
                    </m:f>
                  </m:oMath>
                </a14:m>
                <a:r>
                  <a:rPr lang="en-US" altLang="ja-JP" sz="2800" dirty="0"/>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400" dirty="0">
                  <a:solidFill>
                    <a:sysClr val="windowText" lastClr="000000"/>
                  </a:solidFill>
                </a:endParaRPr>
              </a:p>
              <a:p>
                <a:pPr marL="914400" lvl="1" indent="-457200">
                  <a:buFont typeface="Wingdings" pitchFamily="2" charset="2"/>
                  <a:buChar char="n"/>
                </a:pPr>
                <a:r>
                  <a:rPr lang="en-US" altLang="ja-JP" sz="2800" dirty="0">
                    <a:solidFill>
                      <a:sysClr val="windowText" lastClr="000000"/>
                    </a:solidFill>
                  </a:rPr>
                  <a:t>AUC: AUC </a:t>
                </a:r>
                <a:r>
                  <a:rPr lang="ja-JP" altLang="en-US" sz="2400">
                    <a:solidFill>
                      <a:sysClr val="windowText" lastClr="000000"/>
                    </a:solidFill>
                  </a:rPr>
                  <a:t>横軸に</a:t>
                </a:r>
                <a14:m>
                  <m:oMath xmlns:m="http://schemas.openxmlformats.org/officeDocument/2006/math">
                    <m:r>
                      <m:rPr>
                        <m:sty m:val="p"/>
                      </m:rPr>
                      <a:rPr lang="en-US" altLang="ja-JP" sz="2400">
                        <a:latin typeface="Cambria Math" panose="02040503050406030204" pitchFamily="18" charset="0"/>
                      </a:rPr>
                      <m:t>TPR</m:t>
                    </m:r>
                  </m:oMath>
                </a14:m>
                <a:r>
                  <a:rPr lang="ja-JP" altLang="en-US" sz="2400">
                    <a:solidFill>
                      <a:sysClr val="windowText" lastClr="000000"/>
                    </a:solidFill>
                  </a:rPr>
                  <a:t>を縦軸に</a:t>
                </a:r>
                <a14:m>
                  <m:oMath xmlns:m="http://schemas.openxmlformats.org/officeDocument/2006/math">
                    <m:r>
                      <m:rPr>
                        <m:sty m:val="p"/>
                      </m:rPr>
                      <a:rPr lang="en-US" altLang="ja-JP" sz="2400">
                        <a:latin typeface="Cambria Math" panose="02040503050406030204" pitchFamily="18" charset="0"/>
                      </a:rPr>
                      <m:t>TPR</m:t>
                    </m:r>
                  </m:oMath>
                </a14:m>
                <a:r>
                  <a:rPr lang="ja-JP" altLang="en-US" sz="2400">
                    <a:solidFill>
                      <a:sysClr val="windowText" lastClr="000000"/>
                    </a:solidFill>
                  </a:rPr>
                  <a:t>を横軸に</a:t>
                </a:r>
                <a:endParaRPr lang="en-US" altLang="ja-JP" sz="2400" dirty="0">
                  <a:solidFill>
                    <a:sysClr val="windowText" lastClr="000000"/>
                  </a:solidFill>
                </a:endParaRPr>
              </a:p>
              <a:p>
                <a:pPr lvl="2"/>
                <a:r>
                  <a:rPr lang="ja-JP" altLang="en-US" sz="2400">
                    <a:solidFill>
                      <a:sysClr val="windowText" lastClr="000000"/>
                    </a:solidFill>
                  </a:rPr>
                  <a:t>プロットした曲線の下部面積</a:t>
                </a:r>
                <a:endParaRPr lang="en-US" altLang="ja-JP" sz="2400" dirty="0">
                  <a:solidFill>
                    <a:sysClr val="windowText" lastClr="000000"/>
                  </a:solidFill>
                </a:endParaRPr>
              </a:p>
              <a:p>
                <a:pPr marL="914400" lvl="1" indent="-457200">
                  <a:buFont typeface="Arial" panose="020B0604020202020204" pitchFamily="34" charset="0"/>
                  <a:buChar char="•"/>
                </a:pPr>
                <a:endParaRPr lang="en-US" altLang="ja-JP" sz="2800" dirty="0">
                  <a:solidFill>
                    <a:sysClr val="windowText" lastClr="000000"/>
                  </a:solidFill>
                </a:endParaRPr>
              </a:p>
            </p:txBody>
          </p:sp>
        </mc:Choice>
        <mc:Fallback xmlns="">
          <p:sp>
            <p:nvSpPr>
              <p:cNvPr id="10" name="正方形/長方形 9">
                <a:extLst>
                  <a:ext uri="{FF2B5EF4-FFF2-40B4-BE49-F238E27FC236}">
                    <a16:creationId xmlns:a16="http://schemas.microsoft.com/office/drawing/2014/main" id="{431B3ED4-61AA-6446-987E-65C84E283EB4}"/>
                  </a:ext>
                </a:extLst>
              </p:cNvPr>
              <p:cNvSpPr>
                <a:spLocks noRot="1" noChangeAspect="1" noMove="1" noResize="1" noEditPoints="1" noAdjustHandles="1" noChangeArrowheads="1" noChangeShapeType="1" noTextEdit="1"/>
              </p:cNvSpPr>
              <p:nvPr/>
            </p:nvSpPr>
            <p:spPr>
              <a:xfrm>
                <a:off x="840418" y="1564765"/>
                <a:ext cx="8824742" cy="2598468"/>
              </a:xfrm>
              <a:prstGeom prst="rect">
                <a:avLst/>
              </a:prstGeom>
              <a:blipFill>
                <a:blip r:embed="rId3"/>
                <a:stretch>
                  <a:fillRect/>
                </a:stretch>
              </a:blipFill>
            </p:spPr>
            <p:txBody>
              <a:bodyPr/>
              <a:lstStyle/>
              <a:p>
                <a:r>
                  <a:rPr lang="ja-JP" altLang="en-US">
                    <a:noFill/>
                  </a:rPr>
                  <a:t> </a:t>
                </a:r>
              </a:p>
            </p:txBody>
          </p:sp>
        </mc:Fallback>
      </mc:AlternateContent>
      <p:graphicFrame>
        <p:nvGraphicFramePr>
          <p:cNvPr id="12" name="表 11">
            <a:extLst>
              <a:ext uri="{FF2B5EF4-FFF2-40B4-BE49-F238E27FC236}">
                <a16:creationId xmlns:a16="http://schemas.microsoft.com/office/drawing/2014/main" id="{070300FD-85AB-E14F-873D-D84711580013}"/>
              </a:ext>
            </a:extLst>
          </p:cNvPr>
          <p:cNvGraphicFramePr>
            <a:graphicFrameLocks noGrp="1"/>
          </p:cNvGraphicFramePr>
          <p:nvPr>
            <p:extLst>
              <p:ext uri="{D42A27DB-BD31-4B8C-83A1-F6EECF244321}">
                <p14:modId xmlns:p14="http://schemas.microsoft.com/office/powerpoint/2010/main" val="4160199970"/>
              </p:ext>
            </p:extLst>
          </p:nvPr>
        </p:nvGraphicFramePr>
        <p:xfrm>
          <a:off x="8598203" y="1632977"/>
          <a:ext cx="3348306" cy="1554480"/>
        </p:xfrm>
        <a:graphic>
          <a:graphicData uri="http://schemas.openxmlformats.org/drawingml/2006/table">
            <a:tbl>
              <a:tblPr firstRow="1" firstCol="1" bandRow="1">
                <a:tableStyleId>{5C22544A-7EE6-4342-B048-85BDC9FD1C3A}</a:tableStyleId>
              </a:tblPr>
              <a:tblGrid>
                <a:gridCol w="1019767">
                  <a:extLst>
                    <a:ext uri="{9D8B030D-6E8A-4147-A177-3AD203B41FA5}">
                      <a16:colId xmlns:a16="http://schemas.microsoft.com/office/drawing/2014/main" val="2206806560"/>
                    </a:ext>
                  </a:extLst>
                </a:gridCol>
                <a:gridCol w="1156505">
                  <a:extLst>
                    <a:ext uri="{9D8B030D-6E8A-4147-A177-3AD203B41FA5}">
                      <a16:colId xmlns:a16="http://schemas.microsoft.com/office/drawing/2014/main" val="823582877"/>
                    </a:ext>
                  </a:extLst>
                </a:gridCol>
                <a:gridCol w="1172034">
                  <a:extLst>
                    <a:ext uri="{9D8B030D-6E8A-4147-A177-3AD203B41FA5}">
                      <a16:colId xmlns:a16="http://schemas.microsoft.com/office/drawing/2014/main" val="101139275"/>
                    </a:ext>
                  </a:extLst>
                </a:gridCol>
              </a:tblGrid>
              <a:tr h="370840">
                <a:tc>
                  <a:txBody>
                    <a:bodyPr/>
                    <a:lstStyle/>
                    <a:p>
                      <a:pPr algn="ctr"/>
                      <a:endParaRPr kumimoji="1" lang="ja-JP" altLang="en-US" sz="2400"/>
                    </a:p>
                  </a:txBody>
                  <a:tcPr/>
                </a:tc>
                <a:tc>
                  <a:txBody>
                    <a:bodyPr/>
                    <a:lstStyle/>
                    <a:p>
                      <a:pPr algn="ctr"/>
                      <a:r>
                        <a:rPr kumimoji="1" lang="ja-JP" altLang="en-US" sz="2800"/>
                        <a:t>＋</a:t>
                      </a:r>
                    </a:p>
                  </a:txBody>
                  <a:tcPr/>
                </a:tc>
                <a:tc>
                  <a:txBody>
                    <a:bodyPr/>
                    <a:lstStyle/>
                    <a:p>
                      <a:pPr algn="ctr"/>
                      <a:r>
                        <a:rPr kumimoji="1" lang="en-US" altLang="ja-JP" sz="2800" dirty="0"/>
                        <a:t>−</a:t>
                      </a:r>
                      <a:endParaRPr kumimoji="1" lang="ja-JP" altLang="en-US" sz="2800"/>
                    </a:p>
                  </a:txBody>
                  <a:tcPr/>
                </a:tc>
                <a:extLst>
                  <a:ext uri="{0D108BD9-81ED-4DB2-BD59-A6C34878D82A}">
                    <a16:rowId xmlns:a16="http://schemas.microsoft.com/office/drawing/2014/main" val="911333468"/>
                  </a:ext>
                </a:extLst>
              </a:tr>
              <a:tr h="370840">
                <a:tc>
                  <a:txBody>
                    <a:bodyPr/>
                    <a:lstStyle/>
                    <a:p>
                      <a:pPr algn="ctr"/>
                      <a:r>
                        <a:rPr kumimoji="1" lang="en-US" altLang="ja-JP" sz="2800" dirty="0"/>
                        <a:t>+</a:t>
                      </a:r>
                      <a:endParaRPr kumimoji="1" lang="ja-JP" altLang="en-US" sz="2800"/>
                    </a:p>
                  </a:txBody>
                  <a:tcPr/>
                </a:tc>
                <a:tc>
                  <a:txBody>
                    <a:bodyPr/>
                    <a:lstStyle/>
                    <a:p>
                      <a:pPr algn="ctr"/>
                      <a:r>
                        <a:rPr kumimoji="1" lang="en-US" altLang="ja-JP" sz="2400" dirty="0"/>
                        <a:t>TP</a:t>
                      </a:r>
                      <a:endParaRPr kumimoji="1" lang="ja-JP" altLang="en-US" sz="2400"/>
                    </a:p>
                  </a:txBody>
                  <a:tcPr/>
                </a:tc>
                <a:tc>
                  <a:txBody>
                    <a:bodyPr/>
                    <a:lstStyle/>
                    <a:p>
                      <a:pPr algn="ctr"/>
                      <a:r>
                        <a:rPr kumimoji="1" lang="en-US" altLang="ja-JP" sz="2400" dirty="0"/>
                        <a:t>FN</a:t>
                      </a:r>
                      <a:endParaRPr kumimoji="1" lang="ja-JP" altLang="en-US" sz="2400"/>
                    </a:p>
                  </a:txBody>
                  <a:tcPr/>
                </a:tc>
                <a:extLst>
                  <a:ext uri="{0D108BD9-81ED-4DB2-BD59-A6C34878D82A}">
                    <a16:rowId xmlns:a16="http://schemas.microsoft.com/office/drawing/2014/main" val="1961600090"/>
                  </a:ext>
                </a:extLst>
              </a:tr>
              <a:tr h="370840">
                <a:tc>
                  <a:txBody>
                    <a:bodyPr/>
                    <a:lstStyle/>
                    <a:p>
                      <a:pPr algn="ctr"/>
                      <a:r>
                        <a:rPr kumimoji="1" lang="ja-JP" altLang="en-US" sz="2800"/>
                        <a:t>−</a:t>
                      </a:r>
                    </a:p>
                  </a:txBody>
                  <a:tcPr/>
                </a:tc>
                <a:tc>
                  <a:txBody>
                    <a:bodyPr/>
                    <a:lstStyle/>
                    <a:p>
                      <a:pPr algn="ctr"/>
                      <a:r>
                        <a:rPr kumimoji="1" lang="en-US" altLang="ja-JP" sz="2400" dirty="0"/>
                        <a:t>FP</a:t>
                      </a:r>
                      <a:endParaRPr kumimoji="1" lang="ja-JP" altLang="en-US" sz="2400"/>
                    </a:p>
                  </a:txBody>
                  <a:tcPr/>
                </a:tc>
                <a:tc>
                  <a:txBody>
                    <a:bodyPr/>
                    <a:lstStyle/>
                    <a:p>
                      <a:pPr algn="ctr"/>
                      <a:r>
                        <a:rPr kumimoji="1" lang="en-US" altLang="ja-JP" sz="2400" dirty="0"/>
                        <a:t>TN</a:t>
                      </a:r>
                      <a:endParaRPr kumimoji="1" lang="ja-JP" altLang="en-US" sz="2400"/>
                    </a:p>
                  </a:txBody>
                  <a:tcPr/>
                </a:tc>
                <a:extLst>
                  <a:ext uri="{0D108BD9-81ED-4DB2-BD59-A6C34878D82A}">
                    <a16:rowId xmlns:a16="http://schemas.microsoft.com/office/drawing/2014/main" val="2935372571"/>
                  </a:ext>
                </a:extLst>
              </a:tr>
            </a:tbl>
          </a:graphicData>
        </a:graphic>
      </p:graphicFrame>
      <p:sp>
        <p:nvSpPr>
          <p:cNvPr id="13" name="テキスト ボックス 12">
            <a:extLst>
              <a:ext uri="{FF2B5EF4-FFF2-40B4-BE49-F238E27FC236}">
                <a16:creationId xmlns:a16="http://schemas.microsoft.com/office/drawing/2014/main" id="{EB53948F-52BC-DE4C-9DA4-35EB91019FE9}"/>
              </a:ext>
            </a:extLst>
          </p:cNvPr>
          <p:cNvSpPr txBox="1"/>
          <p:nvPr/>
        </p:nvSpPr>
        <p:spPr>
          <a:xfrm>
            <a:off x="8039859" y="1583977"/>
            <a:ext cx="723147" cy="2093756"/>
          </a:xfrm>
          <a:prstGeom prst="rect">
            <a:avLst/>
          </a:prstGeom>
          <a:noFill/>
        </p:spPr>
        <p:txBody>
          <a:bodyPr vert="wordArtVertRtl" wrap="square" rtlCol="0">
            <a:spAutoFit/>
          </a:bodyPr>
          <a:lstStyle/>
          <a:p>
            <a:r>
              <a:rPr kumimoji="1" lang="ja-JP" altLang="en-US" sz="2400"/>
              <a:t>ラベル</a:t>
            </a:r>
            <a:endParaRPr kumimoji="1" lang="ja-JP" altLang="en-US" sz="2000"/>
          </a:p>
        </p:txBody>
      </p:sp>
      <p:sp>
        <p:nvSpPr>
          <p:cNvPr id="14" name="テキスト ボックス 13">
            <a:extLst>
              <a:ext uri="{FF2B5EF4-FFF2-40B4-BE49-F238E27FC236}">
                <a16:creationId xmlns:a16="http://schemas.microsoft.com/office/drawing/2014/main" id="{A0B6AF51-8CF9-3143-95D1-F47708681767}"/>
              </a:ext>
            </a:extLst>
          </p:cNvPr>
          <p:cNvSpPr txBox="1"/>
          <p:nvPr/>
        </p:nvSpPr>
        <p:spPr>
          <a:xfrm>
            <a:off x="9987707" y="1151735"/>
            <a:ext cx="883963" cy="461665"/>
          </a:xfrm>
          <a:prstGeom prst="rect">
            <a:avLst/>
          </a:prstGeom>
          <a:noFill/>
        </p:spPr>
        <p:txBody>
          <a:bodyPr vert="horz" wrap="square" rtlCol="0">
            <a:spAutoFit/>
          </a:bodyPr>
          <a:lstStyle/>
          <a:p>
            <a:r>
              <a:rPr lang="ja-JP" altLang="en-US" sz="2400"/>
              <a:t>予測</a:t>
            </a:r>
            <a:endParaRPr kumimoji="1" lang="ja-JP" altLang="en-US" sz="2400"/>
          </a:p>
        </p:txBody>
      </p:sp>
      <p:sp>
        <p:nvSpPr>
          <p:cNvPr id="17" name="正方形/長方形 16">
            <a:extLst>
              <a:ext uri="{FF2B5EF4-FFF2-40B4-BE49-F238E27FC236}">
                <a16:creationId xmlns:a16="http://schemas.microsoft.com/office/drawing/2014/main" id="{C5570E1B-DB62-444F-B060-DA1812D84835}"/>
              </a:ext>
            </a:extLst>
          </p:cNvPr>
          <p:cNvSpPr/>
          <p:nvPr/>
        </p:nvSpPr>
        <p:spPr>
          <a:xfrm>
            <a:off x="5076750" y="558355"/>
            <a:ext cx="6951280" cy="646331"/>
          </a:xfrm>
          <a:prstGeom prst="rect">
            <a:avLst/>
          </a:prstGeom>
        </p:spPr>
        <p:txBody>
          <a:bodyPr wrap="square">
            <a:spAutoFit/>
          </a:bodyPr>
          <a:lstStyle/>
          <a:p>
            <a:r>
              <a:rPr lang="en" altLang="ja-JP" sz="1200" dirty="0"/>
              <a:t>[9]  Richard </a:t>
            </a:r>
            <a:r>
              <a:rPr lang="en" altLang="ja-JP" sz="1200" dirty="0" err="1"/>
              <a:t>Bauder</a:t>
            </a:r>
            <a:r>
              <a:rPr lang="en" altLang="ja-JP" sz="1200" dirty="0"/>
              <a:t>, Raquel da Rosa, and </a:t>
            </a:r>
            <a:r>
              <a:rPr lang="en" altLang="ja-JP" sz="1200" dirty="0" err="1"/>
              <a:t>Taghi</a:t>
            </a:r>
            <a:r>
              <a:rPr lang="en" altLang="ja-JP" sz="1200" dirty="0"/>
              <a:t> </a:t>
            </a:r>
            <a:r>
              <a:rPr lang="en" altLang="ja-JP" sz="1200" dirty="0" err="1"/>
              <a:t>Khoshgoftaar</a:t>
            </a:r>
            <a:r>
              <a:rPr lang="en" altLang="ja-JP" sz="1200" dirty="0"/>
              <a:t>. Identifying </a:t>
            </a:r>
            <a:r>
              <a:rPr lang="en" altLang="ja-JP" sz="1200" dirty="0" err="1"/>
              <a:t>medicare</a:t>
            </a:r>
            <a:r>
              <a:rPr lang="en" altLang="ja-JP" sz="1200" dirty="0"/>
              <a:t> provider fraud with unsupervised machine learning. In </a:t>
            </a:r>
            <a:r>
              <a:rPr lang="en" altLang="ja-JP" sz="1200" i="1" dirty="0"/>
              <a:t>2018 IEEE International Conference on Information Reuse and Integration (IRI)</a:t>
            </a:r>
            <a:r>
              <a:rPr lang="en" altLang="ja-JP" sz="1200" dirty="0"/>
              <a:t>, pages 285–292. IEEE, 2018. </a:t>
            </a:r>
          </a:p>
        </p:txBody>
      </p:sp>
      <p:sp>
        <p:nvSpPr>
          <p:cNvPr id="20" name="テキスト ボックス 19">
            <a:extLst>
              <a:ext uri="{FF2B5EF4-FFF2-40B4-BE49-F238E27FC236}">
                <a16:creationId xmlns:a16="http://schemas.microsoft.com/office/drawing/2014/main" id="{7C32A6E7-6581-DD41-948F-16B2BE7A063F}"/>
              </a:ext>
            </a:extLst>
          </p:cNvPr>
          <p:cNvSpPr txBox="1"/>
          <p:nvPr/>
        </p:nvSpPr>
        <p:spPr>
          <a:xfrm>
            <a:off x="2305067" y="4340366"/>
            <a:ext cx="9224431"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ja-JP" altLang="en-US" sz="2400"/>
              <a:t>専門科などによる治療の違い・治療の多様性が考慮されていない</a:t>
            </a:r>
            <a:endParaRPr lang="en-US" altLang="ja-JP" sz="2400" dirty="0"/>
          </a:p>
        </p:txBody>
      </p:sp>
      <p:sp>
        <p:nvSpPr>
          <p:cNvPr id="21" name="右矢印 20">
            <a:extLst>
              <a:ext uri="{FF2B5EF4-FFF2-40B4-BE49-F238E27FC236}">
                <a16:creationId xmlns:a16="http://schemas.microsoft.com/office/drawing/2014/main" id="{795DC2AF-C546-1C42-A5B1-50294EC81335}"/>
              </a:ext>
            </a:extLst>
          </p:cNvPr>
          <p:cNvSpPr/>
          <p:nvPr/>
        </p:nvSpPr>
        <p:spPr>
          <a:xfrm>
            <a:off x="1274538" y="4340185"/>
            <a:ext cx="804233" cy="492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1810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D9FFC9-678B-3B46-B275-5B6F9660DABF}"/>
              </a:ext>
            </a:extLst>
          </p:cNvPr>
          <p:cNvSpPr>
            <a:spLocks noGrp="1"/>
          </p:cNvSpPr>
          <p:nvPr>
            <p:ph type="title"/>
          </p:nvPr>
        </p:nvSpPr>
        <p:spPr/>
        <p:txBody>
          <a:bodyPr/>
          <a:lstStyle/>
          <a:p>
            <a:r>
              <a:rPr lang="ja-JP" altLang="en-US"/>
              <a:t>提案手法　データ結合</a:t>
            </a:r>
            <a:endParaRPr kumimoji="1" lang="ja-JP" altLang="en-US"/>
          </a:p>
        </p:txBody>
      </p:sp>
      <p:sp>
        <p:nvSpPr>
          <p:cNvPr id="4" name="日付プレースホルダー 3">
            <a:extLst>
              <a:ext uri="{FF2B5EF4-FFF2-40B4-BE49-F238E27FC236}">
                <a16:creationId xmlns:a16="http://schemas.microsoft.com/office/drawing/2014/main" id="{74D5E775-F499-934A-86FA-37C4BAF75327}"/>
              </a:ext>
            </a:extLst>
          </p:cNvPr>
          <p:cNvSpPr>
            <a:spLocks noGrp="1"/>
          </p:cNvSpPr>
          <p:nvPr>
            <p:ph type="dt" sz="half" idx="10"/>
          </p:nvPr>
        </p:nvSpPr>
        <p:spPr/>
        <p:txBody>
          <a:bodyPr/>
          <a:lstStyle/>
          <a:p>
            <a:fld id="{B7A1114F-5D99-4C47-8CE9-BE6174265EAA}"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7A8FC646-59EF-8445-8B4E-F203F1BE902A}"/>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7620352-3003-2D43-9919-7DC6EE5100BD}"/>
              </a:ext>
            </a:extLst>
          </p:cNvPr>
          <p:cNvSpPr>
            <a:spLocks noGrp="1"/>
          </p:cNvSpPr>
          <p:nvPr>
            <p:ph type="sldNum" sz="quarter" idx="12"/>
          </p:nvPr>
        </p:nvSpPr>
        <p:spPr/>
        <p:txBody>
          <a:bodyPr/>
          <a:lstStyle/>
          <a:p>
            <a:fld id="{C396DE94-E78B-4743-9932-E18BCB9B557B}" type="slidenum">
              <a:rPr kumimoji="1" lang="ja-JP" altLang="en-US" smtClean="0"/>
              <a:t>23</a:t>
            </a:fld>
            <a:endParaRPr kumimoji="1" lang="ja-JP" altLang="en-US"/>
          </a:p>
        </p:txBody>
      </p:sp>
      <p:pic>
        <p:nvPicPr>
          <p:cNvPr id="11" name="図 10" descr="スクリーンショット 2017-12-11 23.48.18.png">
            <a:extLst>
              <a:ext uri="{FF2B5EF4-FFF2-40B4-BE49-F238E27FC236}">
                <a16:creationId xmlns:a16="http://schemas.microsoft.com/office/drawing/2014/main" id="{B3698406-2AE3-C94E-9243-7370558D2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665" y="2682630"/>
            <a:ext cx="2569422" cy="882040"/>
          </a:xfrm>
          <a:prstGeom prst="rect">
            <a:avLst/>
          </a:prstGeom>
        </p:spPr>
      </p:pic>
      <p:grpSp>
        <p:nvGrpSpPr>
          <p:cNvPr id="7" name="グループ化 6">
            <a:extLst>
              <a:ext uri="{FF2B5EF4-FFF2-40B4-BE49-F238E27FC236}">
                <a16:creationId xmlns:a16="http://schemas.microsoft.com/office/drawing/2014/main" id="{8D372EBB-8D3D-9044-95C2-9F0F30916DD0}"/>
              </a:ext>
            </a:extLst>
          </p:cNvPr>
          <p:cNvGrpSpPr/>
          <p:nvPr/>
        </p:nvGrpSpPr>
        <p:grpSpPr>
          <a:xfrm>
            <a:off x="4431504" y="1557994"/>
            <a:ext cx="3328991" cy="3193990"/>
            <a:chOff x="3769558" y="1502006"/>
            <a:chExt cx="3328991" cy="3193990"/>
          </a:xfrm>
        </p:grpSpPr>
        <p:pic>
          <p:nvPicPr>
            <p:cNvPr id="9" name="図 8" descr="スクリーンショット 2017-12-11 23.48.18.png">
              <a:extLst>
                <a:ext uri="{FF2B5EF4-FFF2-40B4-BE49-F238E27FC236}">
                  <a16:creationId xmlns:a16="http://schemas.microsoft.com/office/drawing/2014/main" id="{85CA4164-A9CE-3F45-9B7C-AE11AE8A3B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131" y="1502006"/>
              <a:ext cx="2569418" cy="882039"/>
            </a:xfrm>
            <a:prstGeom prst="rect">
              <a:avLst/>
            </a:prstGeom>
          </p:spPr>
        </p:pic>
        <p:grpSp>
          <p:nvGrpSpPr>
            <p:cNvPr id="3" name="グループ化 2">
              <a:extLst>
                <a:ext uri="{FF2B5EF4-FFF2-40B4-BE49-F238E27FC236}">
                  <a16:creationId xmlns:a16="http://schemas.microsoft.com/office/drawing/2014/main" id="{207226E5-C80D-3941-8BD9-607C6AB3A80D}"/>
                </a:ext>
              </a:extLst>
            </p:cNvPr>
            <p:cNvGrpSpPr/>
            <p:nvPr/>
          </p:nvGrpSpPr>
          <p:grpSpPr>
            <a:xfrm>
              <a:off x="3927887" y="1943025"/>
              <a:ext cx="3044405" cy="2287745"/>
              <a:chOff x="3927887" y="1943025"/>
              <a:chExt cx="3044405" cy="2287745"/>
            </a:xfrm>
          </p:grpSpPr>
          <p:pic>
            <p:nvPicPr>
              <p:cNvPr id="14" name="図 13" descr="スクリーンショット 2017-12-11 23.48.18.png">
                <a:extLst>
                  <a:ext uri="{FF2B5EF4-FFF2-40B4-BE49-F238E27FC236}">
                    <a16:creationId xmlns:a16="http://schemas.microsoft.com/office/drawing/2014/main" id="{F6086B08-2DC4-DF4E-8928-7FD540FDE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874" y="1943025"/>
                <a:ext cx="2569418" cy="882039"/>
              </a:xfrm>
              <a:prstGeom prst="rect">
                <a:avLst/>
              </a:prstGeom>
            </p:spPr>
          </p:pic>
          <p:pic>
            <p:nvPicPr>
              <p:cNvPr id="15" name="図 14" descr="スクリーンショット 2017-12-11 23.48.18.png">
                <a:extLst>
                  <a:ext uri="{FF2B5EF4-FFF2-40B4-BE49-F238E27FC236}">
                    <a16:creationId xmlns:a16="http://schemas.microsoft.com/office/drawing/2014/main" id="{D3ED8BEC-2558-DA45-B415-50BF4C340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4545" y="2425369"/>
                <a:ext cx="2569418" cy="882039"/>
              </a:xfrm>
              <a:prstGeom prst="rect">
                <a:avLst/>
              </a:prstGeom>
            </p:spPr>
          </p:pic>
          <p:pic>
            <p:nvPicPr>
              <p:cNvPr id="16" name="図 15" descr="スクリーンショット 2017-12-11 23.48.18.png">
                <a:extLst>
                  <a:ext uri="{FF2B5EF4-FFF2-40B4-BE49-F238E27FC236}">
                    <a16:creationId xmlns:a16="http://schemas.microsoft.com/office/drawing/2014/main" id="{86CA1AC6-3EF5-1541-91FE-5255A8521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6216" y="2866388"/>
                <a:ext cx="2569418" cy="882039"/>
              </a:xfrm>
              <a:prstGeom prst="rect">
                <a:avLst/>
              </a:prstGeom>
            </p:spPr>
          </p:pic>
          <p:pic>
            <p:nvPicPr>
              <p:cNvPr id="17" name="図 16" descr="スクリーンショット 2017-12-11 23.48.18.png">
                <a:extLst>
                  <a:ext uri="{FF2B5EF4-FFF2-40B4-BE49-F238E27FC236}">
                    <a16:creationId xmlns:a16="http://schemas.microsoft.com/office/drawing/2014/main" id="{ED015EF5-59D7-DB49-84DC-5AD43F5325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887" y="3348731"/>
                <a:ext cx="2569418" cy="882039"/>
              </a:xfrm>
              <a:prstGeom prst="rect">
                <a:avLst/>
              </a:prstGeom>
            </p:spPr>
          </p:pic>
        </p:grpSp>
        <p:pic>
          <p:nvPicPr>
            <p:cNvPr id="18" name="図 17" descr="スクリーンショット 2017-12-11 23.48.18.png">
              <a:extLst>
                <a:ext uri="{FF2B5EF4-FFF2-40B4-BE49-F238E27FC236}">
                  <a16:creationId xmlns:a16="http://schemas.microsoft.com/office/drawing/2014/main" id="{A66809A1-8B14-F340-BF48-D651D57D5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9558" y="3813957"/>
              <a:ext cx="2569418" cy="882039"/>
            </a:xfrm>
            <a:prstGeom prst="rect">
              <a:avLst/>
            </a:prstGeom>
          </p:spPr>
        </p:pic>
      </p:grpSp>
      <p:pic>
        <p:nvPicPr>
          <p:cNvPr id="19" name="図 18" descr="スクリーンショット 2017-12-11 23.48.18.png">
            <a:extLst>
              <a:ext uri="{FF2B5EF4-FFF2-40B4-BE49-F238E27FC236}">
                <a16:creationId xmlns:a16="http://schemas.microsoft.com/office/drawing/2014/main" id="{7DC17940-F1CB-424A-98C1-A57BAF16F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171" y="2682630"/>
            <a:ext cx="2569422" cy="882040"/>
          </a:xfrm>
          <a:prstGeom prst="rect">
            <a:avLst/>
          </a:prstGeom>
        </p:spPr>
      </p:pic>
      <p:cxnSp>
        <p:nvCxnSpPr>
          <p:cNvPr id="21" name="直線矢印コネクタ 20">
            <a:extLst>
              <a:ext uri="{FF2B5EF4-FFF2-40B4-BE49-F238E27FC236}">
                <a16:creationId xmlns:a16="http://schemas.microsoft.com/office/drawing/2014/main" id="{5E8864A1-A831-C14B-8B2C-6E73236D178F}"/>
              </a:ext>
            </a:extLst>
          </p:cNvPr>
          <p:cNvCxnSpPr>
            <a:cxnSpLocks/>
            <a:stCxn id="11" idx="3"/>
          </p:cNvCxnSpPr>
          <p:nvPr/>
        </p:nvCxnSpPr>
        <p:spPr>
          <a:xfrm>
            <a:off x="3377087" y="3123650"/>
            <a:ext cx="909163"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タイトル 1">
            <a:extLst>
              <a:ext uri="{FF2B5EF4-FFF2-40B4-BE49-F238E27FC236}">
                <a16:creationId xmlns:a16="http://schemas.microsoft.com/office/drawing/2014/main" id="{60D1403A-822D-584D-9FF1-5961CFFE43F8}"/>
              </a:ext>
            </a:extLst>
          </p:cNvPr>
          <p:cNvSpPr txBox="1">
            <a:spLocks/>
          </p:cNvSpPr>
          <p:nvPr/>
        </p:nvSpPr>
        <p:spPr>
          <a:xfrm>
            <a:off x="3104999" y="2575924"/>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800">
                <a:solidFill>
                  <a:srgbClr val="C00000"/>
                </a:solidFill>
              </a:rPr>
              <a:t>データ分割</a:t>
            </a:r>
          </a:p>
        </p:txBody>
      </p:sp>
      <p:sp>
        <p:nvSpPr>
          <p:cNvPr id="24" name="タイトル 1">
            <a:extLst>
              <a:ext uri="{FF2B5EF4-FFF2-40B4-BE49-F238E27FC236}">
                <a16:creationId xmlns:a16="http://schemas.microsoft.com/office/drawing/2014/main" id="{E5FFAC65-4BBE-E24B-A6EE-D5DD018F3EFF}"/>
              </a:ext>
            </a:extLst>
          </p:cNvPr>
          <p:cNvSpPr txBox="1">
            <a:spLocks/>
          </p:cNvSpPr>
          <p:nvPr/>
        </p:nvSpPr>
        <p:spPr>
          <a:xfrm>
            <a:off x="3731020" y="4934029"/>
            <a:ext cx="4287043" cy="829757"/>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800">
                <a:solidFill>
                  <a:srgbClr val="C00000"/>
                </a:solidFill>
              </a:rPr>
              <a:t>特徴量作成・異常検知</a:t>
            </a:r>
            <a:endParaRPr lang="en-US" altLang="ja-JP" sz="2800" dirty="0">
              <a:solidFill>
                <a:srgbClr val="C00000"/>
              </a:solidFill>
            </a:endParaRPr>
          </a:p>
        </p:txBody>
      </p:sp>
      <p:sp>
        <p:nvSpPr>
          <p:cNvPr id="25" name="タイトル 1">
            <a:extLst>
              <a:ext uri="{FF2B5EF4-FFF2-40B4-BE49-F238E27FC236}">
                <a16:creationId xmlns:a16="http://schemas.microsoft.com/office/drawing/2014/main" id="{489CA924-5F3C-2740-8513-1966F72C76EC}"/>
              </a:ext>
            </a:extLst>
          </p:cNvPr>
          <p:cNvSpPr txBox="1">
            <a:spLocks/>
          </p:cNvSpPr>
          <p:nvPr/>
        </p:nvSpPr>
        <p:spPr>
          <a:xfrm>
            <a:off x="7428454" y="2643387"/>
            <a:ext cx="2044282"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800">
                <a:solidFill>
                  <a:srgbClr val="C00000"/>
                </a:solidFill>
              </a:rPr>
              <a:t>結合・評価</a:t>
            </a:r>
          </a:p>
        </p:txBody>
      </p:sp>
      <p:cxnSp>
        <p:nvCxnSpPr>
          <p:cNvPr id="26" name="直線矢印コネクタ 25">
            <a:extLst>
              <a:ext uri="{FF2B5EF4-FFF2-40B4-BE49-F238E27FC236}">
                <a16:creationId xmlns:a16="http://schemas.microsoft.com/office/drawing/2014/main" id="{3AC2B5ED-2DEF-7C49-BBF5-4FBB37F931F8}"/>
              </a:ext>
            </a:extLst>
          </p:cNvPr>
          <p:cNvCxnSpPr>
            <a:cxnSpLocks/>
          </p:cNvCxnSpPr>
          <p:nvPr/>
        </p:nvCxnSpPr>
        <p:spPr>
          <a:xfrm>
            <a:off x="7760495" y="3254591"/>
            <a:ext cx="909163"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タイトル 1">
            <a:extLst>
              <a:ext uri="{FF2B5EF4-FFF2-40B4-BE49-F238E27FC236}">
                <a16:creationId xmlns:a16="http://schemas.microsoft.com/office/drawing/2014/main" id="{91281B71-A050-004E-94AF-5A249A54B8FF}"/>
              </a:ext>
            </a:extLst>
          </p:cNvPr>
          <p:cNvSpPr txBox="1">
            <a:spLocks/>
          </p:cNvSpPr>
          <p:nvPr/>
        </p:nvSpPr>
        <p:spPr>
          <a:xfrm>
            <a:off x="3172273" y="2108018"/>
            <a:ext cx="2685676" cy="829757"/>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000">
                <a:solidFill>
                  <a:schemeClr val="tx1"/>
                </a:solidFill>
              </a:rPr>
              <a:t>専門科・地域</a:t>
            </a:r>
            <a:endParaRPr lang="en-US" altLang="ja-JP" sz="2000" dirty="0">
              <a:solidFill>
                <a:schemeClr val="tx1"/>
              </a:solidFill>
            </a:endParaRPr>
          </a:p>
        </p:txBody>
      </p:sp>
    </p:spTree>
    <p:extLst>
      <p:ext uri="{BB962C8B-B14F-4D97-AF65-F5344CB8AC3E}">
        <p14:creationId xmlns:p14="http://schemas.microsoft.com/office/powerpoint/2010/main" val="3430271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669682" y="89315"/>
            <a:ext cx="9601200" cy="742960"/>
          </a:xfrm>
        </p:spPr>
        <p:txBody>
          <a:bodyPr>
            <a:normAutofit/>
          </a:bodyPr>
          <a:lstStyle/>
          <a:p>
            <a:r>
              <a:rPr kumimoji="1" lang="ja-JP" altLang="en-US" sz="4000"/>
              <a:t>提案手法　データ</a:t>
            </a:r>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AB295461-7663-4841-9835-D637FB3950A9}"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p:txBody>
          <a:bodyPr/>
          <a:lstStyle/>
          <a:p>
            <a:fld id="{C396DE94-E78B-4743-9932-E18BCB9B557B}" type="slidenum">
              <a:rPr kumimoji="1" lang="ja-JP" altLang="en-US" smtClean="0"/>
              <a:t>24</a:t>
            </a:fld>
            <a:endParaRPr kumimoji="1" lang="ja-JP" altLang="en-US"/>
          </a:p>
        </p:txBody>
      </p:sp>
      <p:sp>
        <p:nvSpPr>
          <p:cNvPr id="28" name="タイトル 1">
            <a:extLst>
              <a:ext uri="{FF2B5EF4-FFF2-40B4-BE49-F238E27FC236}">
                <a16:creationId xmlns:a16="http://schemas.microsoft.com/office/drawing/2014/main" id="{605483F1-3FA8-464A-A4AA-DBAE94485D4C}"/>
              </a:ext>
            </a:extLst>
          </p:cNvPr>
          <p:cNvSpPr txBox="1">
            <a:spLocks/>
          </p:cNvSpPr>
          <p:nvPr/>
        </p:nvSpPr>
        <p:spPr>
          <a:xfrm>
            <a:off x="965295" y="843691"/>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800"/>
              <a:t>前処理</a:t>
            </a:r>
          </a:p>
        </p:txBody>
      </p:sp>
      <p:grpSp>
        <p:nvGrpSpPr>
          <p:cNvPr id="13" name="グループ化 12">
            <a:extLst>
              <a:ext uri="{FF2B5EF4-FFF2-40B4-BE49-F238E27FC236}">
                <a16:creationId xmlns:a16="http://schemas.microsoft.com/office/drawing/2014/main" id="{8ED226A3-9252-BD40-B304-259EC9C0EC74}"/>
              </a:ext>
            </a:extLst>
          </p:cNvPr>
          <p:cNvGrpSpPr/>
          <p:nvPr/>
        </p:nvGrpSpPr>
        <p:grpSpPr>
          <a:xfrm>
            <a:off x="965295" y="1403456"/>
            <a:ext cx="18168019" cy="4850545"/>
            <a:chOff x="965295" y="1403456"/>
            <a:chExt cx="18168019" cy="4850545"/>
          </a:xfrm>
        </p:grpSpPr>
        <p:grpSp>
          <p:nvGrpSpPr>
            <p:cNvPr id="3" name="グループ化 2">
              <a:extLst>
                <a:ext uri="{FF2B5EF4-FFF2-40B4-BE49-F238E27FC236}">
                  <a16:creationId xmlns:a16="http://schemas.microsoft.com/office/drawing/2014/main" id="{7791521F-BC86-6647-8575-323B6CDAF9B9}"/>
                </a:ext>
              </a:extLst>
            </p:cNvPr>
            <p:cNvGrpSpPr/>
            <p:nvPr/>
          </p:nvGrpSpPr>
          <p:grpSpPr>
            <a:xfrm>
              <a:off x="965295" y="1403456"/>
              <a:ext cx="10507503" cy="4850545"/>
              <a:chOff x="965295" y="889090"/>
              <a:chExt cx="10507503" cy="4850545"/>
            </a:xfrm>
          </p:grpSpPr>
          <p:grpSp>
            <p:nvGrpSpPr>
              <p:cNvPr id="31" name="図形グループ 57">
                <a:extLst>
                  <a:ext uri="{FF2B5EF4-FFF2-40B4-BE49-F238E27FC236}">
                    <a16:creationId xmlns:a16="http://schemas.microsoft.com/office/drawing/2014/main" id="{448915A0-DB25-124B-9274-A8DB357E0DB1}"/>
                  </a:ext>
                </a:extLst>
              </p:cNvPr>
              <p:cNvGrpSpPr/>
              <p:nvPr/>
            </p:nvGrpSpPr>
            <p:grpSpPr>
              <a:xfrm>
                <a:off x="965295" y="889090"/>
                <a:ext cx="10507503" cy="4362457"/>
                <a:chOff x="-15875" y="1255146"/>
                <a:chExt cx="10507503" cy="4362457"/>
              </a:xfrm>
            </p:grpSpPr>
            <p:grpSp>
              <p:nvGrpSpPr>
                <p:cNvPr id="32" name="図形グループ 56">
                  <a:extLst>
                    <a:ext uri="{FF2B5EF4-FFF2-40B4-BE49-F238E27FC236}">
                      <a16:creationId xmlns:a16="http://schemas.microsoft.com/office/drawing/2014/main" id="{D720C8E1-C5CD-2C44-96C3-CAB152963A07}"/>
                    </a:ext>
                  </a:extLst>
                </p:cNvPr>
                <p:cNvGrpSpPr/>
                <p:nvPr/>
              </p:nvGrpSpPr>
              <p:grpSpPr>
                <a:xfrm>
                  <a:off x="-15875" y="1255146"/>
                  <a:ext cx="10507503" cy="4362457"/>
                  <a:chOff x="-15875" y="1102746"/>
                  <a:chExt cx="10507503" cy="4362457"/>
                </a:xfrm>
              </p:grpSpPr>
              <p:grpSp>
                <p:nvGrpSpPr>
                  <p:cNvPr id="34" name="図形グループ 55">
                    <a:extLst>
                      <a:ext uri="{FF2B5EF4-FFF2-40B4-BE49-F238E27FC236}">
                        <a16:creationId xmlns:a16="http://schemas.microsoft.com/office/drawing/2014/main" id="{61D26ECA-4059-9A42-84A3-3195183632A9}"/>
                      </a:ext>
                    </a:extLst>
                  </p:cNvPr>
                  <p:cNvGrpSpPr/>
                  <p:nvPr/>
                </p:nvGrpSpPr>
                <p:grpSpPr>
                  <a:xfrm>
                    <a:off x="-15875" y="1102746"/>
                    <a:ext cx="10507503" cy="4362457"/>
                    <a:chOff x="-15875" y="525972"/>
                    <a:chExt cx="10507503" cy="4362457"/>
                  </a:xfrm>
                </p:grpSpPr>
                <p:grpSp>
                  <p:nvGrpSpPr>
                    <p:cNvPr id="48" name="図形グループ 50">
                      <a:extLst>
                        <a:ext uri="{FF2B5EF4-FFF2-40B4-BE49-F238E27FC236}">
                          <a16:creationId xmlns:a16="http://schemas.microsoft.com/office/drawing/2014/main" id="{01B57F86-178A-7D44-B549-FD721547C6CC}"/>
                        </a:ext>
                      </a:extLst>
                    </p:cNvPr>
                    <p:cNvGrpSpPr/>
                    <p:nvPr/>
                  </p:nvGrpSpPr>
                  <p:grpSpPr>
                    <a:xfrm>
                      <a:off x="-15875" y="525972"/>
                      <a:ext cx="10507503" cy="4362457"/>
                      <a:chOff x="-15875" y="525972"/>
                      <a:chExt cx="10507503" cy="4362457"/>
                    </a:xfrm>
                  </p:grpSpPr>
                  <p:pic>
                    <p:nvPicPr>
                      <p:cNvPr id="50" name="図 49" descr="スクリーンショット 2017-12-11 23.48.18.png">
                        <a:extLst>
                          <a:ext uri="{FF2B5EF4-FFF2-40B4-BE49-F238E27FC236}">
                            <a16:creationId xmlns:a16="http://schemas.microsoft.com/office/drawing/2014/main" id="{3B6F868C-3217-7C42-826B-EDD8089CF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 y="525972"/>
                        <a:ext cx="6622222" cy="2273300"/>
                      </a:xfrm>
                      <a:prstGeom prst="rect">
                        <a:avLst/>
                      </a:prstGeom>
                    </p:spPr>
                  </p:pic>
                  <p:pic>
                    <p:nvPicPr>
                      <p:cNvPr id="53" name="図 52" descr="スクリーンショット 2017-12-11 23.58.47.png">
                        <a:extLst>
                          <a:ext uri="{FF2B5EF4-FFF2-40B4-BE49-F238E27FC236}">
                            <a16:creationId xmlns:a16="http://schemas.microsoft.com/office/drawing/2014/main" id="{B9F264DE-B319-2D43-93DB-37A23E260C4E}"/>
                          </a:ext>
                        </a:extLst>
                      </p:cNvPr>
                      <p:cNvPicPr>
                        <a:picLocks noChangeAspect="1"/>
                      </p:cNvPicPr>
                      <p:nvPr/>
                    </p:nvPicPr>
                    <p:blipFill rotWithShape="1">
                      <a:blip r:embed="rId4">
                        <a:extLst>
                          <a:ext uri="{28A0092B-C50C-407E-A947-70E740481C1C}">
                            <a14:useLocalDpi xmlns:a14="http://schemas.microsoft.com/office/drawing/2010/main" val="0"/>
                          </a:ext>
                        </a:extLst>
                      </a:blip>
                      <a:srcRect b="30378"/>
                      <a:stretch/>
                    </p:blipFill>
                    <p:spPr>
                      <a:xfrm>
                        <a:off x="6208553" y="3220955"/>
                        <a:ext cx="4283075" cy="1667474"/>
                      </a:xfrm>
                      <a:prstGeom prst="rect">
                        <a:avLst/>
                      </a:prstGeom>
                    </p:spPr>
                  </p:pic>
                </p:grpSp>
                <p:sp>
                  <p:nvSpPr>
                    <p:cNvPr id="47" name="円/楕円 46">
                      <a:extLst>
                        <a:ext uri="{FF2B5EF4-FFF2-40B4-BE49-F238E27FC236}">
                          <a16:creationId xmlns:a16="http://schemas.microsoft.com/office/drawing/2014/main" id="{7C8F57A4-F450-2742-A9FD-593243B5FA60}"/>
                        </a:ext>
                      </a:extLst>
                    </p:cNvPr>
                    <p:cNvSpPr/>
                    <p:nvPr/>
                  </p:nvSpPr>
                  <p:spPr bwMode="auto">
                    <a:xfrm>
                      <a:off x="7146459" y="3251920"/>
                      <a:ext cx="762000" cy="533400"/>
                    </a:xfrm>
                    <a:prstGeom prst="ellipse">
                      <a:avLst/>
                    </a:prstGeom>
                    <a:noFill/>
                    <a:ln w="31750">
                      <a:solidFill>
                        <a:srgbClr val="FF0000">
                          <a:alpha val="99000"/>
                        </a:srgb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kumimoji="1" lang="ja-JP" altLang="en-US" sz="2300" dirty="0">
                        <a:solidFill>
                          <a:srgbClr val="FFFFFF"/>
                        </a:solidFill>
                        <a:effectLst>
                          <a:outerShdw blurRad="38100" dist="38100" dir="2700000" algn="tl">
                            <a:srgbClr val="000000">
                              <a:alpha val="43137"/>
                            </a:srgbClr>
                          </a:outerShdw>
                        </a:effectLst>
                        <a:latin typeface="Segoe" pitchFamily="34" charset="0"/>
                      </a:endParaRPr>
                    </a:p>
                  </p:txBody>
                </p:sp>
              </p:grpSp>
              <p:grpSp>
                <p:nvGrpSpPr>
                  <p:cNvPr id="39" name="図形グループ 51">
                    <a:extLst>
                      <a:ext uri="{FF2B5EF4-FFF2-40B4-BE49-F238E27FC236}">
                        <a16:creationId xmlns:a16="http://schemas.microsoft.com/office/drawing/2014/main" id="{6238304A-CF18-1745-8DAA-D5D419B66995}"/>
                      </a:ext>
                    </a:extLst>
                  </p:cNvPr>
                  <p:cNvGrpSpPr/>
                  <p:nvPr/>
                </p:nvGrpSpPr>
                <p:grpSpPr>
                  <a:xfrm>
                    <a:off x="1631827" y="1102746"/>
                    <a:ext cx="5895632" cy="2725948"/>
                    <a:chOff x="1631827" y="1102746"/>
                    <a:chExt cx="5895632" cy="2725948"/>
                  </a:xfrm>
                </p:grpSpPr>
                <p:sp>
                  <p:nvSpPr>
                    <p:cNvPr id="44" name="円/楕円 43">
                      <a:extLst>
                        <a:ext uri="{FF2B5EF4-FFF2-40B4-BE49-F238E27FC236}">
                          <a16:creationId xmlns:a16="http://schemas.microsoft.com/office/drawing/2014/main" id="{DCDAD271-D323-744C-90D3-846D18CC0AD2}"/>
                        </a:ext>
                      </a:extLst>
                    </p:cNvPr>
                    <p:cNvSpPr/>
                    <p:nvPr/>
                  </p:nvSpPr>
                  <p:spPr bwMode="auto">
                    <a:xfrm>
                      <a:off x="1631827" y="1102746"/>
                      <a:ext cx="762000" cy="533400"/>
                    </a:xfrm>
                    <a:prstGeom prst="ellipse">
                      <a:avLst/>
                    </a:prstGeom>
                    <a:noFill/>
                    <a:ln w="31750">
                      <a:solidFill>
                        <a:srgbClr val="FF0000">
                          <a:alpha val="99000"/>
                        </a:srgb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kumimoji="1" lang="ja-JP" altLang="en-US" sz="2300" dirty="0">
                        <a:solidFill>
                          <a:srgbClr val="FFFFFF"/>
                        </a:solidFill>
                        <a:effectLst>
                          <a:outerShdw blurRad="38100" dist="38100" dir="2700000" algn="tl">
                            <a:srgbClr val="000000">
                              <a:alpha val="43137"/>
                            </a:srgbClr>
                          </a:outerShdw>
                        </a:effectLst>
                        <a:latin typeface="Segoe" pitchFamily="34" charset="0"/>
                      </a:endParaRPr>
                    </a:p>
                  </p:txBody>
                </p:sp>
                <p:cxnSp>
                  <p:nvCxnSpPr>
                    <p:cNvPr id="45" name="直線コネクタ 44">
                      <a:extLst>
                        <a:ext uri="{FF2B5EF4-FFF2-40B4-BE49-F238E27FC236}">
                          <a16:creationId xmlns:a16="http://schemas.microsoft.com/office/drawing/2014/main" id="{1AB75383-E553-5C4C-8B5D-6F2CBA2058A2}"/>
                        </a:ext>
                      </a:extLst>
                    </p:cNvPr>
                    <p:cNvCxnSpPr>
                      <a:cxnSpLocks/>
                      <a:stCxn id="47" idx="0"/>
                    </p:cNvCxnSpPr>
                    <p:nvPr/>
                  </p:nvCxnSpPr>
                  <p:spPr>
                    <a:xfrm flipH="1" flipV="1">
                      <a:off x="7083931" y="1698219"/>
                      <a:ext cx="443528" cy="2130475"/>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grpSp>
            </p:grpSp>
            <p:cxnSp>
              <p:nvCxnSpPr>
                <p:cNvPr id="33" name="直線コネクタ 32">
                  <a:extLst>
                    <a:ext uri="{FF2B5EF4-FFF2-40B4-BE49-F238E27FC236}">
                      <a16:creationId xmlns:a16="http://schemas.microsoft.com/office/drawing/2014/main" id="{4E0D034C-6F34-5C4F-8595-B4B8A26DE787}"/>
                    </a:ext>
                  </a:extLst>
                </p:cNvPr>
                <p:cNvCxnSpPr>
                  <a:cxnSpLocks/>
                  <a:stCxn id="44" idx="6"/>
                </p:cNvCxnSpPr>
                <p:nvPr/>
              </p:nvCxnSpPr>
              <p:spPr>
                <a:xfrm>
                  <a:off x="2393827" y="1521846"/>
                  <a:ext cx="4724400" cy="328773"/>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69" name="正方形/長方形 68">
                <a:extLst>
                  <a:ext uri="{FF2B5EF4-FFF2-40B4-BE49-F238E27FC236}">
                    <a16:creationId xmlns:a16="http://schemas.microsoft.com/office/drawing/2014/main" id="{76495494-776C-494C-89B6-4F705783A762}"/>
                  </a:ext>
                </a:extLst>
              </p:cNvPr>
              <p:cNvSpPr/>
              <p:nvPr/>
            </p:nvSpPr>
            <p:spPr>
              <a:xfrm>
                <a:off x="1313158" y="3302951"/>
                <a:ext cx="6138219" cy="400110"/>
              </a:xfrm>
              <a:prstGeom prst="rect">
                <a:avLst/>
              </a:prstGeom>
            </p:spPr>
            <p:txBody>
              <a:bodyPr wrap="none">
                <a:spAutoFit/>
              </a:bodyPr>
              <a:lstStyle/>
              <a:p>
                <a:r>
                  <a:rPr lang="en-US" altLang="ja-JP" sz="2000" dirty="0">
                    <a:solidFill>
                      <a:sysClr val="windowText" lastClr="000000"/>
                    </a:solidFill>
                    <a:latin typeface="+mn-ea"/>
                  </a:rPr>
                  <a:t>Medicare Provider Utilization and Payment Data</a:t>
                </a:r>
              </a:p>
            </p:txBody>
          </p:sp>
          <p:sp>
            <p:nvSpPr>
              <p:cNvPr id="71" name="正方形/長方形 70">
                <a:extLst>
                  <a:ext uri="{FF2B5EF4-FFF2-40B4-BE49-F238E27FC236}">
                    <a16:creationId xmlns:a16="http://schemas.microsoft.com/office/drawing/2014/main" id="{4FF3A8CE-95DD-544B-804E-29CF54534DA0}"/>
                  </a:ext>
                </a:extLst>
              </p:cNvPr>
              <p:cNvSpPr/>
              <p:nvPr/>
            </p:nvSpPr>
            <p:spPr>
              <a:xfrm>
                <a:off x="8615837" y="5339525"/>
                <a:ext cx="1832553" cy="400110"/>
              </a:xfrm>
              <a:prstGeom prst="rect">
                <a:avLst/>
              </a:prstGeom>
            </p:spPr>
            <p:txBody>
              <a:bodyPr wrap="none">
                <a:spAutoFit/>
              </a:bodyPr>
              <a:lstStyle/>
              <a:p>
                <a:r>
                  <a:rPr lang="en-US" altLang="ja-JP" sz="2000" dirty="0" err="1">
                    <a:solidFill>
                      <a:sysClr val="windowText" lastClr="000000"/>
                    </a:solidFill>
                    <a:latin typeface="+mn-ea"/>
                  </a:rPr>
                  <a:t>Zipcode</a:t>
                </a:r>
                <a:r>
                  <a:rPr lang="en-US" altLang="ja-JP" sz="2000" dirty="0">
                    <a:solidFill>
                      <a:sysClr val="windowText" lastClr="000000"/>
                    </a:solidFill>
                    <a:latin typeface="+mn-ea"/>
                  </a:rPr>
                  <a:t> Data</a:t>
                </a:r>
              </a:p>
            </p:txBody>
          </p:sp>
        </p:grpSp>
        <p:grpSp>
          <p:nvGrpSpPr>
            <p:cNvPr id="12" name="グループ化 11">
              <a:extLst>
                <a:ext uri="{FF2B5EF4-FFF2-40B4-BE49-F238E27FC236}">
                  <a16:creationId xmlns:a16="http://schemas.microsoft.com/office/drawing/2014/main" id="{85BAE474-AC7A-884F-87D6-32DE632BB889}"/>
                </a:ext>
              </a:extLst>
            </p:cNvPr>
            <p:cNvGrpSpPr/>
            <p:nvPr/>
          </p:nvGrpSpPr>
          <p:grpSpPr>
            <a:xfrm>
              <a:off x="9149533" y="3053910"/>
              <a:ext cx="9983781" cy="1847810"/>
              <a:chOff x="9149533" y="3053910"/>
              <a:chExt cx="9983781" cy="1847810"/>
            </a:xfrm>
          </p:grpSpPr>
          <p:sp>
            <p:nvSpPr>
              <p:cNvPr id="8" name="正方形/長方形 7">
                <a:extLst>
                  <a:ext uri="{FF2B5EF4-FFF2-40B4-BE49-F238E27FC236}">
                    <a16:creationId xmlns:a16="http://schemas.microsoft.com/office/drawing/2014/main" id="{85398A35-7CE2-244A-80F5-A1D0EE456521}"/>
                  </a:ext>
                </a:extLst>
              </p:cNvPr>
              <p:cNvSpPr/>
              <p:nvPr/>
            </p:nvSpPr>
            <p:spPr>
              <a:xfrm>
                <a:off x="9149533" y="4098439"/>
                <a:ext cx="2323265" cy="80328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752A45C2-9B3F-D549-8C63-3042CD6A4EEB}"/>
                  </a:ext>
                </a:extLst>
              </p:cNvPr>
              <p:cNvCxnSpPr>
                <a:cxnSpLocks/>
                <a:stCxn id="8" idx="0"/>
              </p:cNvCxnSpPr>
              <p:nvPr/>
            </p:nvCxnSpPr>
            <p:spPr>
              <a:xfrm flipV="1">
                <a:off x="10311166" y="3449617"/>
                <a:ext cx="0" cy="648822"/>
              </a:xfrm>
              <a:prstGeom prst="straightConnector1">
                <a:avLst/>
              </a:prstGeom>
              <a:ln w="317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タイトル 1">
                <a:extLst>
                  <a:ext uri="{FF2B5EF4-FFF2-40B4-BE49-F238E27FC236}">
                    <a16:creationId xmlns:a16="http://schemas.microsoft.com/office/drawing/2014/main" id="{EAD37A4D-5B53-F749-8D95-57EC80097E0E}"/>
                  </a:ext>
                </a:extLst>
              </p:cNvPr>
              <p:cNvSpPr txBox="1">
                <a:spLocks/>
              </p:cNvSpPr>
              <p:nvPr/>
            </p:nvSpPr>
            <p:spPr>
              <a:xfrm>
                <a:off x="9532114" y="3053910"/>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en-US" altLang="ja-JP" sz="2800" dirty="0">
                    <a:solidFill>
                      <a:srgbClr val="C00000"/>
                    </a:solidFill>
                  </a:rPr>
                  <a:t>Grid code</a:t>
                </a:r>
                <a:endParaRPr lang="ja-JP" altLang="en-US" sz="2800">
                  <a:solidFill>
                    <a:srgbClr val="C00000"/>
                  </a:solidFill>
                </a:endParaRPr>
              </a:p>
            </p:txBody>
          </p:sp>
        </p:grpSp>
      </p:grpSp>
    </p:spTree>
    <p:extLst>
      <p:ext uri="{BB962C8B-B14F-4D97-AF65-F5344CB8AC3E}">
        <p14:creationId xmlns:p14="http://schemas.microsoft.com/office/powerpoint/2010/main" val="1349846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E4ACAE-AC0C-B341-A400-D64B64BAC95B}"/>
              </a:ext>
            </a:extLst>
          </p:cNvPr>
          <p:cNvSpPr>
            <a:spLocks noGrp="1"/>
          </p:cNvSpPr>
          <p:nvPr>
            <p:ph type="title"/>
          </p:nvPr>
        </p:nvSpPr>
        <p:spPr/>
        <p:txBody>
          <a:bodyPr/>
          <a:lstStyle/>
          <a:p>
            <a:r>
              <a:rPr kumimoji="1" lang="ja-JP" altLang="en-US"/>
              <a:t>研究背景</a:t>
            </a:r>
          </a:p>
        </p:txBody>
      </p:sp>
      <p:sp>
        <p:nvSpPr>
          <p:cNvPr id="4" name="日付プレースホルダー 3">
            <a:extLst>
              <a:ext uri="{FF2B5EF4-FFF2-40B4-BE49-F238E27FC236}">
                <a16:creationId xmlns:a16="http://schemas.microsoft.com/office/drawing/2014/main" id="{C709A499-EE2C-704B-9683-C84264A4DB95}"/>
              </a:ext>
            </a:extLst>
          </p:cNvPr>
          <p:cNvSpPr>
            <a:spLocks noGrp="1"/>
          </p:cNvSpPr>
          <p:nvPr>
            <p:ph type="dt" sz="half" idx="10"/>
          </p:nvPr>
        </p:nvSpPr>
        <p:spPr/>
        <p:txBody>
          <a:bodyPr/>
          <a:lstStyle/>
          <a:p>
            <a:fld id="{210C72A9-2522-264F-9B1C-5D6AA6DD42C4}"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160DF61C-33E7-FE47-A77B-B14A2F6736C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247CF60-4CB2-CC4B-B274-C4817E20A679}"/>
              </a:ext>
            </a:extLst>
          </p:cNvPr>
          <p:cNvSpPr>
            <a:spLocks noGrp="1"/>
          </p:cNvSpPr>
          <p:nvPr>
            <p:ph type="sldNum" sz="quarter" idx="12"/>
          </p:nvPr>
        </p:nvSpPr>
        <p:spPr/>
        <p:txBody>
          <a:bodyPr/>
          <a:lstStyle/>
          <a:p>
            <a:fld id="{C396DE94-E78B-4743-9932-E18BCB9B557B}" type="slidenum">
              <a:rPr kumimoji="1" lang="ja-JP" altLang="en-US" smtClean="0"/>
              <a:t>25</a:t>
            </a:fld>
            <a:endParaRPr kumimoji="1" lang="ja-JP" altLang="en-US"/>
          </a:p>
        </p:txBody>
      </p:sp>
      <p:sp>
        <p:nvSpPr>
          <p:cNvPr id="24" name="角丸四角形 23">
            <a:extLst>
              <a:ext uri="{FF2B5EF4-FFF2-40B4-BE49-F238E27FC236}">
                <a16:creationId xmlns:a16="http://schemas.microsoft.com/office/drawing/2014/main" id="{465422E6-1CDC-4345-AC4A-4C4BA86ED4C9}"/>
              </a:ext>
            </a:extLst>
          </p:cNvPr>
          <p:cNvSpPr/>
          <p:nvPr/>
        </p:nvSpPr>
        <p:spPr>
          <a:xfrm>
            <a:off x="8822725" y="1816443"/>
            <a:ext cx="351670" cy="1681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7" name="コンテンツ プレースホルダー 6">
            <a:extLst>
              <a:ext uri="{FF2B5EF4-FFF2-40B4-BE49-F238E27FC236}">
                <a16:creationId xmlns:a16="http://schemas.microsoft.com/office/drawing/2014/main" id="{F6027530-13FB-0E4B-99BE-FE0A6579C4AC}"/>
              </a:ext>
            </a:extLst>
          </p:cNvPr>
          <p:cNvSpPr>
            <a:spLocks noGrp="1"/>
          </p:cNvSpPr>
          <p:nvPr>
            <p:ph idx="1"/>
          </p:nvPr>
        </p:nvSpPr>
        <p:spPr>
          <a:xfrm>
            <a:off x="1068279" y="2151931"/>
            <a:ext cx="9601200" cy="666206"/>
          </a:xfrm>
        </p:spPr>
        <p:txBody>
          <a:bodyPr>
            <a:normAutofit/>
          </a:bodyPr>
          <a:lstStyle/>
          <a:p>
            <a:pPr marL="0" indent="0">
              <a:buNone/>
            </a:pPr>
            <a:r>
              <a:rPr lang="ja-JP" altLang="en-US" sz="2800">
                <a:solidFill>
                  <a:schemeClr val="tx1"/>
                </a:solidFill>
              </a:rPr>
              <a:t>詐欺とは</a:t>
            </a:r>
          </a:p>
        </p:txBody>
      </p:sp>
      <p:sp>
        <p:nvSpPr>
          <p:cNvPr id="11" name="コンテンツ プレースホルダー 6">
            <a:extLst>
              <a:ext uri="{FF2B5EF4-FFF2-40B4-BE49-F238E27FC236}">
                <a16:creationId xmlns:a16="http://schemas.microsoft.com/office/drawing/2014/main" id="{73A940C6-A801-6949-B403-1272040CD0C2}"/>
              </a:ext>
            </a:extLst>
          </p:cNvPr>
          <p:cNvSpPr txBox="1">
            <a:spLocks/>
          </p:cNvSpPr>
          <p:nvPr/>
        </p:nvSpPr>
        <p:spPr>
          <a:xfrm>
            <a:off x="1467828" y="2559393"/>
            <a:ext cx="9601200" cy="66620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buFont typeface="Franklin Gothic Book" panose="020B0503020102020204" pitchFamily="34" charset="0"/>
              <a:buNone/>
            </a:pPr>
            <a:endParaRPr lang="ja-JP" altLang="en-US" sz="2800">
              <a:solidFill>
                <a:schemeClr val="accent5">
                  <a:lumMod val="50000"/>
                </a:schemeClr>
              </a:solidFill>
            </a:endParaRPr>
          </a:p>
        </p:txBody>
      </p:sp>
      <p:sp>
        <p:nvSpPr>
          <p:cNvPr id="12" name="正方形/長方形 11">
            <a:extLst>
              <a:ext uri="{FF2B5EF4-FFF2-40B4-BE49-F238E27FC236}">
                <a16:creationId xmlns:a16="http://schemas.microsoft.com/office/drawing/2014/main" id="{5ACB86D8-5026-4941-972F-E437B808C5CF}"/>
              </a:ext>
            </a:extLst>
          </p:cNvPr>
          <p:cNvSpPr/>
          <p:nvPr/>
        </p:nvSpPr>
        <p:spPr>
          <a:xfrm>
            <a:off x="1467828" y="2699687"/>
            <a:ext cx="10109400" cy="12197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ja-JP" sz="2400" dirty="0">
                <a:solidFill>
                  <a:schemeClr val="tx1"/>
                </a:solidFill>
              </a:rPr>
              <a:t>An intentional deception or misrepresentation that the individual or entity makes knowing that the misrepresentation could result in some unauthorized benefit to the individual, or the entity or to some other party.[2] </a:t>
            </a:r>
          </a:p>
        </p:txBody>
      </p:sp>
      <p:sp>
        <p:nvSpPr>
          <p:cNvPr id="8" name="正方形/長方形 7">
            <a:extLst>
              <a:ext uri="{FF2B5EF4-FFF2-40B4-BE49-F238E27FC236}">
                <a16:creationId xmlns:a16="http://schemas.microsoft.com/office/drawing/2014/main" id="{1714788C-85C9-6344-9556-8F68DC132E69}"/>
              </a:ext>
            </a:extLst>
          </p:cNvPr>
          <p:cNvSpPr/>
          <p:nvPr/>
        </p:nvSpPr>
        <p:spPr>
          <a:xfrm>
            <a:off x="3647565" y="282566"/>
            <a:ext cx="8196773" cy="646331"/>
          </a:xfrm>
          <a:prstGeom prst="rect">
            <a:avLst/>
          </a:prstGeom>
        </p:spPr>
        <p:txBody>
          <a:bodyPr wrap="square">
            <a:spAutoFit/>
          </a:bodyPr>
          <a:lstStyle/>
          <a:p>
            <a:r>
              <a:rPr lang="en" altLang="ja-JP" dirty="0">
                <a:latin typeface="NimbusRomNo9L"/>
              </a:rPr>
              <a:t>[2]https://</a:t>
            </a:r>
            <a:r>
              <a:rPr lang="en" altLang="ja-JP" dirty="0" err="1">
                <a:latin typeface="NimbusRomNo9L"/>
              </a:rPr>
              <a:t>www.nhcaa.org</a:t>
            </a:r>
            <a:r>
              <a:rPr lang="en" altLang="ja-JP" dirty="0">
                <a:latin typeface="NimbusRomNo9L"/>
              </a:rPr>
              <a:t>/resources/health-care-anti-fraud-resources/ consumer-info-</a:t>
            </a:r>
            <a:r>
              <a:rPr lang="en" altLang="ja-JP" dirty="0" err="1">
                <a:latin typeface="NimbusRomNo9L"/>
              </a:rPr>
              <a:t>action.aspx</a:t>
            </a:r>
            <a:r>
              <a:rPr lang="en" altLang="ja-JP" dirty="0">
                <a:latin typeface="NimbusRomNo9L"/>
              </a:rPr>
              <a:t> </a:t>
            </a:r>
            <a:endParaRPr lang="en" altLang="ja-JP" dirty="0"/>
          </a:p>
        </p:txBody>
      </p:sp>
    </p:spTree>
    <p:extLst>
      <p:ext uri="{BB962C8B-B14F-4D97-AF65-F5344CB8AC3E}">
        <p14:creationId xmlns:p14="http://schemas.microsoft.com/office/powerpoint/2010/main" val="476137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095F6-7592-584C-AA86-5715AEB7BD5D}"/>
              </a:ext>
            </a:extLst>
          </p:cNvPr>
          <p:cNvSpPr>
            <a:spLocks noGrp="1"/>
          </p:cNvSpPr>
          <p:nvPr>
            <p:ph type="title"/>
          </p:nvPr>
        </p:nvSpPr>
        <p:spPr/>
        <p:txBody>
          <a:bodyPr/>
          <a:lstStyle/>
          <a:p>
            <a:r>
              <a:rPr lang="ja-JP" altLang="en-US"/>
              <a:t>提案手法　</a:t>
            </a:r>
            <a:endParaRPr kumimoji="1" lang="ja-JP" altLang="en-US"/>
          </a:p>
        </p:txBody>
      </p:sp>
      <p:sp>
        <p:nvSpPr>
          <p:cNvPr id="4" name="日付プレースホルダー 3">
            <a:extLst>
              <a:ext uri="{FF2B5EF4-FFF2-40B4-BE49-F238E27FC236}">
                <a16:creationId xmlns:a16="http://schemas.microsoft.com/office/drawing/2014/main" id="{60624FA2-1EF0-2E4B-B2FC-B8EED4355784}"/>
              </a:ext>
            </a:extLst>
          </p:cNvPr>
          <p:cNvSpPr>
            <a:spLocks noGrp="1"/>
          </p:cNvSpPr>
          <p:nvPr>
            <p:ph type="dt" sz="half" idx="10"/>
          </p:nvPr>
        </p:nvSpPr>
        <p:spPr/>
        <p:txBody>
          <a:bodyPr/>
          <a:lstStyle/>
          <a:p>
            <a:fld id="{CA595120-CB36-FA46-8461-1F71BA0870C6}"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026A0DFF-9799-C646-B2A8-4A063631E24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51B6807-000A-F44C-BF0C-62C74478E259}"/>
              </a:ext>
            </a:extLst>
          </p:cNvPr>
          <p:cNvSpPr>
            <a:spLocks noGrp="1"/>
          </p:cNvSpPr>
          <p:nvPr>
            <p:ph type="sldNum" sz="quarter" idx="12"/>
          </p:nvPr>
        </p:nvSpPr>
        <p:spPr/>
        <p:txBody>
          <a:bodyPr/>
          <a:lstStyle/>
          <a:p>
            <a:fld id="{C396DE94-E78B-4743-9932-E18BCB9B557B}" type="slidenum">
              <a:rPr kumimoji="1" lang="ja-JP" altLang="en-US" smtClean="0"/>
              <a:t>26</a:t>
            </a:fld>
            <a:endParaRPr kumimoji="1" lang="ja-JP" altLang="en-US"/>
          </a:p>
        </p:txBody>
      </p:sp>
      <p:grpSp>
        <p:nvGrpSpPr>
          <p:cNvPr id="14" name="グループ化 13">
            <a:extLst>
              <a:ext uri="{FF2B5EF4-FFF2-40B4-BE49-F238E27FC236}">
                <a16:creationId xmlns:a16="http://schemas.microsoft.com/office/drawing/2014/main" id="{B3D1815F-4CEE-3240-91AF-C6628137D684}"/>
              </a:ext>
            </a:extLst>
          </p:cNvPr>
          <p:cNvGrpSpPr/>
          <p:nvPr/>
        </p:nvGrpSpPr>
        <p:grpSpPr>
          <a:xfrm>
            <a:off x="799365" y="938075"/>
            <a:ext cx="10663981" cy="2612291"/>
            <a:chOff x="878806" y="3875239"/>
            <a:chExt cx="10663981" cy="2612291"/>
          </a:xfrm>
        </p:grpSpPr>
        <p:sp>
          <p:nvSpPr>
            <p:cNvPr id="21" name="テキスト ボックス 20">
              <a:extLst>
                <a:ext uri="{FF2B5EF4-FFF2-40B4-BE49-F238E27FC236}">
                  <a16:creationId xmlns:a16="http://schemas.microsoft.com/office/drawing/2014/main" id="{AC0FA43F-5697-9748-A74F-E5893B405BCC}"/>
                </a:ext>
              </a:extLst>
            </p:cNvPr>
            <p:cNvSpPr txBox="1"/>
            <p:nvPr/>
          </p:nvSpPr>
          <p:spPr>
            <a:xfrm>
              <a:off x="1008624" y="3875239"/>
              <a:ext cx="10534163" cy="523220"/>
            </a:xfrm>
            <a:prstGeom prst="rect">
              <a:avLst/>
            </a:prstGeom>
            <a:noFill/>
          </p:spPr>
          <p:txBody>
            <a:bodyPr wrap="square" rtlCol="0">
              <a:spAutoFit/>
            </a:bodyPr>
            <a:lstStyle/>
            <a:p>
              <a:r>
                <a:rPr lang="ja-JP" altLang="en-US" sz="2800" b="1"/>
                <a:t>評価</a:t>
              </a:r>
              <a:endParaRPr kumimoji="1" lang="en-US" altLang="ja-JP" sz="2800" b="1" dirty="0"/>
            </a:p>
          </p:txBody>
        </p:sp>
        <p:grpSp>
          <p:nvGrpSpPr>
            <p:cNvPr id="9" name="グループ化 8">
              <a:extLst>
                <a:ext uri="{FF2B5EF4-FFF2-40B4-BE49-F238E27FC236}">
                  <a16:creationId xmlns:a16="http://schemas.microsoft.com/office/drawing/2014/main" id="{085B5976-A2F9-EF44-B3AB-BBD1148566B1}"/>
                </a:ext>
              </a:extLst>
            </p:cNvPr>
            <p:cNvGrpSpPr/>
            <p:nvPr/>
          </p:nvGrpSpPr>
          <p:grpSpPr>
            <a:xfrm>
              <a:off x="878806" y="4301565"/>
              <a:ext cx="9154399" cy="2185965"/>
              <a:chOff x="878806" y="4301565"/>
              <a:chExt cx="9154399" cy="2185965"/>
            </a:xfrm>
          </p:grpSpPr>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CE70A3C2-7EF1-0444-99E6-1396B423F318}"/>
                      </a:ext>
                    </a:extLst>
                  </p:cNvPr>
                  <p:cNvSpPr/>
                  <p:nvPr/>
                </p:nvSpPr>
                <p:spPr>
                  <a:xfrm>
                    <a:off x="878806" y="4301565"/>
                    <a:ext cx="8824742" cy="2177519"/>
                  </a:xfrm>
                  <a:prstGeom prst="rect">
                    <a:avLst/>
                  </a:prstGeom>
                </p:spPr>
                <p:txBody>
                  <a:bodyPr wrap="square">
                    <a:spAutoFit/>
                  </a:bodyPr>
                  <a:lstStyle/>
                  <a:p>
                    <a:pPr marL="914400" lvl="1" indent="-457200">
                      <a:buFont typeface="Wingdings" pitchFamily="2" charset="2"/>
                      <a:buChar char="n"/>
                    </a:pPr>
                    <a14:m>
                      <m:oMath xmlns:m="http://schemas.openxmlformats.org/officeDocument/2006/math">
                        <m:r>
                          <a:rPr lang="en-US" altLang="ja-JP" sz="2800" i="1" smtClean="0">
                            <a:latin typeface="Cambria Math" panose="02040503050406030204" pitchFamily="18" charset="0"/>
                          </a:rPr>
                          <m:t>𝑇</m:t>
                        </m:r>
                        <m:r>
                          <a:rPr lang="en-US" altLang="ja-JP" sz="2800" b="0" i="1" smtClean="0">
                            <a:latin typeface="Cambria Math" panose="02040503050406030204" pitchFamily="18" charset="0"/>
                          </a:rPr>
                          <m:t>𝑃𝑅</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𝑇𝑃</m:t>
                            </m:r>
                          </m:num>
                          <m:den>
                            <m:r>
                              <a:rPr lang="en-US" altLang="ja-JP" sz="2800" b="0" i="1" smtClean="0">
                                <a:latin typeface="Cambria Math" panose="02040503050406030204" pitchFamily="18" charset="0"/>
                              </a:rPr>
                              <m:t>𝑇𝑃</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𝐹𝑁</m:t>
                            </m:r>
                          </m:den>
                        </m:f>
                      </m:oMath>
                    </a14:m>
                    <a:r>
                      <a:rPr lang="en-US" altLang="ja-JP" sz="2800" dirty="0">
                        <a:solidFill>
                          <a:sysClr val="windowText" lastClr="000000"/>
                        </a:solidFill>
                      </a:rPr>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800" dirty="0">
                      <a:solidFill>
                        <a:sysClr val="windowText" lastClr="000000"/>
                      </a:solidFill>
                    </a:endParaRPr>
                  </a:p>
                  <a:p>
                    <a:pPr marL="914400" lvl="1" indent="-457200">
                      <a:buFont typeface="Wingdings" pitchFamily="2" charset="2"/>
                      <a:buChar char="n"/>
                    </a:pPr>
                    <a14:m>
                      <m:oMath xmlns:m="http://schemas.openxmlformats.org/officeDocument/2006/math">
                        <m:r>
                          <a:rPr lang="en-US" altLang="ja-JP" sz="2800" b="0" i="1" smtClean="0">
                            <a:latin typeface="Cambria Math" panose="02040503050406030204" pitchFamily="18" charset="0"/>
                          </a:rPr>
                          <m:t>𝐹𝑃𝑅</m:t>
                        </m:r>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𝐹𝑃</m:t>
                            </m:r>
                          </m:num>
                          <m:den>
                            <m:r>
                              <a:rPr lang="en-US" altLang="ja-JP" sz="2800" i="1">
                                <a:latin typeface="Cambria Math" panose="02040503050406030204" pitchFamily="18" charset="0"/>
                              </a:rPr>
                              <m:t>𝐹𝑃</m:t>
                            </m:r>
                            <m:r>
                              <a:rPr lang="en-US" altLang="ja-JP" sz="2800" i="1">
                                <a:latin typeface="Cambria Math" panose="02040503050406030204" pitchFamily="18" charset="0"/>
                              </a:rPr>
                              <m:t>+</m:t>
                            </m:r>
                            <m:r>
                              <a:rPr lang="en-US" altLang="ja-JP" sz="2800" i="1">
                                <a:latin typeface="Cambria Math" panose="02040503050406030204" pitchFamily="18" charset="0"/>
                              </a:rPr>
                              <m:t>𝑇𝑁</m:t>
                            </m:r>
                          </m:den>
                        </m:f>
                      </m:oMath>
                    </a14:m>
                    <a:r>
                      <a:rPr lang="en-US" altLang="ja-JP" sz="2800" dirty="0"/>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400" dirty="0">
                      <a:solidFill>
                        <a:sysClr val="windowText" lastClr="000000"/>
                      </a:solidFill>
                    </a:endParaRPr>
                  </a:p>
                  <a:p>
                    <a:pPr marL="914400" lvl="1" indent="-457200">
                      <a:buFont typeface="Wingdings" pitchFamily="2" charset="2"/>
                      <a:buChar char="n"/>
                    </a:pPr>
                    <a:r>
                      <a:rPr lang="ja-JP" altLang="en-US" sz="2400">
                        <a:solidFill>
                          <a:sysClr val="windowText" lastClr="000000"/>
                        </a:solidFill>
                      </a:rPr>
                      <a:t>横軸に</a:t>
                    </a:r>
                    <a:r>
                      <a:rPr lang="en-US" altLang="ja-JP" sz="2400" dirty="0">
                        <a:solidFill>
                          <a:sysClr val="windowText" lastClr="000000"/>
                        </a:solidFill>
                      </a:rPr>
                      <a:t>FPR</a:t>
                    </a:r>
                    <a:r>
                      <a:rPr lang="ja-JP" altLang="en-US" sz="2400">
                        <a:solidFill>
                          <a:sysClr val="windowText" lastClr="000000"/>
                        </a:solidFill>
                      </a:rPr>
                      <a:t>を縦軸に</a:t>
                    </a:r>
                    <a:r>
                      <a:rPr lang="en-US" altLang="ja-JP" sz="2400" dirty="0">
                        <a:solidFill>
                          <a:sysClr val="windowText" lastClr="000000"/>
                        </a:solidFill>
                      </a:rPr>
                      <a:t>TPR</a:t>
                    </a:r>
                  </a:p>
                  <a:p>
                    <a:pPr marL="914400" lvl="1" indent="-457200">
                      <a:buFont typeface="Arial" panose="020B0604020202020204" pitchFamily="34" charset="0"/>
                      <a:buChar char="•"/>
                    </a:pPr>
                    <a:endParaRPr lang="en-US" altLang="ja-JP" sz="2800" dirty="0">
                      <a:solidFill>
                        <a:sysClr val="windowText" lastClr="000000"/>
                      </a:solidFill>
                    </a:endParaRPr>
                  </a:p>
                </p:txBody>
              </p:sp>
            </mc:Choice>
            <mc:Fallback xmlns="">
              <p:sp>
                <p:nvSpPr>
                  <p:cNvPr id="22" name="正方形/長方形 21">
                    <a:extLst>
                      <a:ext uri="{FF2B5EF4-FFF2-40B4-BE49-F238E27FC236}">
                        <a16:creationId xmlns:a16="http://schemas.microsoft.com/office/drawing/2014/main" id="{CE70A3C2-7EF1-0444-99E6-1396B423F318}"/>
                      </a:ext>
                    </a:extLst>
                  </p:cNvPr>
                  <p:cNvSpPr>
                    <a:spLocks noRot="1" noChangeAspect="1" noMove="1" noResize="1" noEditPoints="1" noAdjustHandles="1" noChangeArrowheads="1" noChangeShapeType="1" noTextEdit="1"/>
                  </p:cNvSpPr>
                  <p:nvPr/>
                </p:nvSpPr>
                <p:spPr>
                  <a:xfrm>
                    <a:off x="878806" y="4301565"/>
                    <a:ext cx="8824742" cy="2177519"/>
                  </a:xfrm>
                  <a:prstGeom prst="rect">
                    <a:avLst/>
                  </a:prstGeom>
                  <a:blipFill>
                    <a:blip r:embed="rId3"/>
                    <a:stretch>
                      <a:fillRect/>
                    </a:stretch>
                  </a:blipFill>
                </p:spPr>
                <p:txBody>
                  <a:bodyPr/>
                  <a:lstStyle/>
                  <a:p>
                    <a:r>
                      <a:rPr lang="ja-JP" altLang="en-US">
                        <a:noFill/>
                      </a:rPr>
                      <a:t> </a:t>
                    </a:r>
                  </a:p>
                </p:txBody>
              </p:sp>
            </mc:Fallback>
          </mc:AlternateContent>
          <p:grpSp>
            <p:nvGrpSpPr>
              <p:cNvPr id="23" name="グループ化 22">
                <a:extLst>
                  <a:ext uri="{FF2B5EF4-FFF2-40B4-BE49-F238E27FC236}">
                    <a16:creationId xmlns:a16="http://schemas.microsoft.com/office/drawing/2014/main" id="{C7F30629-299D-C246-946A-B24E7FFFEBF1}"/>
                  </a:ext>
                </a:extLst>
              </p:cNvPr>
              <p:cNvGrpSpPr/>
              <p:nvPr/>
            </p:nvGrpSpPr>
            <p:grpSpPr>
              <a:xfrm>
                <a:off x="1022669" y="5964310"/>
                <a:ext cx="9010536" cy="523220"/>
                <a:chOff x="1828802" y="3693370"/>
                <a:chExt cx="9010536" cy="523220"/>
              </a:xfrm>
            </p:grpSpPr>
            <p:sp>
              <p:nvSpPr>
                <p:cNvPr id="24" name="右矢印 23">
                  <a:extLst>
                    <a:ext uri="{FF2B5EF4-FFF2-40B4-BE49-F238E27FC236}">
                      <a16:creationId xmlns:a16="http://schemas.microsoft.com/office/drawing/2014/main" id="{907C22F8-75F5-6D49-8EFE-8F9127896F22}"/>
                    </a:ext>
                  </a:extLst>
                </p:cNvPr>
                <p:cNvSpPr/>
                <p:nvPr/>
              </p:nvSpPr>
              <p:spPr>
                <a:xfrm>
                  <a:off x="1828802" y="3706588"/>
                  <a:ext cx="717436" cy="473528"/>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6A9F60B-F15C-EA44-A612-856BDC6FFE75}"/>
                    </a:ext>
                  </a:extLst>
                </p:cNvPr>
                <p:cNvSpPr/>
                <p:nvPr/>
              </p:nvSpPr>
              <p:spPr>
                <a:xfrm>
                  <a:off x="2595222" y="3693370"/>
                  <a:ext cx="8244116" cy="523220"/>
                </a:xfrm>
                <a:prstGeom prst="rect">
                  <a:avLst/>
                </a:prstGeom>
              </p:spPr>
              <p:txBody>
                <a:bodyPr wrap="none">
                  <a:spAutoFit/>
                </a:bodyPr>
                <a:lstStyle/>
                <a:p>
                  <a:r>
                    <a:rPr lang="en-US" altLang="ja-JP" sz="2800" dirty="0">
                      <a:solidFill>
                        <a:srgbClr val="C00000"/>
                      </a:solidFill>
                    </a:rPr>
                    <a:t>True Positive Rate</a:t>
                  </a:r>
                  <a:r>
                    <a:rPr lang="ja-JP" altLang="en-US" sz="2800">
                      <a:solidFill>
                        <a:srgbClr val="C00000"/>
                      </a:solidFill>
                    </a:rPr>
                    <a:t>を高く，</a:t>
                  </a:r>
                  <a:r>
                    <a:rPr lang="en-US" altLang="ja-JP" sz="2800" dirty="0">
                      <a:solidFill>
                        <a:srgbClr val="C00000"/>
                      </a:solidFill>
                    </a:rPr>
                    <a:t>False Positive Rate</a:t>
                  </a:r>
                  <a:r>
                    <a:rPr lang="ja-JP" altLang="en-US" sz="2800">
                      <a:solidFill>
                        <a:srgbClr val="C00000"/>
                      </a:solidFill>
                    </a:rPr>
                    <a:t>を低く</a:t>
                  </a:r>
                  <a:endParaRPr lang="en-US" altLang="ja-JP" sz="2800" dirty="0">
                    <a:solidFill>
                      <a:srgbClr val="C00000"/>
                    </a:solidFill>
                  </a:endParaRPr>
                </a:p>
              </p:txBody>
            </p:sp>
          </p:grpSp>
        </p:grpSp>
      </p:grpSp>
    </p:spTree>
    <p:extLst>
      <p:ext uri="{BB962C8B-B14F-4D97-AF65-F5344CB8AC3E}">
        <p14:creationId xmlns:p14="http://schemas.microsoft.com/office/powerpoint/2010/main" val="3183790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E4ACAE-AC0C-B341-A400-D64B64BAC95B}"/>
              </a:ext>
            </a:extLst>
          </p:cNvPr>
          <p:cNvSpPr>
            <a:spLocks noGrp="1"/>
          </p:cNvSpPr>
          <p:nvPr>
            <p:ph type="title"/>
          </p:nvPr>
        </p:nvSpPr>
        <p:spPr/>
        <p:txBody>
          <a:bodyPr/>
          <a:lstStyle/>
          <a:p>
            <a:r>
              <a:rPr kumimoji="1" lang="ja-JP" altLang="en-US"/>
              <a:t>研究背景</a:t>
            </a:r>
          </a:p>
        </p:txBody>
      </p:sp>
      <p:sp>
        <p:nvSpPr>
          <p:cNvPr id="4" name="日付プレースホルダー 3">
            <a:extLst>
              <a:ext uri="{FF2B5EF4-FFF2-40B4-BE49-F238E27FC236}">
                <a16:creationId xmlns:a16="http://schemas.microsoft.com/office/drawing/2014/main" id="{C709A499-EE2C-704B-9683-C84264A4DB95}"/>
              </a:ext>
            </a:extLst>
          </p:cNvPr>
          <p:cNvSpPr>
            <a:spLocks noGrp="1"/>
          </p:cNvSpPr>
          <p:nvPr>
            <p:ph type="dt" sz="half" idx="10"/>
          </p:nvPr>
        </p:nvSpPr>
        <p:spPr/>
        <p:txBody>
          <a:bodyPr/>
          <a:lstStyle/>
          <a:p>
            <a:fld id="{FF9B6307-FB6E-E847-B4E6-CCAA4C18254D}"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160DF61C-33E7-FE47-A77B-B14A2F6736C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247CF60-4CB2-CC4B-B274-C4817E20A679}"/>
              </a:ext>
            </a:extLst>
          </p:cNvPr>
          <p:cNvSpPr>
            <a:spLocks noGrp="1"/>
          </p:cNvSpPr>
          <p:nvPr>
            <p:ph type="sldNum" sz="quarter" idx="12"/>
          </p:nvPr>
        </p:nvSpPr>
        <p:spPr/>
        <p:txBody>
          <a:bodyPr/>
          <a:lstStyle/>
          <a:p>
            <a:fld id="{C396DE94-E78B-4743-9932-E18BCB9B557B}" type="slidenum">
              <a:rPr kumimoji="1" lang="ja-JP" altLang="en-US" smtClean="0"/>
              <a:t>27</a:t>
            </a:fld>
            <a:endParaRPr kumimoji="1" lang="ja-JP" altLang="en-US"/>
          </a:p>
        </p:txBody>
      </p:sp>
      <p:sp>
        <p:nvSpPr>
          <p:cNvPr id="24" name="角丸四角形 23">
            <a:extLst>
              <a:ext uri="{FF2B5EF4-FFF2-40B4-BE49-F238E27FC236}">
                <a16:creationId xmlns:a16="http://schemas.microsoft.com/office/drawing/2014/main" id="{465422E6-1CDC-4345-AC4A-4C4BA86ED4C9}"/>
              </a:ext>
            </a:extLst>
          </p:cNvPr>
          <p:cNvSpPr/>
          <p:nvPr/>
        </p:nvSpPr>
        <p:spPr>
          <a:xfrm>
            <a:off x="8822725" y="1816443"/>
            <a:ext cx="351670" cy="1681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7" name="コンテンツ プレースホルダー 6">
            <a:extLst>
              <a:ext uri="{FF2B5EF4-FFF2-40B4-BE49-F238E27FC236}">
                <a16:creationId xmlns:a16="http://schemas.microsoft.com/office/drawing/2014/main" id="{F6027530-13FB-0E4B-99BE-FE0A6579C4AC}"/>
              </a:ext>
            </a:extLst>
          </p:cNvPr>
          <p:cNvSpPr>
            <a:spLocks noGrp="1"/>
          </p:cNvSpPr>
          <p:nvPr>
            <p:ph idx="1"/>
          </p:nvPr>
        </p:nvSpPr>
        <p:spPr>
          <a:xfrm>
            <a:off x="1233379" y="910343"/>
            <a:ext cx="9601200" cy="666206"/>
          </a:xfrm>
        </p:spPr>
        <p:txBody>
          <a:bodyPr>
            <a:normAutofit/>
          </a:bodyPr>
          <a:lstStyle/>
          <a:p>
            <a:pPr marL="0" indent="0">
              <a:buNone/>
            </a:pPr>
            <a:r>
              <a:rPr lang="ja-JP" altLang="en-US" sz="2800">
                <a:solidFill>
                  <a:schemeClr val="tx1"/>
                </a:solidFill>
              </a:rPr>
              <a:t>詐欺とは</a:t>
            </a:r>
          </a:p>
        </p:txBody>
      </p:sp>
      <p:sp>
        <p:nvSpPr>
          <p:cNvPr id="11" name="コンテンツ プレースホルダー 6">
            <a:extLst>
              <a:ext uri="{FF2B5EF4-FFF2-40B4-BE49-F238E27FC236}">
                <a16:creationId xmlns:a16="http://schemas.microsoft.com/office/drawing/2014/main" id="{73A940C6-A801-6949-B403-1272040CD0C2}"/>
              </a:ext>
            </a:extLst>
          </p:cNvPr>
          <p:cNvSpPr txBox="1">
            <a:spLocks/>
          </p:cNvSpPr>
          <p:nvPr/>
        </p:nvSpPr>
        <p:spPr>
          <a:xfrm>
            <a:off x="1467828" y="2559393"/>
            <a:ext cx="9601200" cy="66620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buFont typeface="Franklin Gothic Book" panose="020B0503020102020204" pitchFamily="34" charset="0"/>
              <a:buNone/>
            </a:pPr>
            <a:endParaRPr lang="ja-JP" altLang="en-US" sz="2800">
              <a:solidFill>
                <a:schemeClr val="accent5">
                  <a:lumMod val="50000"/>
                </a:schemeClr>
              </a:solidFill>
            </a:endParaRPr>
          </a:p>
        </p:txBody>
      </p:sp>
      <p:sp>
        <p:nvSpPr>
          <p:cNvPr id="12" name="正方形/長方形 11">
            <a:extLst>
              <a:ext uri="{FF2B5EF4-FFF2-40B4-BE49-F238E27FC236}">
                <a16:creationId xmlns:a16="http://schemas.microsoft.com/office/drawing/2014/main" id="{5ACB86D8-5026-4941-972F-E437B808C5CF}"/>
              </a:ext>
            </a:extLst>
          </p:cNvPr>
          <p:cNvSpPr/>
          <p:nvPr/>
        </p:nvSpPr>
        <p:spPr>
          <a:xfrm>
            <a:off x="1632928" y="1458099"/>
            <a:ext cx="10109400" cy="12197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ja-JP" sz="2400" dirty="0">
                <a:solidFill>
                  <a:schemeClr val="tx1"/>
                </a:solidFill>
              </a:rPr>
              <a:t>An intentional deception or misrepresentation that the individual or entity makes knowing that the misrepresentation could result in some unauthorized benefit to the individual, or the entity or to some other party.[1] </a:t>
            </a:r>
          </a:p>
        </p:txBody>
      </p:sp>
      <p:sp>
        <p:nvSpPr>
          <p:cNvPr id="8" name="正方形/長方形 7">
            <a:extLst>
              <a:ext uri="{FF2B5EF4-FFF2-40B4-BE49-F238E27FC236}">
                <a16:creationId xmlns:a16="http://schemas.microsoft.com/office/drawing/2014/main" id="{1714788C-85C9-6344-9556-8F68DC132E69}"/>
              </a:ext>
            </a:extLst>
          </p:cNvPr>
          <p:cNvSpPr/>
          <p:nvPr/>
        </p:nvSpPr>
        <p:spPr>
          <a:xfrm>
            <a:off x="3647565" y="282566"/>
            <a:ext cx="7710997" cy="646331"/>
          </a:xfrm>
          <a:prstGeom prst="rect">
            <a:avLst/>
          </a:prstGeom>
        </p:spPr>
        <p:txBody>
          <a:bodyPr wrap="square">
            <a:spAutoFit/>
          </a:bodyPr>
          <a:lstStyle/>
          <a:p>
            <a:r>
              <a:rPr lang="en" altLang="ja-JP" dirty="0">
                <a:latin typeface="NimbusRomNo9L"/>
              </a:rPr>
              <a:t>[1]https://</a:t>
            </a:r>
            <a:r>
              <a:rPr lang="en" altLang="ja-JP" dirty="0" err="1">
                <a:latin typeface="NimbusRomNo9L"/>
              </a:rPr>
              <a:t>www.nhcaa.org</a:t>
            </a:r>
            <a:r>
              <a:rPr lang="en" altLang="ja-JP" dirty="0">
                <a:latin typeface="NimbusRomNo9L"/>
              </a:rPr>
              <a:t>/resources/health-care-anti-fraud-resources/ consumer-info-</a:t>
            </a:r>
            <a:r>
              <a:rPr lang="en" altLang="ja-JP" dirty="0" err="1">
                <a:latin typeface="NimbusRomNo9L"/>
              </a:rPr>
              <a:t>action.aspx</a:t>
            </a:r>
            <a:r>
              <a:rPr lang="en" altLang="ja-JP" dirty="0">
                <a:latin typeface="NimbusRomNo9L"/>
              </a:rPr>
              <a:t> </a:t>
            </a:r>
            <a:endParaRPr lang="en" altLang="ja-JP" dirty="0"/>
          </a:p>
        </p:txBody>
      </p:sp>
      <p:sp>
        <p:nvSpPr>
          <p:cNvPr id="9" name="正方形/長方形 8">
            <a:extLst>
              <a:ext uri="{FF2B5EF4-FFF2-40B4-BE49-F238E27FC236}">
                <a16:creationId xmlns:a16="http://schemas.microsoft.com/office/drawing/2014/main" id="{A70CAC1C-02CB-1649-A13B-21411501F783}"/>
              </a:ext>
            </a:extLst>
          </p:cNvPr>
          <p:cNvSpPr/>
          <p:nvPr/>
        </p:nvSpPr>
        <p:spPr>
          <a:xfrm>
            <a:off x="1233379" y="3118533"/>
            <a:ext cx="2339102" cy="523220"/>
          </a:xfrm>
          <a:prstGeom prst="rect">
            <a:avLst/>
          </a:prstGeom>
        </p:spPr>
        <p:txBody>
          <a:bodyPr wrap="none">
            <a:spAutoFit/>
          </a:bodyPr>
          <a:lstStyle/>
          <a:p>
            <a:r>
              <a:rPr lang="ja-JP" altLang="en-US" sz="2800"/>
              <a:t>詐欺の撲滅法</a:t>
            </a:r>
          </a:p>
        </p:txBody>
      </p:sp>
      <p:graphicFrame>
        <p:nvGraphicFramePr>
          <p:cNvPr id="14" name="表 13">
            <a:extLst>
              <a:ext uri="{FF2B5EF4-FFF2-40B4-BE49-F238E27FC236}">
                <a16:creationId xmlns:a16="http://schemas.microsoft.com/office/drawing/2014/main" id="{61F8A6DA-3FAC-3546-BB14-84E7437928C6}"/>
              </a:ext>
            </a:extLst>
          </p:cNvPr>
          <p:cNvGraphicFramePr>
            <a:graphicFrameLocks noGrp="1"/>
          </p:cNvGraphicFramePr>
          <p:nvPr/>
        </p:nvGraphicFramePr>
        <p:xfrm>
          <a:off x="1632928" y="3698129"/>
          <a:ext cx="9091504" cy="2064560"/>
        </p:xfrm>
        <a:graphic>
          <a:graphicData uri="http://schemas.openxmlformats.org/drawingml/2006/table">
            <a:tbl>
              <a:tblPr firstRow="1" bandRow="1">
                <a:tableStyleId>{5C22544A-7EE6-4342-B048-85BDC9FD1C3A}</a:tableStyleId>
              </a:tblPr>
              <a:tblGrid>
                <a:gridCol w="1696060">
                  <a:extLst>
                    <a:ext uri="{9D8B030D-6E8A-4147-A177-3AD203B41FA5}">
                      <a16:colId xmlns:a16="http://schemas.microsoft.com/office/drawing/2014/main" val="1316512104"/>
                    </a:ext>
                  </a:extLst>
                </a:gridCol>
                <a:gridCol w="7395444">
                  <a:extLst>
                    <a:ext uri="{9D8B030D-6E8A-4147-A177-3AD203B41FA5}">
                      <a16:colId xmlns:a16="http://schemas.microsoft.com/office/drawing/2014/main" val="1577760736"/>
                    </a:ext>
                  </a:extLst>
                </a:gridCol>
              </a:tblGrid>
              <a:tr h="516140">
                <a:tc>
                  <a:txBody>
                    <a:bodyPr/>
                    <a:lstStyle/>
                    <a:p>
                      <a:r>
                        <a:rPr kumimoji="1" lang="ja-JP" altLang="en-US" sz="2400"/>
                        <a:t>カテゴリ</a:t>
                      </a:r>
                    </a:p>
                  </a:txBody>
                  <a:tcPr/>
                </a:tc>
                <a:tc>
                  <a:txBody>
                    <a:bodyPr/>
                    <a:lstStyle/>
                    <a:p>
                      <a:endParaRPr kumimoji="1" lang="ja-JP" altLang="en-US"/>
                    </a:p>
                  </a:txBody>
                  <a:tcPr/>
                </a:tc>
                <a:extLst>
                  <a:ext uri="{0D108BD9-81ED-4DB2-BD59-A6C34878D82A}">
                    <a16:rowId xmlns:a16="http://schemas.microsoft.com/office/drawing/2014/main" val="4159308197"/>
                  </a:ext>
                </a:extLst>
              </a:tr>
              <a:tr h="516140">
                <a:tc>
                  <a:txBody>
                    <a:bodyPr/>
                    <a:lstStyle/>
                    <a:p>
                      <a:r>
                        <a:rPr kumimoji="1" lang="en-US" altLang="ja-JP" sz="2400" dirty="0"/>
                        <a:t>Prevent</a:t>
                      </a:r>
                    </a:p>
                  </a:txBody>
                  <a:tcPr/>
                </a:tc>
                <a:tc>
                  <a:txBody>
                    <a:bodyPr/>
                    <a:lstStyle/>
                    <a:p>
                      <a:r>
                        <a:rPr kumimoji="1" lang="ja-JP" altLang="en-US" sz="2400"/>
                        <a:t>詐欺が行われる前に防止</a:t>
                      </a:r>
                    </a:p>
                  </a:txBody>
                  <a:tcPr/>
                </a:tc>
                <a:extLst>
                  <a:ext uri="{0D108BD9-81ED-4DB2-BD59-A6C34878D82A}">
                    <a16:rowId xmlns:a16="http://schemas.microsoft.com/office/drawing/2014/main" val="1299451991"/>
                  </a:ext>
                </a:extLst>
              </a:tr>
              <a:tr h="516140">
                <a:tc>
                  <a:txBody>
                    <a:bodyPr/>
                    <a:lstStyle/>
                    <a:p>
                      <a:r>
                        <a:rPr kumimoji="1" lang="en-US" altLang="ja-JP" sz="2400" dirty="0"/>
                        <a:t>Detection</a:t>
                      </a:r>
                      <a:endParaRPr kumimoji="1" lang="ja-JP" altLang="en-US" sz="2400"/>
                    </a:p>
                  </a:txBody>
                  <a:tcPr/>
                </a:tc>
                <a:tc>
                  <a:txBody>
                    <a:bodyPr/>
                    <a:lstStyle/>
                    <a:p>
                      <a:r>
                        <a:rPr kumimoji="1" lang="ja-JP" altLang="en-US" sz="2400"/>
                        <a:t>詐欺が行われた際に発見</a:t>
                      </a:r>
                    </a:p>
                  </a:txBody>
                  <a:tcPr/>
                </a:tc>
                <a:extLst>
                  <a:ext uri="{0D108BD9-81ED-4DB2-BD59-A6C34878D82A}">
                    <a16:rowId xmlns:a16="http://schemas.microsoft.com/office/drawing/2014/main" val="2949798443"/>
                  </a:ext>
                </a:extLst>
              </a:tr>
              <a:tr h="516140">
                <a:tc>
                  <a:txBody>
                    <a:bodyPr/>
                    <a:lstStyle/>
                    <a:p>
                      <a:r>
                        <a:rPr kumimoji="1" lang="en-US" altLang="ja-JP" sz="2400" dirty="0"/>
                        <a:t>Response</a:t>
                      </a:r>
                      <a:endParaRPr kumimoji="1" lang="ja-JP" altLang="en-US" sz="2400"/>
                    </a:p>
                  </a:txBody>
                  <a:tcPr/>
                </a:tc>
                <a:tc>
                  <a:txBody>
                    <a:bodyPr/>
                    <a:lstStyle/>
                    <a:p>
                      <a:r>
                        <a:rPr kumimoji="1" lang="ja-JP" altLang="en-US" sz="2400"/>
                        <a:t>詐欺が行われたい際に，適切な措置</a:t>
                      </a:r>
                    </a:p>
                  </a:txBody>
                  <a:tcPr/>
                </a:tc>
                <a:extLst>
                  <a:ext uri="{0D108BD9-81ED-4DB2-BD59-A6C34878D82A}">
                    <a16:rowId xmlns:a16="http://schemas.microsoft.com/office/drawing/2014/main" val="1220452131"/>
                  </a:ext>
                </a:extLst>
              </a:tr>
            </a:tbl>
          </a:graphicData>
        </a:graphic>
      </p:graphicFrame>
    </p:spTree>
    <p:extLst>
      <p:ext uri="{BB962C8B-B14F-4D97-AF65-F5344CB8AC3E}">
        <p14:creationId xmlns:p14="http://schemas.microsoft.com/office/powerpoint/2010/main" val="2459041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E7CD630A-7083-8944-B6EA-946D9ACE8C0E}"/>
              </a:ext>
            </a:extLst>
          </p:cNvPr>
          <p:cNvSpPr>
            <a:spLocks noGrp="1"/>
          </p:cNvSpPr>
          <p:nvPr>
            <p:ph type="dt" sz="half" idx="10"/>
          </p:nvPr>
        </p:nvSpPr>
        <p:spPr/>
        <p:txBody>
          <a:bodyPr/>
          <a:lstStyle/>
          <a:p>
            <a:fld id="{941FFA6F-66A3-4D4C-A34C-78DA7ABB4E9A}" type="datetime1">
              <a:rPr kumimoji="1" lang="ja-JP" altLang="en-US" smtClean="0"/>
              <a:t>2019/2/12</a:t>
            </a:fld>
            <a:endParaRPr kumimoji="1" lang="ja-JP" altLang="en-US"/>
          </a:p>
        </p:txBody>
      </p:sp>
      <p:sp>
        <p:nvSpPr>
          <p:cNvPr id="46" name="正方形/長方形 45">
            <a:extLst>
              <a:ext uri="{FF2B5EF4-FFF2-40B4-BE49-F238E27FC236}">
                <a16:creationId xmlns:a16="http://schemas.microsoft.com/office/drawing/2014/main" id="{CA60A97F-D1FC-CC4E-B7D6-9D60005BDAED}"/>
              </a:ext>
            </a:extLst>
          </p:cNvPr>
          <p:cNvSpPr/>
          <p:nvPr/>
        </p:nvSpPr>
        <p:spPr>
          <a:xfrm>
            <a:off x="1428748" y="1155682"/>
            <a:ext cx="10109400" cy="278864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ッター プレースホルダー 4">
            <a:extLst>
              <a:ext uri="{FF2B5EF4-FFF2-40B4-BE49-F238E27FC236}">
                <a16:creationId xmlns:a16="http://schemas.microsoft.com/office/drawing/2014/main" id="{4C61FAA8-31C3-804C-B261-5D1AF33282BF}"/>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4C0F636F-F9B7-7C41-A71F-016BAD9E3071}"/>
              </a:ext>
            </a:extLst>
          </p:cNvPr>
          <p:cNvSpPr>
            <a:spLocks noGrp="1"/>
          </p:cNvSpPr>
          <p:nvPr>
            <p:ph type="sldNum" sz="quarter" idx="12"/>
          </p:nvPr>
        </p:nvSpPr>
        <p:spPr/>
        <p:txBody>
          <a:bodyPr/>
          <a:lstStyle/>
          <a:p>
            <a:fld id="{C396DE94-E78B-4743-9932-E18BCB9B557B}" type="slidenum">
              <a:rPr kumimoji="1" lang="ja-JP" altLang="en-US" smtClean="0"/>
              <a:t>28</a:t>
            </a:fld>
            <a:endParaRPr kumimoji="1" lang="ja-JP" altLang="en-US"/>
          </a:p>
        </p:txBody>
      </p:sp>
      <p:sp>
        <p:nvSpPr>
          <p:cNvPr id="9" name="タイトル 1">
            <a:extLst>
              <a:ext uri="{FF2B5EF4-FFF2-40B4-BE49-F238E27FC236}">
                <a16:creationId xmlns:a16="http://schemas.microsoft.com/office/drawing/2014/main" id="{6A5D1EAD-A2DF-6F45-822D-9B83BD51441A}"/>
              </a:ext>
            </a:extLst>
          </p:cNvPr>
          <p:cNvSpPr txBox="1">
            <a:spLocks/>
          </p:cNvSpPr>
          <p:nvPr/>
        </p:nvSpPr>
        <p:spPr>
          <a:xfrm>
            <a:off x="700078" y="72094"/>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a:t>研究背景</a:t>
            </a:r>
          </a:p>
        </p:txBody>
      </p:sp>
      <p:grpSp>
        <p:nvGrpSpPr>
          <p:cNvPr id="10" name="グループ化 9">
            <a:extLst>
              <a:ext uri="{FF2B5EF4-FFF2-40B4-BE49-F238E27FC236}">
                <a16:creationId xmlns:a16="http://schemas.microsoft.com/office/drawing/2014/main" id="{09A34812-3A95-9249-A800-E9A96C39833F}"/>
              </a:ext>
            </a:extLst>
          </p:cNvPr>
          <p:cNvGrpSpPr/>
          <p:nvPr/>
        </p:nvGrpSpPr>
        <p:grpSpPr>
          <a:xfrm>
            <a:off x="1178495" y="756412"/>
            <a:ext cx="10188201" cy="3397270"/>
            <a:chOff x="1398553" y="2559393"/>
            <a:chExt cx="10188201" cy="3397270"/>
          </a:xfrm>
        </p:grpSpPr>
        <p:sp>
          <p:nvSpPr>
            <p:cNvPr id="11" name="コンテンツ プレースホルダー 2">
              <a:extLst>
                <a:ext uri="{FF2B5EF4-FFF2-40B4-BE49-F238E27FC236}">
                  <a16:creationId xmlns:a16="http://schemas.microsoft.com/office/drawing/2014/main" id="{08C70EEF-72E0-9C43-90AA-89F629C3D1E4}"/>
                </a:ext>
              </a:extLst>
            </p:cNvPr>
            <p:cNvSpPr txBox="1">
              <a:spLocks/>
            </p:cNvSpPr>
            <p:nvPr/>
          </p:nvSpPr>
          <p:spPr>
            <a:xfrm>
              <a:off x="1804378" y="3057495"/>
              <a:ext cx="9782376" cy="2899168"/>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lt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lt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lt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lt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lt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lt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lt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9pPr>
            </a:lstStyle>
            <a:p>
              <a:r>
                <a:rPr lang="ja-JP" altLang="en-US" sz="2400">
                  <a:solidFill>
                    <a:srgbClr val="002060"/>
                  </a:solidFill>
                  <a:latin typeface="+mn-ea"/>
                </a:rPr>
                <a:t>医療提供者</a:t>
              </a:r>
              <a:r>
                <a:rPr lang="en-US" altLang="ja-JP" sz="2400" dirty="0">
                  <a:solidFill>
                    <a:srgbClr val="002060"/>
                  </a:solidFill>
                  <a:latin typeface="+mn-ea"/>
                </a:rPr>
                <a:t>(</a:t>
              </a:r>
              <a:r>
                <a:rPr lang="ja-JP" altLang="en-US" sz="2400">
                  <a:solidFill>
                    <a:srgbClr val="002060"/>
                  </a:solidFill>
                  <a:latin typeface="+mn-ea"/>
                </a:rPr>
                <a:t>医者・病院・民間救急など</a:t>
              </a:r>
              <a:r>
                <a:rPr lang="en-US" altLang="ja-JP" sz="2400" dirty="0">
                  <a:solidFill>
                    <a:srgbClr val="002060"/>
                  </a:solidFill>
                  <a:latin typeface="+mn-ea"/>
                </a:rPr>
                <a:t>)</a:t>
              </a:r>
            </a:p>
            <a:p>
              <a:pPr marL="0" indent="0">
                <a:buNone/>
              </a:pPr>
              <a:r>
                <a:rPr lang="en-US" altLang="ja-JP" sz="2400" dirty="0">
                  <a:solidFill>
                    <a:sysClr val="windowText" lastClr="000000"/>
                  </a:solidFill>
                  <a:latin typeface="+mn-ea"/>
                </a:rPr>
                <a:t>	-</a:t>
              </a:r>
              <a:r>
                <a:rPr lang="ja-JP" altLang="en-US" sz="2400">
                  <a:solidFill>
                    <a:sysClr val="windowText" lastClr="000000"/>
                  </a:solidFill>
                  <a:latin typeface="+mn-ea"/>
                </a:rPr>
                <a:t>提供していない医療行為の請求・一つの医療行為の分割請求</a:t>
              </a:r>
              <a:endParaRPr lang="en-US" altLang="ja-JP" sz="2400" dirty="0">
                <a:solidFill>
                  <a:sysClr val="windowText" lastClr="000000"/>
                </a:solidFill>
                <a:latin typeface="+mn-ea"/>
              </a:endParaRPr>
            </a:p>
            <a:p>
              <a:r>
                <a:rPr lang="ja-JP" altLang="en-US" sz="2400">
                  <a:solidFill>
                    <a:srgbClr val="002060"/>
                  </a:solidFill>
                  <a:latin typeface="+mn-ea"/>
                </a:rPr>
                <a:t>被保険者</a:t>
              </a:r>
              <a:r>
                <a:rPr lang="en-US" altLang="ja-JP" sz="2400" dirty="0">
                  <a:solidFill>
                    <a:srgbClr val="002060"/>
                  </a:solidFill>
                  <a:latin typeface="+mn-ea"/>
                </a:rPr>
                <a:t>(</a:t>
              </a:r>
              <a:r>
                <a:rPr lang="ja-JP" altLang="en-US" sz="2400">
                  <a:solidFill>
                    <a:srgbClr val="002060"/>
                  </a:solidFill>
                  <a:latin typeface="+mn-ea"/>
                </a:rPr>
                <a:t>患者・患者の雇用主</a:t>
              </a:r>
              <a:r>
                <a:rPr lang="en-US" altLang="ja-JP" sz="2400" dirty="0">
                  <a:solidFill>
                    <a:srgbClr val="002060"/>
                  </a:solidFill>
                  <a:latin typeface="+mn-ea"/>
                </a:rPr>
                <a:t>)</a:t>
              </a:r>
            </a:p>
            <a:p>
              <a:pPr marL="0" indent="0">
                <a:buNone/>
              </a:pPr>
              <a:r>
                <a:rPr lang="en-US" altLang="ja-JP" sz="2400" dirty="0">
                  <a:solidFill>
                    <a:sysClr val="windowText" lastClr="000000"/>
                  </a:solidFill>
                  <a:latin typeface="+mn-ea"/>
                </a:rPr>
                <a:t>	-</a:t>
              </a:r>
              <a:r>
                <a:rPr lang="ja-JP" altLang="en-US" sz="2400">
                  <a:solidFill>
                    <a:sysClr val="windowText" lastClr="000000"/>
                  </a:solidFill>
                  <a:latin typeface="+mn-ea"/>
                </a:rPr>
                <a:t>受けていない医療行為の請求・雇用者数の偽り</a:t>
              </a:r>
              <a:endParaRPr lang="en-US" altLang="ja-JP" sz="2400" dirty="0">
                <a:solidFill>
                  <a:sysClr val="windowText" lastClr="000000"/>
                </a:solidFill>
                <a:latin typeface="+mn-ea"/>
              </a:endParaRPr>
            </a:p>
            <a:p>
              <a:r>
                <a:rPr lang="ja-JP" altLang="en-US" sz="2400">
                  <a:solidFill>
                    <a:srgbClr val="002060"/>
                  </a:solidFill>
                  <a:latin typeface="+mn-ea"/>
                </a:rPr>
                <a:t>保険提供者</a:t>
              </a:r>
              <a:r>
                <a:rPr lang="en-US" altLang="ja-JP" sz="2400" dirty="0">
                  <a:solidFill>
                    <a:srgbClr val="002060"/>
                  </a:solidFill>
                  <a:latin typeface="+mn-ea"/>
                </a:rPr>
                <a:t>(</a:t>
              </a:r>
              <a:r>
                <a:rPr lang="ja-JP" altLang="en-US" sz="2400">
                  <a:solidFill>
                    <a:srgbClr val="002060"/>
                  </a:solidFill>
                  <a:latin typeface="+mn-ea"/>
                </a:rPr>
                <a:t>政府機関・民間保険</a:t>
              </a:r>
              <a:r>
                <a:rPr lang="en-US" altLang="ja-JP" sz="2400" dirty="0">
                  <a:solidFill>
                    <a:srgbClr val="002060"/>
                  </a:solidFill>
                  <a:latin typeface="+mn-ea"/>
                </a:rPr>
                <a:t>)</a:t>
              </a:r>
            </a:p>
            <a:p>
              <a:pPr marL="0" indent="0">
                <a:buNone/>
              </a:pPr>
              <a:r>
                <a:rPr lang="en-US" altLang="ja-JP" sz="2400" dirty="0">
                  <a:solidFill>
                    <a:sysClr val="windowText" lastClr="000000"/>
                  </a:solidFill>
                  <a:latin typeface="+mn-ea"/>
                </a:rPr>
                <a:t>	-</a:t>
              </a:r>
              <a:r>
                <a:rPr lang="ja-JP" altLang="en-US" sz="2400">
                  <a:solidFill>
                    <a:sysClr val="windowText" lastClr="000000"/>
                  </a:solidFill>
                  <a:latin typeface="+mn-ea"/>
                </a:rPr>
                <a:t>返還額・サービスの偽り</a:t>
              </a:r>
              <a:endParaRPr lang="en-US" altLang="ja-JP" sz="2400" dirty="0">
                <a:solidFill>
                  <a:sysClr val="windowText" lastClr="000000"/>
                </a:solidFill>
                <a:latin typeface="+mn-ea"/>
              </a:endParaRPr>
            </a:p>
            <a:p>
              <a:endParaRPr lang="en-US" altLang="ja-JP" sz="2400" dirty="0">
                <a:solidFill>
                  <a:sysClr val="windowText" lastClr="000000"/>
                </a:solidFill>
              </a:endParaRPr>
            </a:p>
          </p:txBody>
        </p:sp>
        <p:sp>
          <p:nvSpPr>
            <p:cNvPr id="12" name="コンテンツ プレースホルダー 6">
              <a:extLst>
                <a:ext uri="{FF2B5EF4-FFF2-40B4-BE49-F238E27FC236}">
                  <a16:creationId xmlns:a16="http://schemas.microsoft.com/office/drawing/2014/main" id="{6EED511B-2D30-5F4D-9CC2-50C8F3FF75FA}"/>
                </a:ext>
              </a:extLst>
            </p:cNvPr>
            <p:cNvSpPr txBox="1">
              <a:spLocks/>
            </p:cNvSpPr>
            <p:nvPr/>
          </p:nvSpPr>
          <p:spPr>
            <a:xfrm>
              <a:off x="1398553" y="2559393"/>
              <a:ext cx="9601200" cy="66620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ja-JP" altLang="en-US" sz="2800">
                  <a:solidFill>
                    <a:schemeClr val="tx1"/>
                  </a:solidFill>
                </a:rPr>
                <a:t>詐欺的行為</a:t>
              </a:r>
            </a:p>
          </p:txBody>
        </p:sp>
      </p:grpSp>
      <p:grpSp>
        <p:nvGrpSpPr>
          <p:cNvPr id="43" name="グループ化 42">
            <a:extLst>
              <a:ext uri="{FF2B5EF4-FFF2-40B4-BE49-F238E27FC236}">
                <a16:creationId xmlns:a16="http://schemas.microsoft.com/office/drawing/2014/main" id="{0464DF30-2789-AD45-9A9D-344DF97D249E}"/>
              </a:ext>
            </a:extLst>
          </p:cNvPr>
          <p:cNvGrpSpPr/>
          <p:nvPr/>
        </p:nvGrpSpPr>
        <p:grpSpPr>
          <a:xfrm>
            <a:off x="1257296" y="4227372"/>
            <a:ext cx="9782376" cy="2033035"/>
            <a:chOff x="1371600" y="4227372"/>
            <a:chExt cx="9782376" cy="2033035"/>
          </a:xfrm>
        </p:grpSpPr>
        <p:sp>
          <p:nvSpPr>
            <p:cNvPr id="38" name="コンテンツ プレースホルダー 2">
              <a:extLst>
                <a:ext uri="{FF2B5EF4-FFF2-40B4-BE49-F238E27FC236}">
                  <a16:creationId xmlns:a16="http://schemas.microsoft.com/office/drawing/2014/main" id="{5ABA82E6-4617-C646-A8F3-8E6AEADAC6E8}"/>
                </a:ext>
              </a:extLst>
            </p:cNvPr>
            <p:cNvSpPr txBox="1">
              <a:spLocks/>
            </p:cNvSpPr>
            <p:nvPr/>
          </p:nvSpPr>
          <p:spPr>
            <a:xfrm>
              <a:off x="1371600" y="4227372"/>
              <a:ext cx="9782376" cy="810964"/>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lt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lt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lt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lt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lt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lt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lt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9pPr>
            </a:lstStyle>
            <a:p>
              <a:pPr marL="0" indent="0">
                <a:buNone/>
              </a:pPr>
              <a:r>
                <a:rPr lang="ja-JP" altLang="en-US" sz="2800">
                  <a:solidFill>
                    <a:sysClr val="windowText" lastClr="000000"/>
                  </a:solidFill>
                </a:rPr>
                <a:t>詐欺事例</a:t>
              </a:r>
              <a:endParaRPr lang="en-US" altLang="ja-JP" sz="2400" dirty="0">
                <a:solidFill>
                  <a:sysClr val="windowText" lastClr="000000"/>
                </a:solidFill>
              </a:endParaRPr>
            </a:p>
            <a:p>
              <a:endParaRPr lang="en-US" altLang="ja-JP" sz="2400" dirty="0">
                <a:solidFill>
                  <a:sysClr val="windowText" lastClr="000000"/>
                </a:solidFill>
              </a:endParaRPr>
            </a:p>
          </p:txBody>
        </p:sp>
        <p:sp>
          <p:nvSpPr>
            <p:cNvPr id="39" name="コンテンツ プレースホルダー 2">
              <a:extLst>
                <a:ext uri="{FF2B5EF4-FFF2-40B4-BE49-F238E27FC236}">
                  <a16:creationId xmlns:a16="http://schemas.microsoft.com/office/drawing/2014/main" id="{C212B718-F7B0-A04F-B85C-42382A69568A}"/>
                </a:ext>
              </a:extLst>
            </p:cNvPr>
            <p:cNvSpPr txBox="1">
              <a:spLocks/>
            </p:cNvSpPr>
            <p:nvPr/>
          </p:nvSpPr>
          <p:spPr>
            <a:xfrm>
              <a:off x="1699490" y="4739426"/>
              <a:ext cx="5972259" cy="1520981"/>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lt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lt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lt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lt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lt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lt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lt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9pPr>
            </a:lstStyle>
            <a:p>
              <a:pPr>
                <a:buFont typeface="Arial" panose="020B0604020202020204" pitchFamily="34" charset="0"/>
                <a:buChar char="•"/>
              </a:pPr>
              <a:r>
                <a:rPr lang="ja-JP" altLang="en-US" sz="1800">
                  <a:solidFill>
                    <a:sysClr val="windowText" lastClr="000000"/>
                  </a:solidFill>
                </a:rPr>
                <a:t>ニュージャージー州にて、在宅医療医師が実際より長い時間のサービスを申請し</a:t>
              </a:r>
              <a:r>
                <a:rPr lang="en-US" altLang="ja-JP" sz="1800" dirty="0">
                  <a:solidFill>
                    <a:sysClr val="windowText" lastClr="000000"/>
                  </a:solidFill>
                </a:rPr>
                <a:t>500,000</a:t>
              </a:r>
              <a:r>
                <a:rPr lang="ja-JP" altLang="en-US" sz="1800">
                  <a:solidFill>
                    <a:sysClr val="windowText" lastClr="000000"/>
                  </a:solidFill>
                </a:rPr>
                <a:t>ドル以上を不正受給</a:t>
              </a:r>
              <a:endParaRPr lang="en-US" altLang="ja-JP" sz="1800" dirty="0">
                <a:solidFill>
                  <a:sysClr val="windowText" lastClr="000000"/>
                </a:solidFill>
              </a:endParaRPr>
            </a:p>
          </p:txBody>
        </p:sp>
      </p:grpSp>
      <p:grpSp>
        <p:nvGrpSpPr>
          <p:cNvPr id="44" name="グループ化 43">
            <a:extLst>
              <a:ext uri="{FF2B5EF4-FFF2-40B4-BE49-F238E27FC236}">
                <a16:creationId xmlns:a16="http://schemas.microsoft.com/office/drawing/2014/main" id="{73614B6E-390B-6646-839D-DF8AC552273D}"/>
              </a:ext>
            </a:extLst>
          </p:cNvPr>
          <p:cNvGrpSpPr/>
          <p:nvPr/>
        </p:nvGrpSpPr>
        <p:grpSpPr>
          <a:xfrm>
            <a:off x="7557445" y="3868786"/>
            <a:ext cx="4901565" cy="2923424"/>
            <a:chOff x="7500293" y="2882925"/>
            <a:chExt cx="4901565" cy="2923424"/>
          </a:xfrm>
        </p:grpSpPr>
        <p:grpSp>
          <p:nvGrpSpPr>
            <p:cNvPr id="37" name="グループ化 36">
              <a:extLst>
                <a:ext uri="{FF2B5EF4-FFF2-40B4-BE49-F238E27FC236}">
                  <a16:creationId xmlns:a16="http://schemas.microsoft.com/office/drawing/2014/main" id="{3CE7047B-AE4C-024F-BBE8-B834647B3984}"/>
                </a:ext>
              </a:extLst>
            </p:cNvPr>
            <p:cNvGrpSpPr/>
            <p:nvPr/>
          </p:nvGrpSpPr>
          <p:grpSpPr>
            <a:xfrm>
              <a:off x="7500293" y="2882925"/>
              <a:ext cx="4608294" cy="2923424"/>
              <a:chOff x="7298933" y="3204110"/>
              <a:chExt cx="4608294" cy="2923424"/>
            </a:xfrm>
          </p:grpSpPr>
          <p:grpSp>
            <p:nvGrpSpPr>
              <p:cNvPr id="27" name="グループ化 26">
                <a:extLst>
                  <a:ext uri="{FF2B5EF4-FFF2-40B4-BE49-F238E27FC236}">
                    <a16:creationId xmlns:a16="http://schemas.microsoft.com/office/drawing/2014/main" id="{9FB1A5DD-11BF-7848-BF11-562CE5457AFB}"/>
                  </a:ext>
                </a:extLst>
              </p:cNvPr>
              <p:cNvGrpSpPr/>
              <p:nvPr/>
            </p:nvGrpSpPr>
            <p:grpSpPr>
              <a:xfrm>
                <a:off x="10421732" y="3470087"/>
                <a:ext cx="1485495" cy="1348970"/>
                <a:chOff x="10421732" y="4155887"/>
                <a:chExt cx="1485495" cy="1348970"/>
              </a:xfrm>
            </p:grpSpPr>
            <p:sp>
              <p:nvSpPr>
                <p:cNvPr id="21" name="テキスト ボックス 20">
                  <a:extLst>
                    <a:ext uri="{FF2B5EF4-FFF2-40B4-BE49-F238E27FC236}">
                      <a16:creationId xmlns:a16="http://schemas.microsoft.com/office/drawing/2014/main" id="{671503FF-261E-854E-85D1-EF12D0B4CE7E}"/>
                    </a:ext>
                  </a:extLst>
                </p:cNvPr>
                <p:cNvSpPr txBox="1"/>
                <p:nvPr/>
              </p:nvSpPr>
              <p:spPr>
                <a:xfrm>
                  <a:off x="10421732" y="5135525"/>
                  <a:ext cx="1485495" cy="369332"/>
                </a:xfrm>
                <a:prstGeom prst="rect">
                  <a:avLst/>
                </a:prstGeom>
                <a:noFill/>
              </p:spPr>
              <p:txBody>
                <a:bodyPr wrap="square" rtlCol="0">
                  <a:spAutoFit/>
                </a:bodyPr>
                <a:lstStyle/>
                <a:p>
                  <a:r>
                    <a:rPr kumimoji="1" lang="ja-JP" altLang="en-US"/>
                    <a:t>医療提供者</a:t>
                  </a:r>
                </a:p>
              </p:txBody>
            </p:sp>
            <p:pic>
              <p:nvPicPr>
                <p:cNvPr id="24" name="グラフィックス 23" descr="ユーザー">
                  <a:extLst>
                    <a:ext uri="{FF2B5EF4-FFF2-40B4-BE49-F238E27FC236}">
                      <a16:creationId xmlns:a16="http://schemas.microsoft.com/office/drawing/2014/main" id="{D8E42838-4ED3-E945-99AA-0279808D0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58156" y="4155887"/>
                  <a:ext cx="914400" cy="914400"/>
                </a:xfrm>
                <a:prstGeom prst="rect">
                  <a:avLst/>
                </a:prstGeom>
              </p:spPr>
            </p:pic>
          </p:grpSp>
          <p:grpSp>
            <p:nvGrpSpPr>
              <p:cNvPr id="28" name="グループ化 27">
                <a:extLst>
                  <a:ext uri="{FF2B5EF4-FFF2-40B4-BE49-F238E27FC236}">
                    <a16:creationId xmlns:a16="http://schemas.microsoft.com/office/drawing/2014/main" id="{9EE3B445-306C-B647-BB34-5AFACEBF5AD7}"/>
                  </a:ext>
                </a:extLst>
              </p:cNvPr>
              <p:cNvGrpSpPr/>
              <p:nvPr/>
            </p:nvGrpSpPr>
            <p:grpSpPr>
              <a:xfrm>
                <a:off x="7298933" y="3204110"/>
                <a:ext cx="1487869" cy="1748297"/>
                <a:chOff x="7298933" y="3756560"/>
                <a:chExt cx="1487869" cy="1748297"/>
              </a:xfrm>
            </p:grpSpPr>
            <p:sp>
              <p:nvSpPr>
                <p:cNvPr id="19" name="テキスト ボックス 18">
                  <a:extLst>
                    <a:ext uri="{FF2B5EF4-FFF2-40B4-BE49-F238E27FC236}">
                      <a16:creationId xmlns:a16="http://schemas.microsoft.com/office/drawing/2014/main" id="{A8040A26-4B86-AE4F-8102-D1DE8748C583}"/>
                    </a:ext>
                  </a:extLst>
                </p:cNvPr>
                <p:cNvSpPr txBox="1"/>
                <p:nvPr/>
              </p:nvSpPr>
              <p:spPr>
                <a:xfrm>
                  <a:off x="7477104" y="5135525"/>
                  <a:ext cx="1131526" cy="369332"/>
                </a:xfrm>
                <a:prstGeom prst="rect">
                  <a:avLst/>
                </a:prstGeom>
                <a:noFill/>
              </p:spPr>
              <p:txBody>
                <a:bodyPr wrap="square" rtlCol="0">
                  <a:spAutoFit/>
                </a:bodyPr>
                <a:lstStyle/>
                <a:p>
                  <a:r>
                    <a:rPr lang="ja-JP" altLang="en-US"/>
                    <a:t>被保険者</a:t>
                  </a:r>
                  <a:endParaRPr kumimoji="1" lang="ja-JP" altLang="en-US"/>
                </a:p>
              </p:txBody>
            </p:sp>
            <p:pic>
              <p:nvPicPr>
                <p:cNvPr id="26" name="グラフィックス 25" descr="ユーザー">
                  <a:extLst>
                    <a:ext uri="{FF2B5EF4-FFF2-40B4-BE49-F238E27FC236}">
                      <a16:creationId xmlns:a16="http://schemas.microsoft.com/office/drawing/2014/main" id="{42CD8B4E-919E-0342-9D6A-98DD7F49E8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8933" y="3756560"/>
                  <a:ext cx="1487869" cy="1487869"/>
                </a:xfrm>
                <a:prstGeom prst="rect">
                  <a:avLst/>
                </a:prstGeom>
              </p:spPr>
            </p:pic>
          </p:grpSp>
          <p:pic>
            <p:nvPicPr>
              <p:cNvPr id="30" name="グラフィックス 29" descr="建物">
                <a:extLst>
                  <a:ext uri="{FF2B5EF4-FFF2-40B4-BE49-F238E27FC236}">
                    <a16:creationId xmlns:a16="http://schemas.microsoft.com/office/drawing/2014/main" id="{14C04567-AD4A-7645-8DE4-448E4A4AB1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64973" y="4583075"/>
                <a:ext cx="1172688" cy="1172688"/>
              </a:xfrm>
              <a:prstGeom prst="rect">
                <a:avLst/>
              </a:prstGeom>
            </p:spPr>
          </p:pic>
          <p:sp>
            <p:nvSpPr>
              <p:cNvPr id="31" name="テキスト ボックス 30">
                <a:extLst>
                  <a:ext uri="{FF2B5EF4-FFF2-40B4-BE49-F238E27FC236}">
                    <a16:creationId xmlns:a16="http://schemas.microsoft.com/office/drawing/2014/main" id="{8D1BA0AC-034D-A14A-BF36-70C506960C13}"/>
                  </a:ext>
                </a:extLst>
              </p:cNvPr>
              <p:cNvSpPr txBox="1"/>
              <p:nvPr/>
            </p:nvSpPr>
            <p:spPr>
              <a:xfrm>
                <a:off x="8870269" y="5758202"/>
                <a:ext cx="1362096" cy="369332"/>
              </a:xfrm>
              <a:prstGeom prst="rect">
                <a:avLst/>
              </a:prstGeom>
              <a:noFill/>
            </p:spPr>
            <p:txBody>
              <a:bodyPr wrap="square" rtlCol="0">
                <a:spAutoFit/>
              </a:bodyPr>
              <a:lstStyle/>
              <a:p>
                <a:r>
                  <a:rPr kumimoji="1" lang="ja-JP" altLang="en-US"/>
                  <a:t>保険提供者</a:t>
                </a:r>
              </a:p>
            </p:txBody>
          </p:sp>
          <p:grpSp>
            <p:nvGrpSpPr>
              <p:cNvPr id="36" name="グループ化 35">
                <a:extLst>
                  <a:ext uri="{FF2B5EF4-FFF2-40B4-BE49-F238E27FC236}">
                    <a16:creationId xmlns:a16="http://schemas.microsoft.com/office/drawing/2014/main" id="{DC31C932-1F43-8A4F-9E52-34CEE057B139}"/>
                  </a:ext>
                </a:extLst>
              </p:cNvPr>
              <p:cNvGrpSpPr/>
              <p:nvPr/>
            </p:nvGrpSpPr>
            <p:grpSpPr>
              <a:xfrm>
                <a:off x="8905063" y="3699963"/>
                <a:ext cx="1413089" cy="685743"/>
                <a:chOff x="8905063" y="3699963"/>
                <a:chExt cx="1413089" cy="685743"/>
              </a:xfrm>
            </p:grpSpPr>
            <p:sp>
              <p:nvSpPr>
                <p:cNvPr id="33" name="テキスト ボックス 32">
                  <a:extLst>
                    <a:ext uri="{FF2B5EF4-FFF2-40B4-BE49-F238E27FC236}">
                      <a16:creationId xmlns:a16="http://schemas.microsoft.com/office/drawing/2014/main" id="{AD3E8AAB-7A86-E34B-BA0A-F9C7DF5F421F}"/>
                    </a:ext>
                  </a:extLst>
                </p:cNvPr>
                <p:cNvSpPr txBox="1"/>
                <p:nvPr/>
              </p:nvSpPr>
              <p:spPr>
                <a:xfrm>
                  <a:off x="9197276" y="3699963"/>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grpSp>
              <p:nvGrpSpPr>
                <p:cNvPr id="35" name="グループ化 34">
                  <a:extLst>
                    <a:ext uri="{FF2B5EF4-FFF2-40B4-BE49-F238E27FC236}">
                      <a16:creationId xmlns:a16="http://schemas.microsoft.com/office/drawing/2014/main" id="{235C1471-2067-8243-8B37-AF5FD466EF03}"/>
                    </a:ext>
                  </a:extLst>
                </p:cNvPr>
                <p:cNvGrpSpPr/>
                <p:nvPr/>
              </p:nvGrpSpPr>
              <p:grpSpPr>
                <a:xfrm>
                  <a:off x="8905063" y="3865450"/>
                  <a:ext cx="1254056" cy="520256"/>
                  <a:chOff x="9105784" y="3865450"/>
                  <a:chExt cx="1254056" cy="520256"/>
                </a:xfrm>
              </p:grpSpPr>
              <p:sp>
                <p:nvSpPr>
                  <p:cNvPr id="34" name="テキスト ボックス 33">
                    <a:extLst>
                      <a:ext uri="{FF2B5EF4-FFF2-40B4-BE49-F238E27FC236}">
                        <a16:creationId xmlns:a16="http://schemas.microsoft.com/office/drawing/2014/main" id="{348C01CB-2189-1441-8885-06C2F0C41B8B}"/>
                      </a:ext>
                    </a:extLst>
                  </p:cNvPr>
                  <p:cNvSpPr txBox="1"/>
                  <p:nvPr/>
                </p:nvSpPr>
                <p:spPr>
                  <a:xfrm>
                    <a:off x="9238964" y="3865450"/>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32" name="テキスト ボックス 31">
                    <a:extLst>
                      <a:ext uri="{FF2B5EF4-FFF2-40B4-BE49-F238E27FC236}">
                        <a16:creationId xmlns:a16="http://schemas.microsoft.com/office/drawing/2014/main" id="{7D18E2F4-0214-0D44-8B14-3292D2141FD7}"/>
                      </a:ext>
                    </a:extLst>
                  </p:cNvPr>
                  <p:cNvSpPr txBox="1"/>
                  <p:nvPr/>
                </p:nvSpPr>
                <p:spPr>
                  <a:xfrm>
                    <a:off x="9105784" y="4016374"/>
                    <a:ext cx="1120876" cy="369332"/>
                  </a:xfrm>
                  <a:prstGeom prst="rect">
                    <a:avLst/>
                  </a:prstGeom>
                  <a:solidFill>
                    <a:schemeClr val="bg1"/>
                  </a:solidFill>
                  <a:ln>
                    <a:solidFill>
                      <a:schemeClr val="accent1"/>
                    </a:solidFill>
                  </a:ln>
                </p:spPr>
                <p:txBody>
                  <a:bodyPr wrap="square" rtlCol="0">
                    <a:spAutoFit/>
                  </a:bodyPr>
                  <a:lstStyle/>
                  <a:p>
                    <a:r>
                      <a:rPr lang="ja-JP" altLang="en-US"/>
                      <a:t>医療行為</a:t>
                    </a:r>
                    <a:endParaRPr kumimoji="1" lang="ja-JP" altLang="en-US"/>
                  </a:p>
                </p:txBody>
              </p:sp>
            </p:grpSp>
          </p:grpSp>
        </p:grpSp>
        <p:grpSp>
          <p:nvGrpSpPr>
            <p:cNvPr id="42" name="グループ化 41">
              <a:extLst>
                <a:ext uri="{FF2B5EF4-FFF2-40B4-BE49-F238E27FC236}">
                  <a16:creationId xmlns:a16="http://schemas.microsoft.com/office/drawing/2014/main" id="{7B2CF459-37B7-9042-98FC-33EB103F6D41}"/>
                </a:ext>
              </a:extLst>
            </p:cNvPr>
            <p:cNvGrpSpPr/>
            <p:nvPr/>
          </p:nvGrpSpPr>
          <p:grpSpPr>
            <a:xfrm>
              <a:off x="8945298" y="3044110"/>
              <a:ext cx="3456560" cy="2017367"/>
              <a:chOff x="8945298" y="3044110"/>
              <a:chExt cx="3456560" cy="2017367"/>
            </a:xfrm>
          </p:grpSpPr>
          <p:sp>
            <p:nvSpPr>
              <p:cNvPr id="40" name="正方形/長方形 39">
                <a:extLst>
                  <a:ext uri="{FF2B5EF4-FFF2-40B4-BE49-F238E27FC236}">
                    <a16:creationId xmlns:a16="http://schemas.microsoft.com/office/drawing/2014/main" id="{06D2DCDB-01DC-A840-BCCC-BAADD32F5217}"/>
                  </a:ext>
                </a:extLst>
              </p:cNvPr>
              <p:cNvSpPr/>
              <p:nvPr/>
            </p:nvSpPr>
            <p:spPr>
              <a:xfrm>
                <a:off x="8945298" y="3044110"/>
                <a:ext cx="2994911" cy="15525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535631FE-60EC-ED41-A0A3-A49164E0DFAE}"/>
                  </a:ext>
                </a:extLst>
              </p:cNvPr>
              <p:cNvSpPr txBox="1"/>
              <p:nvPr/>
            </p:nvSpPr>
            <p:spPr>
              <a:xfrm>
                <a:off x="10692328" y="4692145"/>
                <a:ext cx="1709530" cy="369332"/>
              </a:xfrm>
              <a:prstGeom prst="rect">
                <a:avLst/>
              </a:prstGeom>
              <a:noFill/>
            </p:spPr>
            <p:txBody>
              <a:bodyPr wrap="square" rtlCol="0">
                <a:spAutoFit/>
              </a:bodyPr>
              <a:lstStyle/>
              <a:p>
                <a:r>
                  <a:rPr lang="ja-JP" altLang="en-US">
                    <a:solidFill>
                      <a:srgbClr val="FF0000"/>
                    </a:solidFill>
                  </a:rPr>
                  <a:t>データ制約</a:t>
                </a:r>
                <a:endParaRPr kumimoji="1" lang="ja-JP" altLang="en-US">
                  <a:solidFill>
                    <a:srgbClr val="FF0000"/>
                  </a:solidFill>
                </a:endParaRPr>
              </a:p>
            </p:txBody>
          </p:sp>
        </p:grpSp>
      </p:grpSp>
    </p:spTree>
    <p:extLst>
      <p:ext uri="{BB962C8B-B14F-4D97-AF65-F5344CB8AC3E}">
        <p14:creationId xmlns:p14="http://schemas.microsoft.com/office/powerpoint/2010/main" val="2916704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095F6-7592-584C-AA86-5715AEB7BD5D}"/>
              </a:ext>
            </a:extLst>
          </p:cNvPr>
          <p:cNvSpPr>
            <a:spLocks noGrp="1"/>
          </p:cNvSpPr>
          <p:nvPr>
            <p:ph type="title"/>
          </p:nvPr>
        </p:nvSpPr>
        <p:spPr/>
        <p:txBody>
          <a:bodyPr/>
          <a:lstStyle/>
          <a:p>
            <a:r>
              <a:rPr lang="ja-JP" altLang="en-US"/>
              <a:t>評価指標　</a:t>
            </a:r>
            <a:endParaRPr kumimoji="1" lang="ja-JP" altLang="en-US"/>
          </a:p>
        </p:txBody>
      </p:sp>
      <p:sp>
        <p:nvSpPr>
          <p:cNvPr id="4" name="日付プレースホルダー 3">
            <a:extLst>
              <a:ext uri="{FF2B5EF4-FFF2-40B4-BE49-F238E27FC236}">
                <a16:creationId xmlns:a16="http://schemas.microsoft.com/office/drawing/2014/main" id="{60624FA2-1EF0-2E4B-B2FC-B8EED4355784}"/>
              </a:ext>
            </a:extLst>
          </p:cNvPr>
          <p:cNvSpPr>
            <a:spLocks noGrp="1"/>
          </p:cNvSpPr>
          <p:nvPr>
            <p:ph type="dt" sz="half" idx="10"/>
          </p:nvPr>
        </p:nvSpPr>
        <p:spPr/>
        <p:txBody>
          <a:bodyPr/>
          <a:lstStyle/>
          <a:p>
            <a:fld id="{4FD09E5A-B3EB-404F-A416-7C20523B9FA9}"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026A0DFF-9799-C646-B2A8-4A063631E24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51B6807-000A-F44C-BF0C-62C74478E259}"/>
              </a:ext>
            </a:extLst>
          </p:cNvPr>
          <p:cNvSpPr>
            <a:spLocks noGrp="1"/>
          </p:cNvSpPr>
          <p:nvPr>
            <p:ph type="sldNum" sz="quarter" idx="12"/>
          </p:nvPr>
        </p:nvSpPr>
        <p:spPr/>
        <p:txBody>
          <a:bodyPr/>
          <a:lstStyle/>
          <a:p>
            <a:fld id="{C396DE94-E78B-4743-9932-E18BCB9B557B}" type="slidenum">
              <a:rPr kumimoji="1" lang="ja-JP" altLang="en-US" smtClean="0"/>
              <a:t>29</a:t>
            </a:fld>
            <a:endParaRPr kumimoji="1" lang="ja-JP" altLang="en-US"/>
          </a:p>
        </p:txBody>
      </p:sp>
      <p:sp>
        <p:nvSpPr>
          <p:cNvPr id="21" name="テキスト ボックス 20">
            <a:extLst>
              <a:ext uri="{FF2B5EF4-FFF2-40B4-BE49-F238E27FC236}">
                <a16:creationId xmlns:a16="http://schemas.microsoft.com/office/drawing/2014/main" id="{AC0FA43F-5697-9748-A74F-E5893B405BCC}"/>
              </a:ext>
            </a:extLst>
          </p:cNvPr>
          <p:cNvSpPr txBox="1"/>
          <p:nvPr/>
        </p:nvSpPr>
        <p:spPr>
          <a:xfrm>
            <a:off x="1138200" y="661498"/>
            <a:ext cx="10534163" cy="523220"/>
          </a:xfrm>
          <a:prstGeom prst="rect">
            <a:avLst/>
          </a:prstGeom>
          <a:noFill/>
        </p:spPr>
        <p:txBody>
          <a:bodyPr wrap="square" rtlCol="0">
            <a:spAutoFit/>
          </a:bodyPr>
          <a:lstStyle/>
          <a:p>
            <a:r>
              <a:rPr lang="ja-JP" altLang="en-US" sz="2800" b="1"/>
              <a:t>評価</a:t>
            </a:r>
            <a:endParaRPr kumimoji="1" lang="en-US" altLang="ja-JP" sz="2800" b="1" dirty="0"/>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CE70A3C2-7EF1-0444-99E6-1396B423F318}"/>
                  </a:ext>
                </a:extLst>
              </p:cNvPr>
              <p:cNvSpPr/>
              <p:nvPr/>
            </p:nvSpPr>
            <p:spPr>
              <a:xfrm>
                <a:off x="965520" y="1058638"/>
                <a:ext cx="8824742" cy="2177519"/>
              </a:xfrm>
              <a:prstGeom prst="rect">
                <a:avLst/>
              </a:prstGeom>
            </p:spPr>
            <p:txBody>
              <a:bodyPr wrap="square">
                <a:spAutoFit/>
              </a:bodyPr>
              <a:lstStyle/>
              <a:p>
                <a:pPr marL="914400" lvl="1" indent="-457200">
                  <a:buFont typeface="Wingdings" pitchFamily="2" charset="2"/>
                  <a:buChar char="n"/>
                </a:pPr>
                <a14:m>
                  <m:oMath xmlns:m="http://schemas.openxmlformats.org/officeDocument/2006/math">
                    <m:r>
                      <a:rPr lang="en-US" altLang="ja-JP" sz="2800" i="1" smtClean="0">
                        <a:latin typeface="Cambria Math" panose="02040503050406030204" pitchFamily="18" charset="0"/>
                      </a:rPr>
                      <m:t>𝑇</m:t>
                    </m:r>
                    <m:r>
                      <a:rPr lang="en-US" altLang="ja-JP" sz="2800" b="0" i="1" smtClean="0">
                        <a:latin typeface="Cambria Math" panose="02040503050406030204" pitchFamily="18" charset="0"/>
                      </a:rPr>
                      <m:t>𝑅𝑃</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𝑇𝑃</m:t>
                        </m:r>
                      </m:num>
                      <m:den>
                        <m:r>
                          <a:rPr lang="en-US" altLang="ja-JP" sz="2800" b="0" i="1" smtClean="0">
                            <a:latin typeface="Cambria Math" panose="02040503050406030204" pitchFamily="18" charset="0"/>
                          </a:rPr>
                          <m:t>𝑇𝑃</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𝐹𝑁</m:t>
                        </m:r>
                      </m:den>
                    </m:f>
                  </m:oMath>
                </a14:m>
                <a:r>
                  <a:rPr lang="en-US" altLang="ja-JP" sz="2800" dirty="0">
                    <a:solidFill>
                      <a:sysClr val="windowText" lastClr="000000"/>
                    </a:solidFill>
                  </a:rPr>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800" dirty="0">
                  <a:solidFill>
                    <a:sysClr val="windowText" lastClr="000000"/>
                  </a:solidFill>
                </a:endParaRPr>
              </a:p>
              <a:p>
                <a:pPr marL="914400" lvl="1" indent="-457200">
                  <a:buFont typeface="Wingdings" pitchFamily="2" charset="2"/>
                  <a:buChar char="n"/>
                </a:pPr>
                <a14:m>
                  <m:oMath xmlns:m="http://schemas.openxmlformats.org/officeDocument/2006/math">
                    <m:r>
                      <a:rPr lang="en-US" altLang="ja-JP" sz="2800" b="0" i="1" smtClean="0">
                        <a:latin typeface="Cambria Math" panose="02040503050406030204" pitchFamily="18" charset="0"/>
                      </a:rPr>
                      <m:t>𝐹𝑃𝑅</m:t>
                    </m:r>
                    <m:r>
                      <a:rPr lang="en-US" altLang="ja-JP" sz="2800" b="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b="0" i="1">
                            <a:latin typeface="Cambria Math" panose="02040503050406030204" pitchFamily="18" charset="0"/>
                          </a:rPr>
                          <m:t>𝐹𝑃</m:t>
                        </m:r>
                      </m:num>
                      <m:den>
                        <m:r>
                          <a:rPr lang="en-US" altLang="ja-JP" sz="2800" b="0" i="1">
                            <a:latin typeface="Cambria Math" panose="02040503050406030204" pitchFamily="18" charset="0"/>
                          </a:rPr>
                          <m:t>𝐹𝑃</m:t>
                        </m:r>
                        <m:r>
                          <a:rPr lang="en-US" altLang="ja-JP" sz="2800" b="0" i="1">
                            <a:latin typeface="Cambria Math" panose="02040503050406030204" pitchFamily="18" charset="0"/>
                          </a:rPr>
                          <m:t>+</m:t>
                        </m:r>
                        <m:r>
                          <a:rPr lang="en-US" altLang="ja-JP" sz="2800" b="0" i="1">
                            <a:latin typeface="Cambria Math" panose="02040503050406030204" pitchFamily="18" charset="0"/>
                          </a:rPr>
                          <m:t>𝑇𝑁</m:t>
                        </m:r>
                      </m:den>
                    </m:f>
                  </m:oMath>
                </a14:m>
                <a:r>
                  <a:rPr lang="en-US" altLang="ja-JP" sz="2800" dirty="0"/>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400" dirty="0">
                  <a:solidFill>
                    <a:sysClr val="windowText" lastClr="000000"/>
                  </a:solidFill>
                </a:endParaRPr>
              </a:p>
              <a:p>
                <a:pPr marL="914400" lvl="1" indent="-457200">
                  <a:buFont typeface="Wingdings" pitchFamily="2" charset="2"/>
                  <a:buChar char="n"/>
                </a:pPr>
                <a:r>
                  <a:rPr lang="en-US" altLang="ja-JP" sz="2800" dirty="0">
                    <a:solidFill>
                      <a:sysClr val="windowText" lastClr="000000"/>
                    </a:solidFill>
                  </a:rPr>
                  <a:t>ROC</a:t>
                </a:r>
                <a:r>
                  <a:rPr lang="ja-JP" altLang="en-US" sz="2800">
                    <a:solidFill>
                      <a:sysClr val="windowText" lastClr="000000"/>
                    </a:solidFill>
                  </a:rPr>
                  <a:t>曲線</a:t>
                </a:r>
                <a:r>
                  <a:rPr lang="en-US" altLang="ja-JP" sz="2800" dirty="0">
                    <a:solidFill>
                      <a:sysClr val="windowText" lastClr="000000"/>
                    </a:solidFill>
                  </a:rPr>
                  <a:t> : </a:t>
                </a:r>
                <a:r>
                  <a:rPr lang="ja-JP" altLang="en-US" sz="2800">
                    <a:solidFill>
                      <a:sysClr val="windowText" lastClr="000000"/>
                    </a:solidFill>
                  </a:rPr>
                  <a:t>横軸に</a:t>
                </a:r>
                <a:r>
                  <a:rPr lang="en-US" altLang="ja-JP" sz="2800" dirty="0">
                    <a:solidFill>
                      <a:sysClr val="windowText" lastClr="000000"/>
                    </a:solidFill>
                  </a:rPr>
                  <a:t>FPR</a:t>
                </a:r>
                <a:r>
                  <a:rPr lang="ja-JP" altLang="en-US" sz="2800">
                    <a:solidFill>
                      <a:sysClr val="windowText" lastClr="000000"/>
                    </a:solidFill>
                  </a:rPr>
                  <a:t>を縦軸に</a:t>
                </a:r>
                <a:r>
                  <a:rPr lang="en-US" altLang="ja-JP" sz="2800" dirty="0">
                    <a:solidFill>
                      <a:sysClr val="windowText" lastClr="000000"/>
                    </a:solidFill>
                  </a:rPr>
                  <a:t>TPR</a:t>
                </a:r>
              </a:p>
              <a:p>
                <a:pPr marL="914400" lvl="1" indent="-457200">
                  <a:buFont typeface="Arial" panose="020B0604020202020204" pitchFamily="34" charset="0"/>
                  <a:buChar char="•"/>
                </a:pPr>
                <a:endParaRPr lang="en-US" altLang="ja-JP" sz="2800" dirty="0">
                  <a:solidFill>
                    <a:sysClr val="windowText" lastClr="000000"/>
                  </a:solidFill>
                </a:endParaRPr>
              </a:p>
            </p:txBody>
          </p:sp>
        </mc:Choice>
        <mc:Fallback xmlns="">
          <p:sp>
            <p:nvSpPr>
              <p:cNvPr id="22" name="正方形/長方形 21">
                <a:extLst>
                  <a:ext uri="{FF2B5EF4-FFF2-40B4-BE49-F238E27FC236}">
                    <a16:creationId xmlns:a16="http://schemas.microsoft.com/office/drawing/2014/main" id="{CE70A3C2-7EF1-0444-99E6-1396B423F318}"/>
                  </a:ext>
                </a:extLst>
              </p:cNvPr>
              <p:cNvSpPr>
                <a:spLocks noRot="1" noChangeAspect="1" noMove="1" noResize="1" noEditPoints="1" noAdjustHandles="1" noChangeArrowheads="1" noChangeShapeType="1" noTextEdit="1"/>
              </p:cNvSpPr>
              <p:nvPr/>
            </p:nvSpPr>
            <p:spPr>
              <a:xfrm>
                <a:off x="965520" y="1058638"/>
                <a:ext cx="8824742" cy="2177519"/>
              </a:xfrm>
              <a:prstGeom prst="rect">
                <a:avLst/>
              </a:prstGeom>
              <a:blipFill>
                <a:blip r:embed="rId3"/>
                <a:stretch>
                  <a:fillRect/>
                </a:stretch>
              </a:blipFill>
            </p:spPr>
            <p:txBody>
              <a:bodyPr/>
              <a:lstStyle/>
              <a:p>
                <a:r>
                  <a:rPr lang="ja-JP" altLang="en-US">
                    <a:noFill/>
                  </a:rPr>
                  <a:t> </a:t>
                </a:r>
              </a:p>
            </p:txBody>
          </p:sp>
        </mc:Fallback>
      </mc:AlternateContent>
      <p:graphicFrame>
        <p:nvGraphicFramePr>
          <p:cNvPr id="9" name="表 8">
            <a:extLst>
              <a:ext uri="{FF2B5EF4-FFF2-40B4-BE49-F238E27FC236}">
                <a16:creationId xmlns:a16="http://schemas.microsoft.com/office/drawing/2014/main" id="{5D466FBD-576E-5D43-9291-92B45183D95B}"/>
              </a:ext>
            </a:extLst>
          </p:cNvPr>
          <p:cNvGraphicFramePr>
            <a:graphicFrameLocks noGrp="1"/>
          </p:cNvGraphicFramePr>
          <p:nvPr>
            <p:extLst>
              <p:ext uri="{D42A27DB-BD31-4B8C-83A1-F6EECF244321}">
                <p14:modId xmlns:p14="http://schemas.microsoft.com/office/powerpoint/2010/main" val="3305396797"/>
              </p:ext>
            </p:extLst>
          </p:nvPr>
        </p:nvGraphicFramePr>
        <p:xfrm>
          <a:off x="1103893" y="3005016"/>
          <a:ext cx="5368926" cy="3327400"/>
        </p:xfrm>
        <a:graphic>
          <a:graphicData uri="http://schemas.openxmlformats.org/drawingml/2006/table">
            <a:tbl>
              <a:tblPr firstRow="1" bandRow="1">
                <a:tableStyleId>{5C22544A-7EE6-4342-B048-85BDC9FD1C3A}</a:tableStyleId>
              </a:tblPr>
              <a:tblGrid>
                <a:gridCol w="2684463">
                  <a:extLst>
                    <a:ext uri="{9D8B030D-6E8A-4147-A177-3AD203B41FA5}">
                      <a16:colId xmlns:a16="http://schemas.microsoft.com/office/drawing/2014/main" val="690110834"/>
                    </a:ext>
                  </a:extLst>
                </a:gridCol>
                <a:gridCol w="2684463">
                  <a:extLst>
                    <a:ext uri="{9D8B030D-6E8A-4147-A177-3AD203B41FA5}">
                      <a16:colId xmlns:a16="http://schemas.microsoft.com/office/drawing/2014/main" val="3719546564"/>
                    </a:ext>
                  </a:extLst>
                </a:gridCol>
              </a:tblGrid>
              <a:tr h="370840">
                <a:tc>
                  <a:txBody>
                    <a:bodyPr/>
                    <a:lstStyle/>
                    <a:p>
                      <a:r>
                        <a:rPr kumimoji="1" lang="ja-JP" altLang="en-US"/>
                        <a:t>異常度</a:t>
                      </a:r>
                    </a:p>
                  </a:txBody>
                  <a:tcPr/>
                </a:tc>
                <a:tc>
                  <a:txBody>
                    <a:bodyPr/>
                    <a:lstStyle/>
                    <a:p>
                      <a:r>
                        <a:rPr kumimoji="1" lang="ja-JP" altLang="en-US"/>
                        <a:t>ラベル</a:t>
                      </a:r>
                    </a:p>
                  </a:txBody>
                  <a:tcPr/>
                </a:tc>
                <a:extLst>
                  <a:ext uri="{0D108BD9-81ED-4DB2-BD59-A6C34878D82A}">
                    <a16:rowId xmlns:a16="http://schemas.microsoft.com/office/drawing/2014/main" val="3806427245"/>
                  </a:ext>
                </a:extLst>
              </a:tr>
              <a:tr h="370840">
                <a:tc>
                  <a:txBody>
                    <a:bodyPr/>
                    <a:lstStyle/>
                    <a:p>
                      <a:r>
                        <a:rPr kumimoji="1" lang="en-US" altLang="ja-JP" dirty="0"/>
                        <a:t>10.3</a:t>
                      </a:r>
                    </a:p>
                  </a:txBody>
                  <a:tcPr/>
                </a:tc>
                <a:tc>
                  <a:txBody>
                    <a:bodyPr/>
                    <a:lstStyle/>
                    <a:p>
                      <a:r>
                        <a:rPr kumimoji="1" lang="ja-JP" altLang="en-US"/>
                        <a:t>異常</a:t>
                      </a:r>
                    </a:p>
                  </a:txBody>
                  <a:tcPr/>
                </a:tc>
                <a:extLst>
                  <a:ext uri="{0D108BD9-81ED-4DB2-BD59-A6C34878D82A}">
                    <a16:rowId xmlns:a16="http://schemas.microsoft.com/office/drawing/2014/main" val="1832770632"/>
                  </a:ext>
                </a:extLst>
              </a:tr>
              <a:tr h="370840">
                <a:tc>
                  <a:txBody>
                    <a:bodyPr/>
                    <a:lstStyle/>
                    <a:p>
                      <a:r>
                        <a:rPr kumimoji="1" lang="en-US" altLang="ja-JP" dirty="0"/>
                        <a:t>9.2</a:t>
                      </a:r>
                      <a:endParaRPr kumimoji="1" lang="ja-JP" altLang="en-US"/>
                    </a:p>
                  </a:txBody>
                  <a:tcPr/>
                </a:tc>
                <a:tc>
                  <a:txBody>
                    <a:bodyPr/>
                    <a:lstStyle/>
                    <a:p>
                      <a:r>
                        <a:rPr kumimoji="1" lang="ja-JP" altLang="en-US"/>
                        <a:t>異常</a:t>
                      </a:r>
                      <a:endParaRPr kumimoji="1" lang="en-US" altLang="ja-JP" dirty="0"/>
                    </a:p>
                  </a:txBody>
                  <a:tcPr/>
                </a:tc>
                <a:extLst>
                  <a:ext uri="{0D108BD9-81ED-4DB2-BD59-A6C34878D82A}">
                    <a16:rowId xmlns:a16="http://schemas.microsoft.com/office/drawing/2014/main" val="3366607148"/>
                  </a:ext>
                </a:extLst>
              </a:tr>
              <a:tr h="370840">
                <a:tc>
                  <a:txBody>
                    <a:bodyPr/>
                    <a:lstStyle/>
                    <a:p>
                      <a:r>
                        <a:rPr kumimoji="1" lang="en-US" altLang="ja-JP" dirty="0"/>
                        <a:t>8.6</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1944142818"/>
                  </a:ext>
                </a:extLst>
              </a:tr>
              <a:tr h="370840">
                <a:tc>
                  <a:txBody>
                    <a:bodyPr/>
                    <a:lstStyle/>
                    <a:p>
                      <a:r>
                        <a:rPr kumimoji="1" lang="en-US" altLang="ja-JP" dirty="0"/>
                        <a:t>7.5</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019306096"/>
                  </a:ext>
                </a:extLst>
              </a:tr>
              <a:tr h="370840">
                <a:tc>
                  <a:txBody>
                    <a:bodyPr/>
                    <a:lstStyle/>
                    <a:p>
                      <a:r>
                        <a:rPr kumimoji="1" lang="en-US" altLang="ja-JP" dirty="0"/>
                        <a:t>6.2</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681103470"/>
                  </a:ext>
                </a:extLst>
              </a:tr>
              <a:tr h="370840">
                <a:tc>
                  <a:txBody>
                    <a:bodyPr/>
                    <a:lstStyle/>
                    <a:p>
                      <a:r>
                        <a:rPr kumimoji="1" lang="en-US" altLang="ja-JP" dirty="0"/>
                        <a:t>5.1</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4081437142"/>
                  </a:ext>
                </a:extLst>
              </a:tr>
              <a:tr h="142029">
                <a:tc>
                  <a:txBody>
                    <a:bodyPr/>
                    <a:lstStyle/>
                    <a:p>
                      <a:r>
                        <a:rPr kumimoji="1" lang="en-US" altLang="ja-JP" dirty="0"/>
                        <a:t>5.0</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3838219691"/>
                  </a:ext>
                </a:extLst>
              </a:tr>
              <a:tr h="142029">
                <a:tc>
                  <a:txBody>
                    <a:bodyPr/>
                    <a:lstStyle/>
                    <a:p>
                      <a:r>
                        <a:rPr kumimoji="1" lang="en-US" altLang="ja-JP" dirty="0"/>
                        <a:t>4.9</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747698655"/>
                  </a:ext>
                </a:extLst>
              </a:tr>
            </a:tbl>
          </a:graphicData>
        </a:graphic>
      </p:graphicFrame>
      <p:grpSp>
        <p:nvGrpSpPr>
          <p:cNvPr id="18" name="グループ化 17">
            <a:extLst>
              <a:ext uri="{FF2B5EF4-FFF2-40B4-BE49-F238E27FC236}">
                <a16:creationId xmlns:a16="http://schemas.microsoft.com/office/drawing/2014/main" id="{0164E112-C33F-064F-BC0B-00B2DEECD8EE}"/>
              </a:ext>
            </a:extLst>
          </p:cNvPr>
          <p:cNvGrpSpPr/>
          <p:nvPr/>
        </p:nvGrpSpPr>
        <p:grpSpPr>
          <a:xfrm>
            <a:off x="5890931" y="3133048"/>
            <a:ext cx="3212396" cy="783804"/>
            <a:chOff x="5890931" y="3133048"/>
            <a:chExt cx="3212396" cy="783804"/>
          </a:xfrm>
        </p:grpSpPr>
        <p:cxnSp>
          <p:nvCxnSpPr>
            <p:cNvPr id="15" name="直線コネクタ 14">
              <a:extLst>
                <a:ext uri="{FF2B5EF4-FFF2-40B4-BE49-F238E27FC236}">
                  <a16:creationId xmlns:a16="http://schemas.microsoft.com/office/drawing/2014/main" id="{F2F8CFBD-3604-FB4C-8DBF-C77ACA35C096}"/>
                </a:ext>
              </a:extLst>
            </p:cNvPr>
            <p:cNvCxnSpPr>
              <a:cxnSpLocks/>
            </p:cNvCxnSpPr>
            <p:nvPr/>
          </p:nvCxnSpPr>
          <p:spPr>
            <a:xfrm>
              <a:off x="5890931" y="3729037"/>
              <a:ext cx="1195669" cy="0"/>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A4EA1280-FE85-054C-B5F8-C6EC514867D9}"/>
                    </a:ext>
                  </a:extLst>
                </p:cNvPr>
                <p:cNvSpPr/>
                <p:nvPr/>
              </p:nvSpPr>
              <p:spPr>
                <a:xfrm>
                  <a:off x="6405281" y="3133048"/>
                  <a:ext cx="2698046"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smtClean="0">
                            <a:latin typeface="Cambria Math" panose="02040503050406030204" pitchFamily="18" charset="0"/>
                          </a:rPr>
                          <m:t>TPR</m:t>
                        </m:r>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4</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𝐹𝑃𝑅</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0</m:t>
                            </m:r>
                          </m:num>
                          <m:den>
                            <m:r>
                              <a:rPr lang="en-US" altLang="ja-JP" sz="2400" b="0" i="1" smtClean="0">
                                <a:latin typeface="Cambria Math" panose="02040503050406030204" pitchFamily="18" charset="0"/>
                              </a:rPr>
                              <m:t>4</m:t>
                            </m:r>
                          </m:den>
                        </m:f>
                      </m:oMath>
                    </m:oMathPara>
                  </a14:m>
                  <a:endParaRPr lang="ja-JP" altLang="en-US" sz="2400"/>
                </a:p>
              </p:txBody>
            </p:sp>
          </mc:Choice>
          <mc:Fallback xmlns="">
            <p:sp>
              <p:nvSpPr>
                <p:cNvPr id="16" name="正方形/長方形 15">
                  <a:extLst>
                    <a:ext uri="{FF2B5EF4-FFF2-40B4-BE49-F238E27FC236}">
                      <a16:creationId xmlns:a16="http://schemas.microsoft.com/office/drawing/2014/main" id="{A4EA1280-FE85-054C-B5F8-C6EC514867D9}"/>
                    </a:ext>
                  </a:extLst>
                </p:cNvPr>
                <p:cNvSpPr>
                  <a:spLocks noRot="1" noChangeAspect="1" noMove="1" noResize="1" noEditPoints="1" noAdjustHandles="1" noChangeArrowheads="1" noChangeShapeType="1" noTextEdit="1"/>
                </p:cNvSpPr>
                <p:nvPr/>
              </p:nvSpPr>
              <p:spPr>
                <a:xfrm>
                  <a:off x="6405281" y="3133048"/>
                  <a:ext cx="2698046" cy="783804"/>
                </a:xfrm>
                <a:prstGeom prst="rect">
                  <a:avLst/>
                </a:prstGeom>
                <a:blipFill>
                  <a:blip r:embed="rId4"/>
                  <a:stretch>
                    <a:fillRect b="-6452"/>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189192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687DA9-036A-214B-A2FE-10D5A3FB9BFC}"/>
              </a:ext>
            </a:extLst>
          </p:cNvPr>
          <p:cNvSpPr>
            <a:spLocks noGrp="1"/>
          </p:cNvSpPr>
          <p:nvPr>
            <p:ph type="title"/>
          </p:nvPr>
        </p:nvSpPr>
        <p:spPr>
          <a:xfrm>
            <a:off x="714370" y="39007"/>
            <a:ext cx="9601200" cy="1485900"/>
          </a:xfrm>
        </p:spPr>
        <p:txBody>
          <a:bodyPr/>
          <a:lstStyle/>
          <a:p>
            <a:r>
              <a:rPr kumimoji="1" lang="ja-JP" altLang="en-US"/>
              <a:t>研究背景</a:t>
            </a:r>
          </a:p>
        </p:txBody>
      </p:sp>
      <p:sp>
        <p:nvSpPr>
          <p:cNvPr id="4" name="日付プレースホルダー 3">
            <a:extLst>
              <a:ext uri="{FF2B5EF4-FFF2-40B4-BE49-F238E27FC236}">
                <a16:creationId xmlns:a16="http://schemas.microsoft.com/office/drawing/2014/main" id="{7C4C192E-9355-EF4A-A6D8-A20922B7D523}"/>
              </a:ext>
            </a:extLst>
          </p:cNvPr>
          <p:cNvSpPr>
            <a:spLocks noGrp="1"/>
          </p:cNvSpPr>
          <p:nvPr>
            <p:ph type="dt" sz="half" idx="10"/>
          </p:nvPr>
        </p:nvSpPr>
        <p:spPr/>
        <p:txBody>
          <a:bodyPr/>
          <a:lstStyle/>
          <a:p>
            <a:fld id="{1FCF7117-FED8-FA4D-860D-1711F3A3B4A7}"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ED1EA70E-859F-C84F-BFB7-DFBC77175A4E}"/>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C89C842C-2028-A448-A96E-5C02941223A6}"/>
              </a:ext>
            </a:extLst>
          </p:cNvPr>
          <p:cNvSpPr>
            <a:spLocks noGrp="1"/>
          </p:cNvSpPr>
          <p:nvPr>
            <p:ph type="sldNum" sz="quarter" idx="12"/>
          </p:nvPr>
        </p:nvSpPr>
        <p:spPr/>
        <p:txBody>
          <a:bodyPr/>
          <a:lstStyle/>
          <a:p>
            <a:fld id="{C396DE94-E78B-4743-9932-E18BCB9B557B}" type="slidenum">
              <a:rPr kumimoji="1" lang="ja-JP" altLang="en-US" smtClean="0"/>
              <a:t>3</a:t>
            </a:fld>
            <a:endParaRPr kumimoji="1" lang="ja-JP" altLang="en-US"/>
          </a:p>
        </p:txBody>
      </p:sp>
      <p:sp>
        <p:nvSpPr>
          <p:cNvPr id="24" name="コンテンツ プレースホルダー 2">
            <a:extLst>
              <a:ext uri="{FF2B5EF4-FFF2-40B4-BE49-F238E27FC236}">
                <a16:creationId xmlns:a16="http://schemas.microsoft.com/office/drawing/2014/main" id="{737EEE89-6C69-0D42-BA1D-3166B741382F}"/>
              </a:ext>
            </a:extLst>
          </p:cNvPr>
          <p:cNvSpPr>
            <a:spLocks noGrp="1"/>
          </p:cNvSpPr>
          <p:nvPr>
            <p:ph idx="1"/>
          </p:nvPr>
        </p:nvSpPr>
        <p:spPr>
          <a:xfrm>
            <a:off x="1193800" y="892686"/>
            <a:ext cx="10463349" cy="1911279"/>
          </a:xfrm>
        </p:spPr>
        <p:txBody>
          <a:bodyPr>
            <a:normAutofit fontScale="92500" lnSpcReduction="10000"/>
          </a:bodyPr>
          <a:lstStyle/>
          <a:p>
            <a:pPr>
              <a:buFont typeface="Wingdings" pitchFamily="2" charset="2"/>
              <a:buChar char="n"/>
            </a:pPr>
            <a:r>
              <a:rPr kumimoji="1" lang="ja-JP" altLang="en-US" sz="2800"/>
              <a:t>米国の一年間の支出のうち少なくとも</a:t>
            </a:r>
            <a:r>
              <a:rPr kumimoji="1" lang="en-US" altLang="ja-JP" sz="2800" dirty="0">
                <a:solidFill>
                  <a:srgbClr val="FF0000"/>
                </a:solidFill>
              </a:rPr>
              <a:t>700</a:t>
            </a:r>
            <a:r>
              <a:rPr lang="ja-JP" altLang="en-US" sz="2800">
                <a:solidFill>
                  <a:srgbClr val="FF0000"/>
                </a:solidFill>
              </a:rPr>
              <a:t>億ドル</a:t>
            </a:r>
            <a:r>
              <a:rPr lang="en-US" altLang="ja-JP" sz="2800" dirty="0">
                <a:solidFill>
                  <a:srgbClr val="FF0000"/>
                </a:solidFill>
              </a:rPr>
              <a:t>-2340</a:t>
            </a:r>
            <a:r>
              <a:rPr lang="ja-JP" altLang="en-US" sz="2800">
                <a:solidFill>
                  <a:srgbClr val="FF0000"/>
                </a:solidFill>
              </a:rPr>
              <a:t>億ドル</a:t>
            </a:r>
            <a:r>
              <a:rPr lang="ja-JP" altLang="en-US" sz="2800"/>
              <a:t>が詐欺により消失</a:t>
            </a:r>
            <a:r>
              <a:rPr lang="en-US" altLang="ja-JP" sz="2800" dirty="0"/>
              <a:t>[1]</a:t>
            </a:r>
          </a:p>
          <a:p>
            <a:pPr>
              <a:buFont typeface="Wingdings" pitchFamily="2" charset="2"/>
              <a:buChar char="n"/>
            </a:pPr>
            <a:r>
              <a:rPr lang="ja-JP" altLang="en-US" sz="2800"/>
              <a:t>高齢化社会により医療費は増大</a:t>
            </a:r>
            <a:endParaRPr lang="en-US" altLang="ja-JP" sz="2800" dirty="0"/>
          </a:p>
          <a:p>
            <a:pPr>
              <a:buFont typeface="Wingdings" pitchFamily="2" charset="2"/>
              <a:buChar char="n"/>
            </a:pPr>
            <a:r>
              <a:rPr lang="ja-JP" altLang="en-US" sz="2800"/>
              <a:t>医療の高度化により医療行為は多様化</a:t>
            </a:r>
            <a:endParaRPr lang="en-US" altLang="ja-JP" sz="2800" dirty="0"/>
          </a:p>
          <a:p>
            <a:pPr marL="0" indent="0">
              <a:buNone/>
            </a:pPr>
            <a:endParaRPr lang="en-US" altLang="ja-JP" sz="2800" dirty="0"/>
          </a:p>
          <a:p>
            <a:pPr>
              <a:buFont typeface="Wingdings" pitchFamily="2" charset="2"/>
              <a:buChar char="l"/>
            </a:pPr>
            <a:endParaRPr kumimoji="1" lang="en-US" altLang="ja-JP" sz="2800" dirty="0"/>
          </a:p>
          <a:p>
            <a:pPr>
              <a:buFont typeface="Wingdings" pitchFamily="2" charset="2"/>
              <a:buChar char="l"/>
            </a:pPr>
            <a:endParaRPr lang="en-US" altLang="ja-JP" sz="2800" dirty="0"/>
          </a:p>
        </p:txBody>
      </p:sp>
      <p:sp>
        <p:nvSpPr>
          <p:cNvPr id="17" name="正方形/長方形 16">
            <a:extLst>
              <a:ext uri="{FF2B5EF4-FFF2-40B4-BE49-F238E27FC236}">
                <a16:creationId xmlns:a16="http://schemas.microsoft.com/office/drawing/2014/main" id="{12A97446-19D9-6E44-AB6C-CB658AD2F45F}"/>
              </a:ext>
            </a:extLst>
          </p:cNvPr>
          <p:cNvSpPr/>
          <p:nvPr/>
        </p:nvSpPr>
        <p:spPr>
          <a:xfrm>
            <a:off x="1371600" y="6016255"/>
            <a:ext cx="10687050" cy="369332"/>
          </a:xfrm>
          <a:prstGeom prst="rect">
            <a:avLst/>
          </a:prstGeom>
        </p:spPr>
        <p:txBody>
          <a:bodyPr wrap="square">
            <a:spAutoFit/>
          </a:bodyPr>
          <a:lstStyle/>
          <a:p>
            <a:r>
              <a:rPr lang="en-US" altLang="ja-JP" dirty="0"/>
              <a:t>[1]</a:t>
            </a:r>
            <a:r>
              <a:rPr lang="ja-JP" altLang="en-US"/>
              <a:t>https://www.pcmanet.org/wp-content/uploads/2016/08/pr-dated-05-09-13-whitepaper_oct10.pdf</a:t>
            </a:r>
          </a:p>
        </p:txBody>
      </p:sp>
      <p:sp>
        <p:nvSpPr>
          <p:cNvPr id="28" name="テキスト ボックス 27">
            <a:extLst>
              <a:ext uri="{FF2B5EF4-FFF2-40B4-BE49-F238E27FC236}">
                <a16:creationId xmlns:a16="http://schemas.microsoft.com/office/drawing/2014/main" id="{5FB71B7B-8C50-0942-8E5B-62CB4F059675}"/>
              </a:ext>
            </a:extLst>
          </p:cNvPr>
          <p:cNvSpPr txBox="1"/>
          <p:nvPr/>
        </p:nvSpPr>
        <p:spPr>
          <a:xfrm>
            <a:off x="2264965" y="2755471"/>
            <a:ext cx="9201611"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ja-JP" altLang="en-US" sz="2400"/>
              <a:t>質の高い医療を提供するために詐欺発見・阻止システムが必要</a:t>
            </a:r>
            <a:endParaRPr lang="en-US" altLang="ja-JP" sz="2400" dirty="0"/>
          </a:p>
        </p:txBody>
      </p:sp>
      <p:sp>
        <p:nvSpPr>
          <p:cNvPr id="29" name="右矢印 28">
            <a:extLst>
              <a:ext uri="{FF2B5EF4-FFF2-40B4-BE49-F238E27FC236}">
                <a16:creationId xmlns:a16="http://schemas.microsoft.com/office/drawing/2014/main" id="{239AB554-0D3E-0F40-9EA1-D9EAED5CCC8C}"/>
              </a:ext>
            </a:extLst>
          </p:cNvPr>
          <p:cNvSpPr/>
          <p:nvPr/>
        </p:nvSpPr>
        <p:spPr>
          <a:xfrm>
            <a:off x="1234436" y="2755290"/>
            <a:ext cx="804233" cy="492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コンテンツ プレースホルダー 2">
            <a:extLst>
              <a:ext uri="{FF2B5EF4-FFF2-40B4-BE49-F238E27FC236}">
                <a16:creationId xmlns:a16="http://schemas.microsoft.com/office/drawing/2014/main" id="{D43A2CBC-5200-074E-888F-C915A3F45764}"/>
              </a:ext>
            </a:extLst>
          </p:cNvPr>
          <p:cNvSpPr txBox="1">
            <a:spLocks/>
          </p:cNvSpPr>
          <p:nvPr/>
        </p:nvSpPr>
        <p:spPr>
          <a:xfrm>
            <a:off x="1193800" y="3738668"/>
            <a:ext cx="10463349" cy="1337110"/>
          </a:xfrm>
          <a:prstGeom prst="rect">
            <a:avLst/>
          </a:prstGeom>
        </p:spPr>
        <p:txBody>
          <a:bodyPr vert="horz" lIns="91440" tIns="45720" rIns="91440" bIns="45720" rtlCol="0">
            <a:normAutofit fontScale="92500" lnSpcReduction="2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a:buFont typeface="Wingdings" pitchFamily="2" charset="2"/>
              <a:buChar char="n"/>
            </a:pPr>
            <a:r>
              <a:rPr lang="ja-JP" altLang="en-US" sz="2800"/>
              <a:t>実データを用いた詐欺発見のシステムは発展途上</a:t>
            </a:r>
            <a:endParaRPr lang="en-US" altLang="ja-JP" sz="2800" dirty="0"/>
          </a:p>
          <a:p>
            <a:pPr>
              <a:buFont typeface="Wingdings" pitchFamily="2" charset="2"/>
              <a:buChar char="n"/>
            </a:pPr>
            <a:r>
              <a:rPr lang="ja-JP" altLang="en-US" sz="2800"/>
              <a:t>詐欺行為者のデータも未だ少ない</a:t>
            </a:r>
            <a:endParaRPr lang="en-US" altLang="ja-JP" sz="2800" dirty="0"/>
          </a:p>
          <a:p>
            <a:pPr>
              <a:buFont typeface="Wingdings" pitchFamily="2" charset="2"/>
              <a:buChar char="n"/>
            </a:pPr>
            <a:r>
              <a:rPr lang="ja-JP" altLang="en-US" sz="2800"/>
              <a:t>専門家による調査はコストが大きい</a:t>
            </a:r>
            <a:endParaRPr lang="en-US" altLang="ja-JP" sz="2800" dirty="0"/>
          </a:p>
        </p:txBody>
      </p:sp>
      <p:sp>
        <p:nvSpPr>
          <p:cNvPr id="11" name="テキスト ボックス 10">
            <a:extLst>
              <a:ext uri="{FF2B5EF4-FFF2-40B4-BE49-F238E27FC236}">
                <a16:creationId xmlns:a16="http://schemas.microsoft.com/office/drawing/2014/main" id="{30D71BCE-511B-8848-B13C-6A2470F71F86}"/>
              </a:ext>
            </a:extLst>
          </p:cNvPr>
          <p:cNvSpPr txBox="1"/>
          <p:nvPr/>
        </p:nvSpPr>
        <p:spPr>
          <a:xfrm>
            <a:off x="2264965" y="5135645"/>
            <a:ext cx="9201611"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ja-JP" altLang="en-US" sz="2400"/>
              <a:t>外れ値検出により詐欺候補者を抽出し，専門家による調査を支援</a:t>
            </a:r>
            <a:endParaRPr lang="en-US" altLang="ja-JP" sz="2400" dirty="0"/>
          </a:p>
        </p:txBody>
      </p:sp>
      <p:sp>
        <p:nvSpPr>
          <p:cNvPr id="12" name="右矢印 11">
            <a:extLst>
              <a:ext uri="{FF2B5EF4-FFF2-40B4-BE49-F238E27FC236}">
                <a16:creationId xmlns:a16="http://schemas.microsoft.com/office/drawing/2014/main" id="{08B7C0EC-A4BA-1D49-A7C4-093ADFBCA457}"/>
              </a:ext>
            </a:extLst>
          </p:cNvPr>
          <p:cNvSpPr/>
          <p:nvPr/>
        </p:nvSpPr>
        <p:spPr>
          <a:xfrm>
            <a:off x="1234436" y="5135464"/>
            <a:ext cx="804233" cy="492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7225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095F6-7592-584C-AA86-5715AEB7BD5D}"/>
              </a:ext>
            </a:extLst>
          </p:cNvPr>
          <p:cNvSpPr>
            <a:spLocks noGrp="1"/>
          </p:cNvSpPr>
          <p:nvPr>
            <p:ph type="title"/>
          </p:nvPr>
        </p:nvSpPr>
        <p:spPr/>
        <p:txBody>
          <a:bodyPr/>
          <a:lstStyle/>
          <a:p>
            <a:r>
              <a:rPr lang="ja-JP" altLang="en-US"/>
              <a:t>評価指標　</a:t>
            </a:r>
            <a:endParaRPr kumimoji="1" lang="ja-JP" altLang="en-US"/>
          </a:p>
        </p:txBody>
      </p:sp>
      <p:sp>
        <p:nvSpPr>
          <p:cNvPr id="4" name="日付プレースホルダー 3">
            <a:extLst>
              <a:ext uri="{FF2B5EF4-FFF2-40B4-BE49-F238E27FC236}">
                <a16:creationId xmlns:a16="http://schemas.microsoft.com/office/drawing/2014/main" id="{60624FA2-1EF0-2E4B-B2FC-B8EED4355784}"/>
              </a:ext>
            </a:extLst>
          </p:cNvPr>
          <p:cNvSpPr>
            <a:spLocks noGrp="1"/>
          </p:cNvSpPr>
          <p:nvPr>
            <p:ph type="dt" sz="half" idx="10"/>
          </p:nvPr>
        </p:nvSpPr>
        <p:spPr/>
        <p:txBody>
          <a:bodyPr/>
          <a:lstStyle/>
          <a:p>
            <a:fld id="{032430E7-42C7-7B4E-9D8D-A5E63D49C1D1}"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026A0DFF-9799-C646-B2A8-4A063631E24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51B6807-000A-F44C-BF0C-62C74478E259}"/>
              </a:ext>
            </a:extLst>
          </p:cNvPr>
          <p:cNvSpPr>
            <a:spLocks noGrp="1"/>
          </p:cNvSpPr>
          <p:nvPr>
            <p:ph type="sldNum" sz="quarter" idx="12"/>
          </p:nvPr>
        </p:nvSpPr>
        <p:spPr/>
        <p:txBody>
          <a:bodyPr/>
          <a:lstStyle/>
          <a:p>
            <a:fld id="{C396DE94-E78B-4743-9932-E18BCB9B557B}" type="slidenum">
              <a:rPr kumimoji="1" lang="ja-JP" altLang="en-US" smtClean="0"/>
              <a:t>30</a:t>
            </a:fld>
            <a:endParaRPr kumimoji="1" lang="ja-JP" altLang="en-US"/>
          </a:p>
        </p:txBody>
      </p:sp>
      <p:sp>
        <p:nvSpPr>
          <p:cNvPr id="21" name="テキスト ボックス 20">
            <a:extLst>
              <a:ext uri="{FF2B5EF4-FFF2-40B4-BE49-F238E27FC236}">
                <a16:creationId xmlns:a16="http://schemas.microsoft.com/office/drawing/2014/main" id="{AC0FA43F-5697-9748-A74F-E5893B405BCC}"/>
              </a:ext>
            </a:extLst>
          </p:cNvPr>
          <p:cNvSpPr txBox="1"/>
          <p:nvPr/>
        </p:nvSpPr>
        <p:spPr>
          <a:xfrm>
            <a:off x="1138200" y="661498"/>
            <a:ext cx="10534163" cy="523220"/>
          </a:xfrm>
          <a:prstGeom prst="rect">
            <a:avLst/>
          </a:prstGeom>
          <a:noFill/>
        </p:spPr>
        <p:txBody>
          <a:bodyPr wrap="square" rtlCol="0">
            <a:spAutoFit/>
          </a:bodyPr>
          <a:lstStyle/>
          <a:p>
            <a:r>
              <a:rPr lang="ja-JP" altLang="en-US" sz="2800" b="1"/>
              <a:t>評価</a:t>
            </a:r>
            <a:endParaRPr kumimoji="1" lang="en-US" altLang="ja-JP" sz="2800" b="1" dirty="0"/>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CE70A3C2-7EF1-0444-99E6-1396B423F318}"/>
                  </a:ext>
                </a:extLst>
              </p:cNvPr>
              <p:cNvSpPr/>
              <p:nvPr/>
            </p:nvSpPr>
            <p:spPr>
              <a:xfrm>
                <a:off x="965520" y="1058638"/>
                <a:ext cx="8824742" cy="2177519"/>
              </a:xfrm>
              <a:prstGeom prst="rect">
                <a:avLst/>
              </a:prstGeom>
            </p:spPr>
            <p:txBody>
              <a:bodyPr wrap="square">
                <a:spAutoFit/>
              </a:bodyPr>
              <a:lstStyle/>
              <a:p>
                <a:pPr marL="914400" lvl="1" indent="-457200">
                  <a:buFont typeface="Wingdings" pitchFamily="2" charset="2"/>
                  <a:buChar char="n"/>
                </a:pPr>
                <a14:m>
                  <m:oMath xmlns:m="http://schemas.openxmlformats.org/officeDocument/2006/math">
                    <m:r>
                      <a:rPr lang="en-US" altLang="ja-JP" sz="2800" i="1" smtClean="0">
                        <a:latin typeface="Cambria Math" panose="02040503050406030204" pitchFamily="18" charset="0"/>
                      </a:rPr>
                      <m:t>𝑇</m:t>
                    </m:r>
                    <m:r>
                      <a:rPr lang="en-US" altLang="ja-JP" sz="2800" b="0" i="1" smtClean="0">
                        <a:latin typeface="Cambria Math" panose="02040503050406030204" pitchFamily="18" charset="0"/>
                      </a:rPr>
                      <m:t>𝑅𝑃</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𝑇𝑃</m:t>
                        </m:r>
                      </m:num>
                      <m:den>
                        <m:r>
                          <a:rPr lang="en-US" altLang="ja-JP" sz="2800" b="0" i="1" smtClean="0">
                            <a:latin typeface="Cambria Math" panose="02040503050406030204" pitchFamily="18" charset="0"/>
                          </a:rPr>
                          <m:t>𝑇𝑃</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𝐹𝑁</m:t>
                        </m:r>
                      </m:den>
                    </m:f>
                  </m:oMath>
                </a14:m>
                <a:r>
                  <a:rPr lang="en-US" altLang="ja-JP" sz="2800" dirty="0">
                    <a:solidFill>
                      <a:sysClr val="windowText" lastClr="000000"/>
                    </a:solidFill>
                  </a:rPr>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800" dirty="0">
                  <a:solidFill>
                    <a:sysClr val="windowText" lastClr="000000"/>
                  </a:solidFill>
                </a:endParaRPr>
              </a:p>
              <a:p>
                <a:pPr marL="914400" lvl="1" indent="-457200">
                  <a:buFont typeface="Wingdings" pitchFamily="2" charset="2"/>
                  <a:buChar char="n"/>
                </a:pPr>
                <a14:m>
                  <m:oMath xmlns:m="http://schemas.openxmlformats.org/officeDocument/2006/math">
                    <m:r>
                      <a:rPr lang="en-US" altLang="ja-JP" sz="2800" b="0" i="1" smtClean="0">
                        <a:latin typeface="Cambria Math" panose="02040503050406030204" pitchFamily="18" charset="0"/>
                      </a:rPr>
                      <m:t>𝐹𝑃𝑅</m:t>
                    </m:r>
                    <m:r>
                      <a:rPr lang="en-US" altLang="ja-JP" sz="2800" b="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b="0" i="1">
                            <a:latin typeface="Cambria Math" panose="02040503050406030204" pitchFamily="18" charset="0"/>
                          </a:rPr>
                          <m:t>𝐹𝑃</m:t>
                        </m:r>
                      </m:num>
                      <m:den>
                        <m:r>
                          <a:rPr lang="en-US" altLang="ja-JP" sz="2800" b="0" i="1">
                            <a:latin typeface="Cambria Math" panose="02040503050406030204" pitchFamily="18" charset="0"/>
                          </a:rPr>
                          <m:t>𝐹𝑃</m:t>
                        </m:r>
                        <m:r>
                          <a:rPr lang="en-US" altLang="ja-JP" sz="2800" b="0" i="1">
                            <a:latin typeface="Cambria Math" panose="02040503050406030204" pitchFamily="18" charset="0"/>
                          </a:rPr>
                          <m:t>+</m:t>
                        </m:r>
                        <m:r>
                          <a:rPr lang="en-US" altLang="ja-JP" sz="2800" b="0" i="1">
                            <a:latin typeface="Cambria Math" panose="02040503050406030204" pitchFamily="18" charset="0"/>
                          </a:rPr>
                          <m:t>𝑇𝑁</m:t>
                        </m:r>
                      </m:den>
                    </m:f>
                  </m:oMath>
                </a14:m>
                <a:r>
                  <a:rPr lang="en-US" altLang="ja-JP" sz="2800" dirty="0"/>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400" dirty="0">
                  <a:solidFill>
                    <a:sysClr val="windowText" lastClr="000000"/>
                  </a:solidFill>
                </a:endParaRPr>
              </a:p>
              <a:p>
                <a:pPr marL="914400" lvl="1" indent="-457200">
                  <a:buFont typeface="Wingdings" pitchFamily="2" charset="2"/>
                  <a:buChar char="n"/>
                </a:pPr>
                <a:r>
                  <a:rPr lang="en-US" altLang="ja-JP" sz="2800" dirty="0">
                    <a:solidFill>
                      <a:sysClr val="windowText" lastClr="000000"/>
                    </a:solidFill>
                  </a:rPr>
                  <a:t>ROC</a:t>
                </a:r>
                <a:r>
                  <a:rPr lang="ja-JP" altLang="en-US" sz="2800">
                    <a:solidFill>
                      <a:sysClr val="windowText" lastClr="000000"/>
                    </a:solidFill>
                  </a:rPr>
                  <a:t>曲線</a:t>
                </a:r>
                <a:r>
                  <a:rPr lang="en-US" altLang="ja-JP" sz="2800" dirty="0">
                    <a:solidFill>
                      <a:sysClr val="windowText" lastClr="000000"/>
                    </a:solidFill>
                  </a:rPr>
                  <a:t> : </a:t>
                </a:r>
                <a:r>
                  <a:rPr lang="ja-JP" altLang="en-US" sz="2800">
                    <a:solidFill>
                      <a:sysClr val="windowText" lastClr="000000"/>
                    </a:solidFill>
                  </a:rPr>
                  <a:t>横軸に</a:t>
                </a:r>
                <a:r>
                  <a:rPr lang="en-US" altLang="ja-JP" sz="2800" dirty="0">
                    <a:solidFill>
                      <a:sysClr val="windowText" lastClr="000000"/>
                    </a:solidFill>
                  </a:rPr>
                  <a:t>FPR</a:t>
                </a:r>
                <a:r>
                  <a:rPr lang="ja-JP" altLang="en-US" sz="2800">
                    <a:solidFill>
                      <a:sysClr val="windowText" lastClr="000000"/>
                    </a:solidFill>
                  </a:rPr>
                  <a:t>を縦軸に</a:t>
                </a:r>
                <a:r>
                  <a:rPr lang="en-US" altLang="ja-JP" sz="2800" dirty="0">
                    <a:solidFill>
                      <a:sysClr val="windowText" lastClr="000000"/>
                    </a:solidFill>
                  </a:rPr>
                  <a:t>TPR</a:t>
                </a:r>
              </a:p>
              <a:p>
                <a:pPr marL="914400" lvl="1" indent="-457200">
                  <a:buFont typeface="Arial" panose="020B0604020202020204" pitchFamily="34" charset="0"/>
                  <a:buChar char="•"/>
                </a:pPr>
                <a:endParaRPr lang="en-US" altLang="ja-JP" sz="2800" dirty="0">
                  <a:solidFill>
                    <a:sysClr val="windowText" lastClr="000000"/>
                  </a:solidFill>
                </a:endParaRPr>
              </a:p>
            </p:txBody>
          </p:sp>
        </mc:Choice>
        <mc:Fallback xmlns="">
          <p:sp>
            <p:nvSpPr>
              <p:cNvPr id="22" name="正方形/長方形 21">
                <a:extLst>
                  <a:ext uri="{FF2B5EF4-FFF2-40B4-BE49-F238E27FC236}">
                    <a16:creationId xmlns:a16="http://schemas.microsoft.com/office/drawing/2014/main" id="{CE70A3C2-7EF1-0444-99E6-1396B423F318}"/>
                  </a:ext>
                </a:extLst>
              </p:cNvPr>
              <p:cNvSpPr>
                <a:spLocks noRot="1" noChangeAspect="1" noMove="1" noResize="1" noEditPoints="1" noAdjustHandles="1" noChangeArrowheads="1" noChangeShapeType="1" noTextEdit="1"/>
              </p:cNvSpPr>
              <p:nvPr/>
            </p:nvSpPr>
            <p:spPr>
              <a:xfrm>
                <a:off x="965520" y="1058638"/>
                <a:ext cx="8824742" cy="2177519"/>
              </a:xfrm>
              <a:prstGeom prst="rect">
                <a:avLst/>
              </a:prstGeom>
              <a:blipFill>
                <a:blip r:embed="rId3"/>
                <a:stretch>
                  <a:fillRect/>
                </a:stretch>
              </a:blipFill>
            </p:spPr>
            <p:txBody>
              <a:bodyPr/>
              <a:lstStyle/>
              <a:p>
                <a:r>
                  <a:rPr lang="ja-JP" altLang="en-US">
                    <a:noFill/>
                  </a:rPr>
                  <a:t> </a:t>
                </a:r>
              </a:p>
            </p:txBody>
          </p:sp>
        </mc:Fallback>
      </mc:AlternateContent>
      <p:graphicFrame>
        <p:nvGraphicFramePr>
          <p:cNvPr id="9" name="表 8">
            <a:extLst>
              <a:ext uri="{FF2B5EF4-FFF2-40B4-BE49-F238E27FC236}">
                <a16:creationId xmlns:a16="http://schemas.microsoft.com/office/drawing/2014/main" id="{5D466FBD-576E-5D43-9291-92B45183D95B}"/>
              </a:ext>
            </a:extLst>
          </p:cNvPr>
          <p:cNvGraphicFramePr>
            <a:graphicFrameLocks noGrp="1"/>
          </p:cNvGraphicFramePr>
          <p:nvPr/>
        </p:nvGraphicFramePr>
        <p:xfrm>
          <a:off x="1103893" y="3005016"/>
          <a:ext cx="5368926" cy="3327400"/>
        </p:xfrm>
        <a:graphic>
          <a:graphicData uri="http://schemas.openxmlformats.org/drawingml/2006/table">
            <a:tbl>
              <a:tblPr firstRow="1" bandRow="1">
                <a:tableStyleId>{5C22544A-7EE6-4342-B048-85BDC9FD1C3A}</a:tableStyleId>
              </a:tblPr>
              <a:tblGrid>
                <a:gridCol w="2684463">
                  <a:extLst>
                    <a:ext uri="{9D8B030D-6E8A-4147-A177-3AD203B41FA5}">
                      <a16:colId xmlns:a16="http://schemas.microsoft.com/office/drawing/2014/main" val="690110834"/>
                    </a:ext>
                  </a:extLst>
                </a:gridCol>
                <a:gridCol w="2684463">
                  <a:extLst>
                    <a:ext uri="{9D8B030D-6E8A-4147-A177-3AD203B41FA5}">
                      <a16:colId xmlns:a16="http://schemas.microsoft.com/office/drawing/2014/main" val="3719546564"/>
                    </a:ext>
                  </a:extLst>
                </a:gridCol>
              </a:tblGrid>
              <a:tr h="370840">
                <a:tc>
                  <a:txBody>
                    <a:bodyPr/>
                    <a:lstStyle/>
                    <a:p>
                      <a:r>
                        <a:rPr kumimoji="1" lang="ja-JP" altLang="en-US"/>
                        <a:t>異常度</a:t>
                      </a:r>
                    </a:p>
                  </a:txBody>
                  <a:tcPr/>
                </a:tc>
                <a:tc>
                  <a:txBody>
                    <a:bodyPr/>
                    <a:lstStyle/>
                    <a:p>
                      <a:r>
                        <a:rPr kumimoji="1" lang="ja-JP" altLang="en-US"/>
                        <a:t>ラベル</a:t>
                      </a:r>
                    </a:p>
                  </a:txBody>
                  <a:tcPr/>
                </a:tc>
                <a:extLst>
                  <a:ext uri="{0D108BD9-81ED-4DB2-BD59-A6C34878D82A}">
                    <a16:rowId xmlns:a16="http://schemas.microsoft.com/office/drawing/2014/main" val="3806427245"/>
                  </a:ext>
                </a:extLst>
              </a:tr>
              <a:tr h="370840">
                <a:tc>
                  <a:txBody>
                    <a:bodyPr/>
                    <a:lstStyle/>
                    <a:p>
                      <a:r>
                        <a:rPr kumimoji="1" lang="en-US" altLang="ja-JP" dirty="0"/>
                        <a:t>10.3</a:t>
                      </a:r>
                    </a:p>
                  </a:txBody>
                  <a:tcPr/>
                </a:tc>
                <a:tc>
                  <a:txBody>
                    <a:bodyPr/>
                    <a:lstStyle/>
                    <a:p>
                      <a:r>
                        <a:rPr kumimoji="1" lang="ja-JP" altLang="en-US"/>
                        <a:t>異常</a:t>
                      </a:r>
                    </a:p>
                  </a:txBody>
                  <a:tcPr/>
                </a:tc>
                <a:extLst>
                  <a:ext uri="{0D108BD9-81ED-4DB2-BD59-A6C34878D82A}">
                    <a16:rowId xmlns:a16="http://schemas.microsoft.com/office/drawing/2014/main" val="1832770632"/>
                  </a:ext>
                </a:extLst>
              </a:tr>
              <a:tr h="370840">
                <a:tc>
                  <a:txBody>
                    <a:bodyPr/>
                    <a:lstStyle/>
                    <a:p>
                      <a:r>
                        <a:rPr kumimoji="1" lang="en-US" altLang="ja-JP" dirty="0"/>
                        <a:t>9.2</a:t>
                      </a:r>
                      <a:endParaRPr kumimoji="1" lang="ja-JP" altLang="en-US"/>
                    </a:p>
                  </a:txBody>
                  <a:tcPr/>
                </a:tc>
                <a:tc>
                  <a:txBody>
                    <a:bodyPr/>
                    <a:lstStyle/>
                    <a:p>
                      <a:r>
                        <a:rPr kumimoji="1" lang="ja-JP" altLang="en-US"/>
                        <a:t>異常</a:t>
                      </a:r>
                      <a:endParaRPr kumimoji="1" lang="en-US" altLang="ja-JP" dirty="0"/>
                    </a:p>
                  </a:txBody>
                  <a:tcPr/>
                </a:tc>
                <a:extLst>
                  <a:ext uri="{0D108BD9-81ED-4DB2-BD59-A6C34878D82A}">
                    <a16:rowId xmlns:a16="http://schemas.microsoft.com/office/drawing/2014/main" val="3366607148"/>
                  </a:ext>
                </a:extLst>
              </a:tr>
              <a:tr h="370840">
                <a:tc>
                  <a:txBody>
                    <a:bodyPr/>
                    <a:lstStyle/>
                    <a:p>
                      <a:r>
                        <a:rPr kumimoji="1" lang="en-US" altLang="ja-JP" dirty="0"/>
                        <a:t>8.6</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1944142818"/>
                  </a:ext>
                </a:extLst>
              </a:tr>
              <a:tr h="370840">
                <a:tc>
                  <a:txBody>
                    <a:bodyPr/>
                    <a:lstStyle/>
                    <a:p>
                      <a:r>
                        <a:rPr kumimoji="1" lang="en-US" altLang="ja-JP" dirty="0"/>
                        <a:t>7.5</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019306096"/>
                  </a:ext>
                </a:extLst>
              </a:tr>
              <a:tr h="370840">
                <a:tc>
                  <a:txBody>
                    <a:bodyPr/>
                    <a:lstStyle/>
                    <a:p>
                      <a:r>
                        <a:rPr kumimoji="1" lang="en-US" altLang="ja-JP" dirty="0"/>
                        <a:t>6.2</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681103470"/>
                  </a:ext>
                </a:extLst>
              </a:tr>
              <a:tr h="370840">
                <a:tc>
                  <a:txBody>
                    <a:bodyPr/>
                    <a:lstStyle/>
                    <a:p>
                      <a:r>
                        <a:rPr kumimoji="1" lang="en-US" altLang="ja-JP" dirty="0"/>
                        <a:t>5.1</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4081437142"/>
                  </a:ext>
                </a:extLst>
              </a:tr>
              <a:tr h="142029">
                <a:tc>
                  <a:txBody>
                    <a:bodyPr/>
                    <a:lstStyle/>
                    <a:p>
                      <a:r>
                        <a:rPr kumimoji="1" lang="en-US" altLang="ja-JP" dirty="0"/>
                        <a:t>5.0</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3838219691"/>
                  </a:ext>
                </a:extLst>
              </a:tr>
              <a:tr h="142029">
                <a:tc>
                  <a:txBody>
                    <a:bodyPr/>
                    <a:lstStyle/>
                    <a:p>
                      <a:r>
                        <a:rPr kumimoji="1" lang="en-US" altLang="ja-JP" dirty="0"/>
                        <a:t>4.9</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747698655"/>
                  </a:ext>
                </a:extLst>
              </a:tr>
            </a:tbl>
          </a:graphicData>
        </a:graphic>
      </p:graphicFrame>
      <p:grpSp>
        <p:nvGrpSpPr>
          <p:cNvPr id="18" name="グループ化 17">
            <a:extLst>
              <a:ext uri="{FF2B5EF4-FFF2-40B4-BE49-F238E27FC236}">
                <a16:creationId xmlns:a16="http://schemas.microsoft.com/office/drawing/2014/main" id="{0164E112-C33F-064F-BC0B-00B2DEECD8EE}"/>
              </a:ext>
            </a:extLst>
          </p:cNvPr>
          <p:cNvGrpSpPr/>
          <p:nvPr/>
        </p:nvGrpSpPr>
        <p:grpSpPr>
          <a:xfrm>
            <a:off x="5890931" y="3504530"/>
            <a:ext cx="3212396" cy="783804"/>
            <a:chOff x="5890931" y="3133048"/>
            <a:chExt cx="3212396" cy="783804"/>
          </a:xfrm>
        </p:grpSpPr>
        <p:cxnSp>
          <p:nvCxnSpPr>
            <p:cNvPr id="15" name="直線コネクタ 14">
              <a:extLst>
                <a:ext uri="{FF2B5EF4-FFF2-40B4-BE49-F238E27FC236}">
                  <a16:creationId xmlns:a16="http://schemas.microsoft.com/office/drawing/2014/main" id="{F2F8CFBD-3604-FB4C-8DBF-C77ACA35C096}"/>
                </a:ext>
              </a:extLst>
            </p:cNvPr>
            <p:cNvCxnSpPr>
              <a:cxnSpLocks/>
            </p:cNvCxnSpPr>
            <p:nvPr/>
          </p:nvCxnSpPr>
          <p:spPr>
            <a:xfrm>
              <a:off x="5890931" y="3729037"/>
              <a:ext cx="1195669" cy="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A4EA1280-FE85-054C-B5F8-C6EC514867D9}"/>
                    </a:ext>
                  </a:extLst>
                </p:cNvPr>
                <p:cNvSpPr/>
                <p:nvPr/>
              </p:nvSpPr>
              <p:spPr>
                <a:xfrm>
                  <a:off x="6405281" y="3133048"/>
                  <a:ext cx="2698046"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smtClean="0">
                            <a:latin typeface="Cambria Math" panose="02040503050406030204" pitchFamily="18" charset="0"/>
                          </a:rPr>
                          <m:t>TPR</m:t>
                        </m:r>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2</m:t>
                            </m:r>
                          </m:num>
                          <m:den>
                            <m:r>
                              <a:rPr lang="en-US" altLang="ja-JP" sz="2400" b="0" i="1" smtClean="0">
                                <a:latin typeface="Cambria Math" panose="02040503050406030204" pitchFamily="18" charset="0"/>
                              </a:rPr>
                              <m:t>4</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𝐹𝑃𝑅</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0</m:t>
                            </m:r>
                          </m:num>
                          <m:den>
                            <m:r>
                              <a:rPr lang="en-US" altLang="ja-JP" sz="2400" b="0" i="1" smtClean="0">
                                <a:latin typeface="Cambria Math" panose="02040503050406030204" pitchFamily="18" charset="0"/>
                              </a:rPr>
                              <m:t>4</m:t>
                            </m:r>
                          </m:den>
                        </m:f>
                      </m:oMath>
                    </m:oMathPara>
                  </a14:m>
                  <a:endParaRPr lang="ja-JP" altLang="en-US" sz="2400"/>
                </a:p>
              </p:txBody>
            </p:sp>
          </mc:Choice>
          <mc:Fallback xmlns="">
            <p:sp>
              <p:nvSpPr>
                <p:cNvPr id="16" name="正方形/長方形 15">
                  <a:extLst>
                    <a:ext uri="{FF2B5EF4-FFF2-40B4-BE49-F238E27FC236}">
                      <a16:creationId xmlns:a16="http://schemas.microsoft.com/office/drawing/2014/main" id="{A4EA1280-FE85-054C-B5F8-C6EC514867D9}"/>
                    </a:ext>
                  </a:extLst>
                </p:cNvPr>
                <p:cNvSpPr>
                  <a:spLocks noRot="1" noChangeAspect="1" noMove="1" noResize="1" noEditPoints="1" noAdjustHandles="1" noChangeArrowheads="1" noChangeShapeType="1" noTextEdit="1"/>
                </p:cNvSpPr>
                <p:nvPr/>
              </p:nvSpPr>
              <p:spPr>
                <a:xfrm>
                  <a:off x="6405281" y="3133048"/>
                  <a:ext cx="2698046" cy="783804"/>
                </a:xfrm>
                <a:prstGeom prst="rect">
                  <a:avLst/>
                </a:prstGeom>
                <a:blipFill>
                  <a:blip r:embed="rId4"/>
                  <a:stretch>
                    <a:fillRect b="-4839"/>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503992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771525" y="72094"/>
            <a:ext cx="9601200" cy="688742"/>
          </a:xfrm>
        </p:spPr>
        <p:txBody>
          <a:bodyPr>
            <a:normAutofit fontScale="90000"/>
          </a:bodyPr>
          <a:lstStyle/>
          <a:p>
            <a:r>
              <a:rPr kumimoji="1" lang="ja-JP" altLang="en-US"/>
              <a:t>提案手法　</a:t>
            </a:r>
            <a:r>
              <a:rPr lang="ja-JP" altLang="en-US"/>
              <a:t>特徴ベクトル</a:t>
            </a:r>
            <a:endParaRPr kumimoji="1" lang="ja-JP" altLang="en-US"/>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3D62CE16-C125-5045-9A2F-B994388B9088}"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p:txBody>
          <a:bodyPr/>
          <a:lstStyle/>
          <a:p>
            <a:fld id="{C396DE94-E78B-4743-9932-E18BCB9B557B}" type="slidenum">
              <a:rPr kumimoji="1" lang="ja-JP" altLang="en-US" smtClean="0"/>
              <a:t>31</a:t>
            </a:fld>
            <a:endParaRPr kumimoji="1" lang="ja-JP" altLang="en-US"/>
          </a:p>
        </p:txBody>
      </p:sp>
      <p:sp>
        <p:nvSpPr>
          <p:cNvPr id="13" name="タイトル 1">
            <a:extLst>
              <a:ext uri="{FF2B5EF4-FFF2-40B4-BE49-F238E27FC236}">
                <a16:creationId xmlns:a16="http://schemas.microsoft.com/office/drawing/2014/main" id="{DB685151-4986-1E46-8925-AE9EFA6F5CB4}"/>
              </a:ext>
            </a:extLst>
          </p:cNvPr>
          <p:cNvSpPr txBox="1">
            <a:spLocks/>
          </p:cNvSpPr>
          <p:nvPr/>
        </p:nvSpPr>
        <p:spPr>
          <a:xfrm>
            <a:off x="965295" y="843691"/>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800"/>
              <a:t>医療手続きの要約統計量</a:t>
            </a:r>
            <a:r>
              <a:rPr lang="en-US" altLang="ja-JP" sz="2800" dirty="0"/>
              <a:t> (STAT)</a:t>
            </a:r>
          </a:p>
        </p:txBody>
      </p:sp>
      <p:graphicFrame>
        <p:nvGraphicFramePr>
          <p:cNvPr id="3" name="表 2">
            <a:extLst>
              <a:ext uri="{FF2B5EF4-FFF2-40B4-BE49-F238E27FC236}">
                <a16:creationId xmlns:a16="http://schemas.microsoft.com/office/drawing/2014/main" id="{983A783E-9B2A-7A45-9C8A-2449290D615E}"/>
              </a:ext>
            </a:extLst>
          </p:cNvPr>
          <p:cNvGraphicFramePr>
            <a:graphicFrameLocks noGrp="1"/>
          </p:cNvGraphicFramePr>
          <p:nvPr>
            <p:extLst/>
          </p:nvPr>
        </p:nvGraphicFramePr>
        <p:xfrm>
          <a:off x="1214439" y="1928813"/>
          <a:ext cx="10235442" cy="1831279"/>
        </p:xfrm>
        <a:graphic>
          <a:graphicData uri="http://schemas.openxmlformats.org/drawingml/2006/table">
            <a:tbl>
              <a:tblPr firstRow="1" firstCol="1" bandRow="1">
                <a:tableStyleId>{5C22544A-7EE6-4342-B048-85BDC9FD1C3A}</a:tableStyleId>
              </a:tblPr>
              <a:tblGrid>
                <a:gridCol w="1483782">
                  <a:extLst>
                    <a:ext uri="{9D8B030D-6E8A-4147-A177-3AD203B41FA5}">
                      <a16:colId xmlns:a16="http://schemas.microsoft.com/office/drawing/2014/main" val="3153752389"/>
                    </a:ext>
                  </a:extLst>
                </a:gridCol>
                <a:gridCol w="1686267">
                  <a:extLst>
                    <a:ext uri="{9D8B030D-6E8A-4147-A177-3AD203B41FA5}">
                      <a16:colId xmlns:a16="http://schemas.microsoft.com/office/drawing/2014/main" val="2604613154"/>
                    </a:ext>
                  </a:extLst>
                </a:gridCol>
                <a:gridCol w="1387662">
                  <a:extLst>
                    <a:ext uri="{9D8B030D-6E8A-4147-A177-3AD203B41FA5}">
                      <a16:colId xmlns:a16="http://schemas.microsoft.com/office/drawing/2014/main" val="1989076258"/>
                    </a:ext>
                  </a:extLst>
                </a:gridCol>
                <a:gridCol w="3322600">
                  <a:extLst>
                    <a:ext uri="{9D8B030D-6E8A-4147-A177-3AD203B41FA5}">
                      <a16:colId xmlns:a16="http://schemas.microsoft.com/office/drawing/2014/main" val="2528967130"/>
                    </a:ext>
                  </a:extLst>
                </a:gridCol>
                <a:gridCol w="2355131">
                  <a:extLst>
                    <a:ext uri="{9D8B030D-6E8A-4147-A177-3AD203B41FA5}">
                      <a16:colId xmlns:a16="http://schemas.microsoft.com/office/drawing/2014/main" val="1976433726"/>
                    </a:ext>
                  </a:extLst>
                </a:gridCol>
              </a:tblGrid>
              <a:tr h="610427">
                <a:tc>
                  <a:txBody>
                    <a:bodyPr/>
                    <a:lstStyle/>
                    <a:p>
                      <a:pPr algn="just" fontAlgn="auto">
                        <a:spcAft>
                          <a:spcPts val="0"/>
                        </a:spcAft>
                      </a:pPr>
                      <a:r>
                        <a:rPr lang="en-US" altLang="ja-JP" sz="1200" kern="0" dirty="0">
                          <a:effectLst/>
                          <a:latin typeface="+mn-lt"/>
                          <a:ea typeface="ＭＳ 明朝" panose="02020609040205080304" pitchFamily="49" charset="-128"/>
                          <a:cs typeface="Tahoma" panose="020B0604030504040204" pitchFamily="34" charset="0"/>
                        </a:rPr>
                        <a:t>NPI</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err="1">
                          <a:effectLst/>
                          <a:latin typeface="+mn-lt"/>
                        </a:rPr>
                        <a:t>hcpcs_code</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err="1">
                          <a:effectLst/>
                          <a:latin typeface="+mn-lt"/>
                          <a:ea typeface="ＭＳ 明朝" panose="02020609040205080304" pitchFamily="49" charset="-128"/>
                          <a:cs typeface="Tahoma" panose="020B0604030504040204" pitchFamily="34" charset="0"/>
                        </a:rPr>
                        <a:t>Provider_gender</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err="1">
                          <a:effectLst/>
                          <a:latin typeface="+mn-lt"/>
                          <a:ea typeface="ＭＳ 明朝" panose="02020609040205080304" pitchFamily="49" charset="-128"/>
                          <a:cs typeface="Tahoma" panose="020B0604030504040204" pitchFamily="34" charset="0"/>
                        </a:rPr>
                        <a:t>Provider_type</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err="1">
                          <a:effectLst/>
                          <a:latin typeface="+mn-lt"/>
                        </a:rPr>
                        <a:t>average_medicare_submitted_amount</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275034472"/>
                  </a:ext>
                </a:extLst>
              </a:tr>
              <a:tr h="305213">
                <a:tc>
                  <a:txBody>
                    <a:bodyPr/>
                    <a:lstStyle/>
                    <a:p>
                      <a:pPr algn="just" fontAlgn="auto">
                        <a:spcAft>
                          <a:spcPts val="0"/>
                        </a:spcAft>
                      </a:pPr>
                      <a:r>
                        <a:rPr lang="en-US" sz="1200" kern="0">
                          <a:effectLst/>
                          <a:latin typeface="+mn-lt"/>
                        </a:rPr>
                        <a:t>101111</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a:effectLst/>
                          <a:latin typeface="+mn-lt"/>
                        </a:rPr>
                        <a:t>91312</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M</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Internal Medicine</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latin typeface="+mn-lt"/>
                        </a:rPr>
                        <a:t>10</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1623582737"/>
                  </a:ext>
                </a:extLst>
              </a:tr>
              <a:tr h="305213">
                <a:tc>
                  <a:txBody>
                    <a:bodyPr/>
                    <a:lstStyle/>
                    <a:p>
                      <a:pPr algn="just" fontAlgn="auto">
                        <a:spcAft>
                          <a:spcPts val="0"/>
                        </a:spcAft>
                      </a:pPr>
                      <a:r>
                        <a:rPr lang="en-US" sz="1200" kern="0">
                          <a:effectLst/>
                          <a:latin typeface="+mn-lt"/>
                        </a:rPr>
                        <a:t>101111</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a:effectLst/>
                          <a:latin typeface="+mn-lt"/>
                        </a:rPr>
                        <a:t>91313</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M</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Internal Medicine</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a:effectLst/>
                          <a:latin typeface="+mn-lt"/>
                        </a:rPr>
                        <a:t>10</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4034383924"/>
                  </a:ext>
                </a:extLst>
              </a:tr>
              <a:tr h="305213">
                <a:tc>
                  <a:txBody>
                    <a:bodyPr/>
                    <a:lstStyle/>
                    <a:p>
                      <a:pPr algn="just" fontAlgn="auto">
                        <a:spcAft>
                          <a:spcPts val="0"/>
                        </a:spcAft>
                      </a:pPr>
                      <a:r>
                        <a:rPr lang="en-US" sz="1200" kern="0">
                          <a:effectLst/>
                          <a:latin typeface="+mn-lt"/>
                        </a:rPr>
                        <a:t>101111</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latin typeface="+mn-lt"/>
                        </a:rPr>
                        <a:t>91314</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M</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Internal Medicine</a:t>
                      </a:r>
                    </a:p>
                  </a:txBody>
                  <a:tcPr marL="68580" marR="68580" marT="0" marB="0"/>
                </a:tc>
                <a:tc>
                  <a:txBody>
                    <a:bodyPr/>
                    <a:lstStyle/>
                    <a:p>
                      <a:pPr algn="just" fontAlgn="auto">
                        <a:spcAft>
                          <a:spcPts val="0"/>
                        </a:spcAft>
                      </a:pPr>
                      <a:r>
                        <a:rPr lang="en-US" sz="1200" kern="0" dirty="0">
                          <a:effectLst/>
                          <a:latin typeface="+mn-lt"/>
                        </a:rPr>
                        <a:t>25</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493271734"/>
                  </a:ext>
                </a:extLst>
              </a:tr>
              <a:tr h="305213">
                <a:tc>
                  <a:txBody>
                    <a:bodyPr/>
                    <a:lstStyle/>
                    <a:p>
                      <a:pPr algn="just" fontAlgn="auto">
                        <a:spcAft>
                          <a:spcPts val="0"/>
                        </a:spcAft>
                      </a:pPr>
                      <a:r>
                        <a:rPr lang="en-US" sz="1200" kern="0">
                          <a:effectLst/>
                          <a:latin typeface="+mn-lt"/>
                        </a:rPr>
                        <a:t>101112</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latin typeface="+mn-lt"/>
                        </a:rPr>
                        <a:t>91312</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F</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Ophthalmology</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a:effectLst/>
                          <a:latin typeface="+mn-lt"/>
                        </a:rPr>
                        <a:t>50</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342145905"/>
                  </a:ext>
                </a:extLst>
              </a:tr>
            </a:tbl>
          </a:graphicData>
        </a:graphic>
      </p:graphicFrame>
      <p:graphicFrame>
        <p:nvGraphicFramePr>
          <p:cNvPr id="8" name="表 7">
            <a:extLst>
              <a:ext uri="{FF2B5EF4-FFF2-40B4-BE49-F238E27FC236}">
                <a16:creationId xmlns:a16="http://schemas.microsoft.com/office/drawing/2014/main" id="{89CAB4B2-0A59-C645-A9FB-E93167E3EB6B}"/>
              </a:ext>
            </a:extLst>
          </p:cNvPr>
          <p:cNvGraphicFramePr>
            <a:graphicFrameLocks noGrp="1"/>
          </p:cNvGraphicFramePr>
          <p:nvPr>
            <p:extLst/>
          </p:nvPr>
        </p:nvGraphicFramePr>
        <p:xfrm>
          <a:off x="1214439" y="4733282"/>
          <a:ext cx="10235443" cy="1092912"/>
        </p:xfrm>
        <a:graphic>
          <a:graphicData uri="http://schemas.openxmlformats.org/drawingml/2006/table">
            <a:tbl>
              <a:tblPr firstRow="1" firstCol="1" bandRow="1">
                <a:tableStyleId>{5C22544A-7EE6-4342-B048-85BDC9FD1C3A}</a:tableStyleId>
              </a:tblPr>
              <a:tblGrid>
                <a:gridCol w="1872719">
                  <a:extLst>
                    <a:ext uri="{9D8B030D-6E8A-4147-A177-3AD203B41FA5}">
                      <a16:colId xmlns:a16="http://schemas.microsoft.com/office/drawing/2014/main" val="2693982451"/>
                    </a:ext>
                  </a:extLst>
                </a:gridCol>
                <a:gridCol w="2090681">
                  <a:extLst>
                    <a:ext uri="{9D8B030D-6E8A-4147-A177-3AD203B41FA5}">
                      <a16:colId xmlns:a16="http://schemas.microsoft.com/office/drawing/2014/main" val="1628236049"/>
                    </a:ext>
                  </a:extLst>
                </a:gridCol>
                <a:gridCol w="2090681">
                  <a:extLst>
                    <a:ext uri="{9D8B030D-6E8A-4147-A177-3AD203B41FA5}">
                      <a16:colId xmlns:a16="http://schemas.microsoft.com/office/drawing/2014/main" val="1728603343"/>
                    </a:ext>
                  </a:extLst>
                </a:gridCol>
                <a:gridCol w="2090681">
                  <a:extLst>
                    <a:ext uri="{9D8B030D-6E8A-4147-A177-3AD203B41FA5}">
                      <a16:colId xmlns:a16="http://schemas.microsoft.com/office/drawing/2014/main" val="899074649"/>
                    </a:ext>
                  </a:extLst>
                </a:gridCol>
                <a:gridCol w="2090681">
                  <a:extLst>
                    <a:ext uri="{9D8B030D-6E8A-4147-A177-3AD203B41FA5}">
                      <a16:colId xmlns:a16="http://schemas.microsoft.com/office/drawing/2014/main" val="751158460"/>
                    </a:ext>
                  </a:extLst>
                </a:gridCol>
              </a:tblGrid>
              <a:tr h="0">
                <a:tc>
                  <a:txBody>
                    <a:bodyPr/>
                    <a:lstStyle/>
                    <a:p>
                      <a:pPr algn="just" fontAlgn="auto">
                        <a:spcAft>
                          <a:spcPts val="0"/>
                        </a:spcAft>
                      </a:pPr>
                      <a:r>
                        <a:rPr lang="en-US" sz="1200" kern="0" dirty="0">
                          <a:effectLst/>
                          <a:latin typeface="+mn-ea"/>
                          <a:ea typeface="+mn-ea"/>
                        </a:rPr>
                        <a:t>NPI</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0" dirty="0" err="1">
                          <a:effectLst/>
                          <a:latin typeface="+mn-ea"/>
                          <a:ea typeface="+mn-ea"/>
                          <a:cs typeface="Tahoma" panose="020B0604030504040204" pitchFamily="34" charset="0"/>
                        </a:rPr>
                        <a:t>provider_gender</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150" dirty="0" err="1">
                          <a:effectLst/>
                          <a:latin typeface="+mn-ea"/>
                          <a:ea typeface="+mn-ea"/>
                          <a:cs typeface="Tahoma" panose="020B0604030504040204" pitchFamily="34" charset="0"/>
                        </a:rPr>
                        <a:t>provider_type</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150" dirty="0" err="1">
                          <a:effectLst/>
                          <a:latin typeface="+mn-ea"/>
                          <a:ea typeface="+mn-ea"/>
                          <a:cs typeface="Tahoma" panose="020B0604030504040204" pitchFamily="34" charset="0"/>
                        </a:rPr>
                        <a:t>average_medicare_submitted_amount_mean</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0" dirty="0" err="1">
                          <a:effectLst/>
                          <a:latin typeface="+mn-ea"/>
                          <a:ea typeface="+mn-ea"/>
                          <a:cs typeface="Tahoma" panose="020B0604030504040204" pitchFamily="34" charset="0"/>
                        </a:rPr>
                        <a:t>average_medicare_submitted_amount_sum</a:t>
                      </a:r>
                      <a:endParaRPr lang="ja-JP" sz="1200" kern="150">
                        <a:effectLst/>
                        <a:latin typeface="+mn-ea"/>
                        <a:ea typeface="+mn-ea"/>
                        <a:cs typeface="Tahoma" panose="020B0604030504040204" pitchFamily="34" charset="0"/>
                      </a:endParaRPr>
                    </a:p>
                  </a:txBody>
                  <a:tcPr marL="68580" marR="68580" marT="0" marB="0"/>
                </a:tc>
                <a:extLst>
                  <a:ext uri="{0D108BD9-81ED-4DB2-BD59-A6C34878D82A}">
                    <a16:rowId xmlns:a16="http://schemas.microsoft.com/office/drawing/2014/main" val="377023122"/>
                  </a:ext>
                </a:extLst>
              </a:tr>
              <a:tr h="361392">
                <a:tc>
                  <a:txBody>
                    <a:bodyPr/>
                    <a:lstStyle/>
                    <a:p>
                      <a:pPr algn="just" fontAlgn="auto">
                        <a:spcAft>
                          <a:spcPts val="0"/>
                        </a:spcAft>
                      </a:pPr>
                      <a:r>
                        <a:rPr lang="en-US" sz="1200" kern="0" dirty="0">
                          <a:effectLst/>
                          <a:latin typeface="+mn-ea"/>
                          <a:ea typeface="+mn-ea"/>
                        </a:rPr>
                        <a:t>1011111</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0" dirty="0">
                          <a:effectLst/>
                          <a:latin typeface="+mn-ea"/>
                          <a:ea typeface="+mn-ea"/>
                          <a:cs typeface="Tahoma" panose="020B0604030504040204" pitchFamily="34" charset="0"/>
                        </a:rPr>
                        <a:t>M</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150" dirty="0">
                          <a:effectLst/>
                          <a:latin typeface="+mn-ea"/>
                          <a:ea typeface="+mn-ea"/>
                          <a:cs typeface="Tahoma" panose="020B0604030504040204" pitchFamily="34" charset="0"/>
                        </a:rPr>
                        <a:t>Internal Medicine</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0" dirty="0">
                          <a:effectLst/>
                          <a:latin typeface="+mn-ea"/>
                          <a:ea typeface="+mn-ea"/>
                          <a:cs typeface="Tahoma" panose="020B0604030504040204" pitchFamily="34" charset="0"/>
                        </a:rPr>
                        <a:t>15</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sz="1200" kern="0" dirty="0">
                          <a:effectLst/>
                          <a:latin typeface="+mn-ea"/>
                          <a:ea typeface="+mn-ea"/>
                        </a:rPr>
                        <a:t>45</a:t>
                      </a:r>
                      <a:endParaRPr lang="ja-JP" sz="1200" kern="150">
                        <a:effectLst/>
                        <a:latin typeface="+mn-ea"/>
                        <a:ea typeface="+mn-ea"/>
                        <a:cs typeface="Tahoma" panose="020B0604030504040204" pitchFamily="34" charset="0"/>
                      </a:endParaRPr>
                    </a:p>
                  </a:txBody>
                  <a:tcPr marL="68580" marR="68580" marT="0" marB="0"/>
                </a:tc>
                <a:extLst>
                  <a:ext uri="{0D108BD9-81ED-4DB2-BD59-A6C34878D82A}">
                    <a16:rowId xmlns:a16="http://schemas.microsoft.com/office/drawing/2014/main" val="3117602783"/>
                  </a:ext>
                </a:extLst>
              </a:tr>
              <a:tr h="0">
                <a:tc>
                  <a:txBody>
                    <a:bodyPr/>
                    <a:lstStyle/>
                    <a:p>
                      <a:pPr algn="just" fontAlgn="auto">
                        <a:spcAft>
                          <a:spcPts val="0"/>
                        </a:spcAft>
                      </a:pPr>
                      <a:r>
                        <a:rPr lang="en-US" sz="1200" kern="0">
                          <a:effectLst/>
                          <a:latin typeface="+mn-ea"/>
                          <a:ea typeface="+mn-ea"/>
                        </a:rPr>
                        <a:t>1011112</a:t>
                      </a:r>
                      <a:endParaRPr lang="ja-JP" sz="1200" kern="150">
                        <a:effectLst/>
                        <a:latin typeface="+mn-ea"/>
                        <a:ea typeface="+mn-ea"/>
                        <a:cs typeface="Tahoma" panose="020B0604030504040204" pitchFamily="34"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0" dirty="0">
                          <a:effectLst/>
                          <a:latin typeface="+mn-ea"/>
                          <a:ea typeface="+mn-ea"/>
                          <a:cs typeface="Tahoma" panose="020B0604030504040204" pitchFamily="34" charset="0"/>
                        </a:rPr>
                        <a:t>F</a:t>
                      </a:r>
                      <a:endParaRPr lang="ja-JP" altLang="ja-JP" sz="1200" kern="150">
                        <a:effectLst/>
                        <a:latin typeface="+mn-ea"/>
                        <a:ea typeface="+mn-ea"/>
                        <a:cs typeface="Tahoma" panose="020B0604030504040204" pitchFamily="34" charset="0"/>
                      </a:endParaRPr>
                    </a:p>
                    <a:p>
                      <a:pPr algn="l" fontAlgn="auto">
                        <a:spcAft>
                          <a:spcPts val="0"/>
                        </a:spcAft>
                      </a:pP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150" dirty="0">
                          <a:effectLst/>
                          <a:latin typeface="+mn-ea"/>
                          <a:ea typeface="+mn-ea"/>
                          <a:cs typeface="Tahoma" panose="020B0604030504040204" pitchFamily="34" charset="0"/>
                        </a:rPr>
                        <a:t>Ophthalmology</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0" dirty="0">
                          <a:effectLst/>
                          <a:latin typeface="+mn-ea"/>
                          <a:ea typeface="+mn-ea"/>
                          <a:cs typeface="Tahoma" panose="020B0604030504040204" pitchFamily="34" charset="0"/>
                        </a:rPr>
                        <a:t>5</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0" dirty="0">
                          <a:effectLst/>
                          <a:latin typeface="+mn-ea"/>
                          <a:ea typeface="+mn-ea"/>
                          <a:cs typeface="Tahoma" panose="020B0604030504040204" pitchFamily="34" charset="0"/>
                        </a:rPr>
                        <a:t>50</a:t>
                      </a:r>
                      <a:endParaRPr lang="ja-JP" sz="1200" kern="150">
                        <a:effectLst/>
                        <a:latin typeface="+mn-ea"/>
                        <a:ea typeface="+mn-ea"/>
                        <a:cs typeface="Tahoma" panose="020B0604030504040204" pitchFamily="34" charset="0"/>
                      </a:endParaRPr>
                    </a:p>
                  </a:txBody>
                  <a:tcPr marL="68580" marR="68580" marT="0" marB="0"/>
                </a:tc>
                <a:extLst>
                  <a:ext uri="{0D108BD9-81ED-4DB2-BD59-A6C34878D82A}">
                    <a16:rowId xmlns:a16="http://schemas.microsoft.com/office/drawing/2014/main" val="4288119529"/>
                  </a:ext>
                </a:extLst>
              </a:tr>
            </a:tbl>
          </a:graphicData>
        </a:graphic>
      </p:graphicFrame>
      <p:sp>
        <p:nvSpPr>
          <p:cNvPr id="17" name="タイトル 1">
            <a:extLst>
              <a:ext uri="{FF2B5EF4-FFF2-40B4-BE49-F238E27FC236}">
                <a16:creationId xmlns:a16="http://schemas.microsoft.com/office/drawing/2014/main" id="{861D16DC-989F-2E44-8E17-6A4EFAA43AC2}"/>
              </a:ext>
            </a:extLst>
          </p:cNvPr>
          <p:cNvSpPr txBox="1">
            <a:spLocks/>
          </p:cNvSpPr>
          <p:nvPr/>
        </p:nvSpPr>
        <p:spPr>
          <a:xfrm>
            <a:off x="1390650" y="1365534"/>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400"/>
              <a:t>医療提供者の全医療行為から統計量を計算し，特徴ベクトルを作成</a:t>
            </a:r>
          </a:p>
        </p:txBody>
      </p:sp>
      <p:sp>
        <p:nvSpPr>
          <p:cNvPr id="12" name="下矢印 11">
            <a:extLst>
              <a:ext uri="{FF2B5EF4-FFF2-40B4-BE49-F238E27FC236}">
                <a16:creationId xmlns:a16="http://schemas.microsoft.com/office/drawing/2014/main" id="{558E6AB2-669D-F64C-A40B-90E252FA7E9B}"/>
              </a:ext>
            </a:extLst>
          </p:cNvPr>
          <p:cNvSpPr/>
          <p:nvPr/>
        </p:nvSpPr>
        <p:spPr>
          <a:xfrm>
            <a:off x="2231493" y="3931715"/>
            <a:ext cx="477909" cy="644232"/>
          </a:xfrm>
          <a:prstGeom prst="downArrow">
            <a:avLst/>
          </a:prstGeom>
          <a:solidFill>
            <a:schemeClr val="accent6">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lumMod val="75000"/>
                </a:schemeClr>
              </a:solidFill>
            </a:endParaRPr>
          </a:p>
        </p:txBody>
      </p:sp>
      <p:sp>
        <p:nvSpPr>
          <p:cNvPr id="14" name="テキスト ボックス 13">
            <a:extLst>
              <a:ext uri="{FF2B5EF4-FFF2-40B4-BE49-F238E27FC236}">
                <a16:creationId xmlns:a16="http://schemas.microsoft.com/office/drawing/2014/main" id="{3740A9BC-57C0-D843-B71A-557E465D3842}"/>
              </a:ext>
            </a:extLst>
          </p:cNvPr>
          <p:cNvSpPr txBox="1"/>
          <p:nvPr/>
        </p:nvSpPr>
        <p:spPr>
          <a:xfrm>
            <a:off x="2893564" y="4051649"/>
            <a:ext cx="5426301" cy="461665"/>
          </a:xfrm>
          <a:prstGeom prst="rect">
            <a:avLst/>
          </a:prstGeom>
          <a:noFill/>
        </p:spPr>
        <p:txBody>
          <a:bodyPr wrap="square" rtlCol="0">
            <a:spAutoFit/>
          </a:bodyPr>
          <a:lstStyle/>
          <a:p>
            <a:r>
              <a:rPr kumimoji="1" lang="ja-JP" altLang="en-US" sz="2400"/>
              <a:t>医療提供者ごとの特徴ベクトルへ</a:t>
            </a:r>
            <a:endParaRPr kumimoji="1" lang="en-US" altLang="ja-JP" sz="2400" dirty="0"/>
          </a:p>
        </p:txBody>
      </p:sp>
      <p:grpSp>
        <p:nvGrpSpPr>
          <p:cNvPr id="26" name="グループ化 25">
            <a:extLst>
              <a:ext uri="{FF2B5EF4-FFF2-40B4-BE49-F238E27FC236}">
                <a16:creationId xmlns:a16="http://schemas.microsoft.com/office/drawing/2014/main" id="{D027A832-8F6D-6B4A-BF1A-6D189112EC78}"/>
              </a:ext>
            </a:extLst>
          </p:cNvPr>
          <p:cNvGrpSpPr/>
          <p:nvPr/>
        </p:nvGrpSpPr>
        <p:grpSpPr>
          <a:xfrm>
            <a:off x="7229475" y="2523886"/>
            <a:ext cx="4220405" cy="2865336"/>
            <a:chOff x="7229475" y="2523886"/>
            <a:chExt cx="4220405" cy="2865336"/>
          </a:xfrm>
        </p:grpSpPr>
        <p:grpSp>
          <p:nvGrpSpPr>
            <p:cNvPr id="20" name="グループ化 19">
              <a:extLst>
                <a:ext uri="{FF2B5EF4-FFF2-40B4-BE49-F238E27FC236}">
                  <a16:creationId xmlns:a16="http://schemas.microsoft.com/office/drawing/2014/main" id="{4BAA84CE-CBBC-9940-980B-45B63F24A885}"/>
                </a:ext>
              </a:extLst>
            </p:cNvPr>
            <p:cNvGrpSpPr/>
            <p:nvPr/>
          </p:nvGrpSpPr>
          <p:grpSpPr>
            <a:xfrm>
              <a:off x="8215313" y="2523886"/>
              <a:ext cx="3234567" cy="2569064"/>
              <a:chOff x="8215313" y="2523886"/>
              <a:chExt cx="3234567" cy="2569064"/>
            </a:xfrm>
          </p:grpSpPr>
          <p:sp>
            <p:nvSpPr>
              <p:cNvPr id="15" name="正方形/長方形 14">
                <a:extLst>
                  <a:ext uri="{FF2B5EF4-FFF2-40B4-BE49-F238E27FC236}">
                    <a16:creationId xmlns:a16="http://schemas.microsoft.com/office/drawing/2014/main" id="{DFAF606F-94E7-574F-8D95-B68C45C799CD}"/>
                  </a:ext>
                </a:extLst>
              </p:cNvPr>
              <p:cNvSpPr/>
              <p:nvPr/>
            </p:nvSpPr>
            <p:spPr>
              <a:xfrm>
                <a:off x="9029699" y="2523886"/>
                <a:ext cx="2420181" cy="9051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29FB903E-9281-7945-A4F5-B168DC19F91F}"/>
                  </a:ext>
                </a:extLst>
              </p:cNvPr>
              <p:cNvCxnSpPr>
                <a:cxnSpLocks/>
              </p:cNvCxnSpPr>
              <p:nvPr/>
            </p:nvCxnSpPr>
            <p:spPr>
              <a:xfrm flipH="1">
                <a:off x="8215313" y="3429000"/>
                <a:ext cx="1957388" cy="166395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正方形/長方形 21">
              <a:extLst>
                <a:ext uri="{FF2B5EF4-FFF2-40B4-BE49-F238E27FC236}">
                  <a16:creationId xmlns:a16="http://schemas.microsoft.com/office/drawing/2014/main" id="{A2603B93-EBB4-034D-A8D1-BC0F1FCEE17E}"/>
                </a:ext>
              </a:extLst>
            </p:cNvPr>
            <p:cNvSpPr/>
            <p:nvPr/>
          </p:nvSpPr>
          <p:spPr>
            <a:xfrm>
              <a:off x="7229475" y="5064374"/>
              <a:ext cx="2190749" cy="3248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5437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771525" y="72094"/>
            <a:ext cx="9601200" cy="688742"/>
          </a:xfrm>
        </p:spPr>
        <p:txBody>
          <a:bodyPr>
            <a:normAutofit fontScale="90000"/>
          </a:bodyPr>
          <a:lstStyle/>
          <a:p>
            <a:r>
              <a:rPr lang="ja-JP" altLang="en-US"/>
              <a:t>提案手法</a:t>
            </a:r>
            <a:r>
              <a:rPr lang="en-US" altLang="ja-JP" dirty="0"/>
              <a:t>  </a:t>
            </a:r>
            <a:r>
              <a:rPr kumimoji="1" lang="ja-JP" altLang="en-US"/>
              <a:t>データ結合</a:t>
            </a:r>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6E67A4BD-96DB-E84F-987D-6009C0D61B1D}"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p:txBody>
          <a:bodyPr/>
          <a:lstStyle/>
          <a:p>
            <a:fld id="{C396DE94-E78B-4743-9932-E18BCB9B557B}" type="slidenum">
              <a:rPr kumimoji="1" lang="ja-JP" altLang="en-US" smtClean="0"/>
              <a:t>32</a:t>
            </a:fld>
            <a:endParaRPr kumimoji="1" lang="ja-JP" altLang="en-US"/>
          </a:p>
        </p:txBody>
      </p:sp>
      <p:grpSp>
        <p:nvGrpSpPr>
          <p:cNvPr id="48" name="図形グループ 50">
            <a:extLst>
              <a:ext uri="{FF2B5EF4-FFF2-40B4-BE49-F238E27FC236}">
                <a16:creationId xmlns:a16="http://schemas.microsoft.com/office/drawing/2014/main" id="{01B57F86-178A-7D44-B549-FD721547C6CC}"/>
              </a:ext>
            </a:extLst>
          </p:cNvPr>
          <p:cNvGrpSpPr/>
          <p:nvPr/>
        </p:nvGrpSpPr>
        <p:grpSpPr>
          <a:xfrm>
            <a:off x="965295" y="1357465"/>
            <a:ext cx="11138412" cy="4743310"/>
            <a:chOff x="-15875" y="994347"/>
            <a:chExt cx="11138412" cy="4743310"/>
          </a:xfrm>
        </p:grpSpPr>
        <p:pic>
          <p:nvPicPr>
            <p:cNvPr id="50" name="図 49" descr="スクリーンショット 2017-12-11 23.48.18.png">
              <a:extLst>
                <a:ext uri="{FF2B5EF4-FFF2-40B4-BE49-F238E27FC236}">
                  <a16:creationId xmlns:a16="http://schemas.microsoft.com/office/drawing/2014/main" id="{3B6F868C-3217-7C42-826B-EDD8089CF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 y="994347"/>
              <a:ext cx="6622222" cy="2273300"/>
            </a:xfrm>
            <a:prstGeom prst="rect">
              <a:avLst/>
            </a:prstGeom>
          </p:spPr>
        </p:pic>
        <p:pic>
          <p:nvPicPr>
            <p:cNvPr id="51" name="図 50" descr="スクリーンショット 2017-12-11 23.52.02.png">
              <a:extLst>
                <a:ext uri="{FF2B5EF4-FFF2-40B4-BE49-F238E27FC236}">
                  <a16:creationId xmlns:a16="http://schemas.microsoft.com/office/drawing/2014/main" id="{881F2970-C062-8247-97BF-7476E272269F}"/>
                </a:ext>
              </a:extLst>
            </p:cNvPr>
            <p:cNvPicPr>
              <a:picLocks noChangeAspect="1"/>
            </p:cNvPicPr>
            <p:nvPr/>
          </p:nvPicPr>
          <p:blipFill rotWithShape="1">
            <a:blip r:embed="rId4">
              <a:extLst>
                <a:ext uri="{28A0092B-C50C-407E-A947-70E740481C1C}">
                  <a14:useLocalDpi xmlns:a14="http://schemas.microsoft.com/office/drawing/2010/main" val="0"/>
                </a:ext>
              </a:extLst>
            </a:blip>
            <a:srcRect t="10759" b="18484"/>
            <a:stretch/>
          </p:blipFill>
          <p:spPr>
            <a:xfrm>
              <a:off x="3843366" y="2050857"/>
              <a:ext cx="4648200" cy="3111500"/>
            </a:xfrm>
            <a:prstGeom prst="rect">
              <a:avLst/>
            </a:prstGeom>
          </p:spPr>
        </p:pic>
        <p:pic>
          <p:nvPicPr>
            <p:cNvPr id="53" name="図 52" descr="スクリーンショット 2017-12-11 23.58.47.png">
              <a:extLst>
                <a:ext uri="{FF2B5EF4-FFF2-40B4-BE49-F238E27FC236}">
                  <a16:creationId xmlns:a16="http://schemas.microsoft.com/office/drawing/2014/main" id="{B9F264DE-B319-2D43-93DB-37A23E260C4E}"/>
                </a:ext>
              </a:extLst>
            </p:cNvPr>
            <p:cNvPicPr>
              <a:picLocks noChangeAspect="1"/>
            </p:cNvPicPr>
            <p:nvPr/>
          </p:nvPicPr>
          <p:blipFill rotWithShape="1">
            <a:blip r:embed="rId5">
              <a:extLst>
                <a:ext uri="{28A0092B-C50C-407E-A947-70E740481C1C}">
                  <a14:useLocalDpi xmlns:a14="http://schemas.microsoft.com/office/drawing/2010/main" val="0"/>
                </a:ext>
              </a:extLst>
            </a:blip>
            <a:srcRect b="30378"/>
            <a:stretch/>
          </p:blipFill>
          <p:spPr>
            <a:xfrm>
              <a:off x="6839462" y="4070183"/>
              <a:ext cx="4283075" cy="1667474"/>
            </a:xfrm>
            <a:prstGeom prst="rect">
              <a:avLst/>
            </a:prstGeom>
          </p:spPr>
        </p:pic>
      </p:grpSp>
      <p:sp>
        <p:nvSpPr>
          <p:cNvPr id="69" name="正方形/長方形 68">
            <a:extLst>
              <a:ext uri="{FF2B5EF4-FFF2-40B4-BE49-F238E27FC236}">
                <a16:creationId xmlns:a16="http://schemas.microsoft.com/office/drawing/2014/main" id="{76495494-776C-494C-89B6-4F705783A762}"/>
              </a:ext>
            </a:extLst>
          </p:cNvPr>
          <p:cNvSpPr/>
          <p:nvPr/>
        </p:nvSpPr>
        <p:spPr>
          <a:xfrm>
            <a:off x="965295" y="3713036"/>
            <a:ext cx="5552417" cy="369332"/>
          </a:xfrm>
          <a:prstGeom prst="rect">
            <a:avLst/>
          </a:prstGeom>
        </p:spPr>
        <p:txBody>
          <a:bodyPr wrap="none">
            <a:spAutoFit/>
          </a:bodyPr>
          <a:lstStyle/>
          <a:p>
            <a:r>
              <a:rPr lang="en-US" altLang="ja-JP" dirty="0">
                <a:solidFill>
                  <a:sysClr val="windowText" lastClr="000000"/>
                </a:solidFill>
                <a:latin typeface="+mn-ea"/>
              </a:rPr>
              <a:t>Medicare Provider Utilization and Payment Data</a:t>
            </a:r>
          </a:p>
        </p:txBody>
      </p:sp>
      <p:sp>
        <p:nvSpPr>
          <p:cNvPr id="70" name="正方形/長方形 69">
            <a:extLst>
              <a:ext uri="{FF2B5EF4-FFF2-40B4-BE49-F238E27FC236}">
                <a16:creationId xmlns:a16="http://schemas.microsoft.com/office/drawing/2014/main" id="{57395EB2-81A5-9647-A2A0-ECE90BB8D328}"/>
              </a:ext>
            </a:extLst>
          </p:cNvPr>
          <p:cNvSpPr/>
          <p:nvPr/>
        </p:nvSpPr>
        <p:spPr>
          <a:xfrm>
            <a:off x="4310741" y="5583924"/>
            <a:ext cx="4052263" cy="369332"/>
          </a:xfrm>
          <a:prstGeom prst="rect">
            <a:avLst/>
          </a:prstGeom>
        </p:spPr>
        <p:txBody>
          <a:bodyPr wrap="none">
            <a:spAutoFit/>
          </a:bodyPr>
          <a:lstStyle/>
          <a:p>
            <a:r>
              <a:rPr lang="de-DE" altLang="ja-JP" dirty="0" err="1">
                <a:latin typeface="+mn-ea"/>
              </a:rPr>
              <a:t>Full</a:t>
            </a:r>
            <a:r>
              <a:rPr lang="de-DE" altLang="ja-JP" dirty="0">
                <a:latin typeface="+mn-ea"/>
              </a:rPr>
              <a:t> </a:t>
            </a:r>
            <a:r>
              <a:rPr lang="de-DE" altLang="ja-JP" dirty="0" err="1">
                <a:latin typeface="+mn-ea"/>
              </a:rPr>
              <a:t>Replacement</a:t>
            </a:r>
            <a:r>
              <a:rPr lang="de-DE" altLang="ja-JP" dirty="0">
                <a:latin typeface="+mn-ea"/>
              </a:rPr>
              <a:t> </a:t>
            </a:r>
            <a:r>
              <a:rPr lang="de-DE" altLang="ja-JP" dirty="0" err="1">
                <a:latin typeface="+mn-ea"/>
              </a:rPr>
              <a:t>Monthly</a:t>
            </a:r>
            <a:r>
              <a:rPr lang="de-DE" altLang="ja-JP" dirty="0">
                <a:latin typeface="+mn-ea"/>
              </a:rPr>
              <a:t> NPI </a:t>
            </a:r>
            <a:r>
              <a:rPr lang="de-DE" altLang="ja-JP" dirty="0" err="1">
                <a:latin typeface="+mn-ea"/>
              </a:rPr>
              <a:t>file</a:t>
            </a:r>
            <a:r>
              <a:rPr lang="ja-JP" altLang="ja-JP">
                <a:latin typeface="+mn-ea"/>
              </a:rPr>
              <a:t> </a:t>
            </a:r>
            <a:endParaRPr lang="en-US" altLang="ja-JP" dirty="0">
              <a:latin typeface="+mn-ea"/>
            </a:endParaRPr>
          </a:p>
        </p:txBody>
      </p:sp>
      <p:sp>
        <p:nvSpPr>
          <p:cNvPr id="71" name="正方形/長方形 70">
            <a:extLst>
              <a:ext uri="{FF2B5EF4-FFF2-40B4-BE49-F238E27FC236}">
                <a16:creationId xmlns:a16="http://schemas.microsoft.com/office/drawing/2014/main" id="{4FF3A8CE-95DD-544B-804E-29CF54534DA0}"/>
              </a:ext>
            </a:extLst>
          </p:cNvPr>
          <p:cNvSpPr/>
          <p:nvPr/>
        </p:nvSpPr>
        <p:spPr>
          <a:xfrm>
            <a:off x="9331261" y="6130646"/>
            <a:ext cx="1673856" cy="369332"/>
          </a:xfrm>
          <a:prstGeom prst="rect">
            <a:avLst/>
          </a:prstGeom>
        </p:spPr>
        <p:txBody>
          <a:bodyPr wrap="none">
            <a:spAutoFit/>
          </a:bodyPr>
          <a:lstStyle/>
          <a:p>
            <a:r>
              <a:rPr lang="en-US" altLang="ja-JP" dirty="0" err="1">
                <a:solidFill>
                  <a:sysClr val="windowText" lastClr="000000"/>
                </a:solidFill>
                <a:latin typeface="+mn-ea"/>
              </a:rPr>
              <a:t>Zipcode</a:t>
            </a:r>
            <a:r>
              <a:rPr lang="en-US" altLang="ja-JP" dirty="0">
                <a:solidFill>
                  <a:sysClr val="windowText" lastClr="000000"/>
                </a:solidFill>
                <a:latin typeface="+mn-ea"/>
              </a:rPr>
              <a:t> Data</a:t>
            </a:r>
          </a:p>
        </p:txBody>
      </p:sp>
      <p:sp>
        <p:nvSpPr>
          <p:cNvPr id="13" name="タイトル 1">
            <a:extLst>
              <a:ext uri="{FF2B5EF4-FFF2-40B4-BE49-F238E27FC236}">
                <a16:creationId xmlns:a16="http://schemas.microsoft.com/office/drawing/2014/main" id="{DB685151-4986-1E46-8925-AE9EFA6F5CB4}"/>
              </a:ext>
            </a:extLst>
          </p:cNvPr>
          <p:cNvSpPr txBox="1">
            <a:spLocks/>
          </p:cNvSpPr>
          <p:nvPr/>
        </p:nvSpPr>
        <p:spPr>
          <a:xfrm>
            <a:off x="965295" y="843691"/>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800"/>
              <a:t>前処理</a:t>
            </a:r>
          </a:p>
        </p:txBody>
      </p:sp>
    </p:spTree>
    <p:extLst>
      <p:ext uri="{BB962C8B-B14F-4D97-AF65-F5344CB8AC3E}">
        <p14:creationId xmlns:p14="http://schemas.microsoft.com/office/powerpoint/2010/main" val="3793271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095F6-7592-584C-AA86-5715AEB7BD5D}"/>
              </a:ext>
            </a:extLst>
          </p:cNvPr>
          <p:cNvSpPr>
            <a:spLocks noGrp="1"/>
          </p:cNvSpPr>
          <p:nvPr>
            <p:ph type="title"/>
          </p:nvPr>
        </p:nvSpPr>
        <p:spPr/>
        <p:txBody>
          <a:bodyPr/>
          <a:lstStyle/>
          <a:p>
            <a:r>
              <a:rPr lang="ja-JP" altLang="en-US"/>
              <a:t>評価指標　</a:t>
            </a:r>
            <a:endParaRPr kumimoji="1" lang="ja-JP" altLang="en-US"/>
          </a:p>
        </p:txBody>
      </p:sp>
      <p:sp>
        <p:nvSpPr>
          <p:cNvPr id="4" name="日付プレースホルダー 3">
            <a:extLst>
              <a:ext uri="{FF2B5EF4-FFF2-40B4-BE49-F238E27FC236}">
                <a16:creationId xmlns:a16="http://schemas.microsoft.com/office/drawing/2014/main" id="{60624FA2-1EF0-2E4B-B2FC-B8EED4355784}"/>
              </a:ext>
            </a:extLst>
          </p:cNvPr>
          <p:cNvSpPr>
            <a:spLocks noGrp="1"/>
          </p:cNvSpPr>
          <p:nvPr>
            <p:ph type="dt" sz="half" idx="10"/>
          </p:nvPr>
        </p:nvSpPr>
        <p:spPr/>
        <p:txBody>
          <a:bodyPr/>
          <a:lstStyle/>
          <a:p>
            <a:fld id="{546FFE48-ABDD-844D-8D38-8F20884379B7}"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026A0DFF-9799-C646-B2A8-4A063631E24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51B6807-000A-F44C-BF0C-62C74478E259}"/>
              </a:ext>
            </a:extLst>
          </p:cNvPr>
          <p:cNvSpPr>
            <a:spLocks noGrp="1"/>
          </p:cNvSpPr>
          <p:nvPr>
            <p:ph type="sldNum" sz="quarter" idx="12"/>
          </p:nvPr>
        </p:nvSpPr>
        <p:spPr/>
        <p:txBody>
          <a:bodyPr/>
          <a:lstStyle/>
          <a:p>
            <a:fld id="{C396DE94-E78B-4743-9932-E18BCB9B557B}" type="slidenum">
              <a:rPr kumimoji="1" lang="ja-JP" altLang="en-US" smtClean="0"/>
              <a:t>33</a:t>
            </a:fld>
            <a:endParaRPr kumimoji="1" lang="ja-JP" altLang="en-US"/>
          </a:p>
        </p:txBody>
      </p:sp>
      <p:sp>
        <p:nvSpPr>
          <p:cNvPr id="21" name="テキスト ボックス 20">
            <a:extLst>
              <a:ext uri="{FF2B5EF4-FFF2-40B4-BE49-F238E27FC236}">
                <a16:creationId xmlns:a16="http://schemas.microsoft.com/office/drawing/2014/main" id="{AC0FA43F-5697-9748-A74F-E5893B405BCC}"/>
              </a:ext>
            </a:extLst>
          </p:cNvPr>
          <p:cNvSpPr txBox="1"/>
          <p:nvPr/>
        </p:nvSpPr>
        <p:spPr>
          <a:xfrm>
            <a:off x="1138200" y="661498"/>
            <a:ext cx="10534163" cy="523220"/>
          </a:xfrm>
          <a:prstGeom prst="rect">
            <a:avLst/>
          </a:prstGeom>
          <a:noFill/>
        </p:spPr>
        <p:txBody>
          <a:bodyPr wrap="square" rtlCol="0">
            <a:spAutoFit/>
          </a:bodyPr>
          <a:lstStyle/>
          <a:p>
            <a:r>
              <a:rPr lang="ja-JP" altLang="en-US" sz="2800" b="1"/>
              <a:t>評価</a:t>
            </a:r>
            <a:endParaRPr kumimoji="1" lang="en-US" altLang="ja-JP" sz="2800" b="1" dirty="0"/>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CE70A3C2-7EF1-0444-99E6-1396B423F318}"/>
                  </a:ext>
                </a:extLst>
              </p:cNvPr>
              <p:cNvSpPr/>
              <p:nvPr/>
            </p:nvSpPr>
            <p:spPr>
              <a:xfrm>
                <a:off x="965520" y="1058638"/>
                <a:ext cx="8824742" cy="2177519"/>
              </a:xfrm>
              <a:prstGeom prst="rect">
                <a:avLst/>
              </a:prstGeom>
            </p:spPr>
            <p:txBody>
              <a:bodyPr wrap="square">
                <a:spAutoFit/>
              </a:bodyPr>
              <a:lstStyle/>
              <a:p>
                <a:pPr marL="914400" lvl="1" indent="-457200">
                  <a:buFont typeface="Wingdings" pitchFamily="2" charset="2"/>
                  <a:buChar char="n"/>
                </a:pPr>
                <a14:m>
                  <m:oMath xmlns:m="http://schemas.openxmlformats.org/officeDocument/2006/math">
                    <m:r>
                      <a:rPr lang="en-US" altLang="ja-JP" sz="2800" i="1" smtClean="0">
                        <a:latin typeface="Cambria Math" panose="02040503050406030204" pitchFamily="18" charset="0"/>
                      </a:rPr>
                      <m:t>𝑇</m:t>
                    </m:r>
                    <m:r>
                      <a:rPr lang="en-US" altLang="ja-JP" sz="2800" b="0" i="1" smtClean="0">
                        <a:latin typeface="Cambria Math" panose="02040503050406030204" pitchFamily="18" charset="0"/>
                      </a:rPr>
                      <m:t>𝑅𝑃</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𝑇𝑃</m:t>
                        </m:r>
                      </m:num>
                      <m:den>
                        <m:r>
                          <a:rPr lang="en-US" altLang="ja-JP" sz="2800" b="0" i="1" smtClean="0">
                            <a:latin typeface="Cambria Math" panose="02040503050406030204" pitchFamily="18" charset="0"/>
                          </a:rPr>
                          <m:t>𝑇𝑃</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𝐹𝑁</m:t>
                        </m:r>
                      </m:den>
                    </m:f>
                  </m:oMath>
                </a14:m>
                <a:r>
                  <a:rPr lang="en-US" altLang="ja-JP" sz="2800" dirty="0">
                    <a:solidFill>
                      <a:sysClr val="windowText" lastClr="000000"/>
                    </a:solidFill>
                  </a:rPr>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800" dirty="0">
                  <a:solidFill>
                    <a:sysClr val="windowText" lastClr="000000"/>
                  </a:solidFill>
                </a:endParaRPr>
              </a:p>
              <a:p>
                <a:pPr marL="914400" lvl="1" indent="-457200">
                  <a:buFont typeface="Wingdings" pitchFamily="2" charset="2"/>
                  <a:buChar char="n"/>
                </a:pPr>
                <a14:m>
                  <m:oMath xmlns:m="http://schemas.openxmlformats.org/officeDocument/2006/math">
                    <m:r>
                      <a:rPr lang="en-US" altLang="ja-JP" sz="2800" b="0" i="1" smtClean="0">
                        <a:latin typeface="Cambria Math" panose="02040503050406030204" pitchFamily="18" charset="0"/>
                      </a:rPr>
                      <m:t>𝐹𝑃𝑅</m:t>
                    </m:r>
                    <m:r>
                      <a:rPr lang="en-US" altLang="ja-JP" sz="2800" b="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b="0" i="1">
                            <a:latin typeface="Cambria Math" panose="02040503050406030204" pitchFamily="18" charset="0"/>
                          </a:rPr>
                          <m:t>𝐹𝑃</m:t>
                        </m:r>
                      </m:num>
                      <m:den>
                        <m:r>
                          <a:rPr lang="en-US" altLang="ja-JP" sz="2800" b="0" i="1">
                            <a:latin typeface="Cambria Math" panose="02040503050406030204" pitchFamily="18" charset="0"/>
                          </a:rPr>
                          <m:t>𝐹𝑃</m:t>
                        </m:r>
                        <m:r>
                          <a:rPr lang="en-US" altLang="ja-JP" sz="2800" b="0" i="1">
                            <a:latin typeface="Cambria Math" panose="02040503050406030204" pitchFamily="18" charset="0"/>
                          </a:rPr>
                          <m:t>+</m:t>
                        </m:r>
                        <m:r>
                          <a:rPr lang="en-US" altLang="ja-JP" sz="2800" b="0" i="1">
                            <a:latin typeface="Cambria Math" panose="02040503050406030204" pitchFamily="18" charset="0"/>
                          </a:rPr>
                          <m:t>𝑇𝑁</m:t>
                        </m:r>
                      </m:den>
                    </m:f>
                  </m:oMath>
                </a14:m>
                <a:r>
                  <a:rPr lang="en-US" altLang="ja-JP" sz="2800" dirty="0"/>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400" dirty="0">
                  <a:solidFill>
                    <a:sysClr val="windowText" lastClr="000000"/>
                  </a:solidFill>
                </a:endParaRPr>
              </a:p>
              <a:p>
                <a:pPr marL="914400" lvl="1" indent="-457200">
                  <a:buFont typeface="Wingdings" pitchFamily="2" charset="2"/>
                  <a:buChar char="n"/>
                </a:pPr>
                <a:r>
                  <a:rPr lang="en-US" altLang="ja-JP" sz="2800" dirty="0">
                    <a:solidFill>
                      <a:sysClr val="windowText" lastClr="000000"/>
                    </a:solidFill>
                  </a:rPr>
                  <a:t>ROC</a:t>
                </a:r>
                <a:r>
                  <a:rPr lang="ja-JP" altLang="en-US" sz="2800">
                    <a:solidFill>
                      <a:sysClr val="windowText" lastClr="000000"/>
                    </a:solidFill>
                  </a:rPr>
                  <a:t>曲線</a:t>
                </a:r>
                <a:r>
                  <a:rPr lang="en-US" altLang="ja-JP" sz="2800" dirty="0">
                    <a:solidFill>
                      <a:sysClr val="windowText" lastClr="000000"/>
                    </a:solidFill>
                  </a:rPr>
                  <a:t> : </a:t>
                </a:r>
                <a:r>
                  <a:rPr lang="ja-JP" altLang="en-US" sz="2800">
                    <a:solidFill>
                      <a:sysClr val="windowText" lastClr="000000"/>
                    </a:solidFill>
                  </a:rPr>
                  <a:t>横軸に</a:t>
                </a:r>
                <a:r>
                  <a:rPr lang="en-US" altLang="ja-JP" sz="2800" dirty="0">
                    <a:solidFill>
                      <a:sysClr val="windowText" lastClr="000000"/>
                    </a:solidFill>
                  </a:rPr>
                  <a:t>FPR</a:t>
                </a:r>
                <a:r>
                  <a:rPr lang="ja-JP" altLang="en-US" sz="2800">
                    <a:solidFill>
                      <a:sysClr val="windowText" lastClr="000000"/>
                    </a:solidFill>
                  </a:rPr>
                  <a:t>を縦軸に</a:t>
                </a:r>
                <a:r>
                  <a:rPr lang="en-US" altLang="ja-JP" sz="2800" dirty="0">
                    <a:solidFill>
                      <a:sysClr val="windowText" lastClr="000000"/>
                    </a:solidFill>
                  </a:rPr>
                  <a:t>TPR</a:t>
                </a:r>
              </a:p>
              <a:p>
                <a:pPr marL="914400" lvl="1" indent="-457200">
                  <a:buFont typeface="Arial" panose="020B0604020202020204" pitchFamily="34" charset="0"/>
                  <a:buChar char="•"/>
                </a:pPr>
                <a:endParaRPr lang="en-US" altLang="ja-JP" sz="2800" dirty="0">
                  <a:solidFill>
                    <a:sysClr val="windowText" lastClr="000000"/>
                  </a:solidFill>
                </a:endParaRPr>
              </a:p>
            </p:txBody>
          </p:sp>
        </mc:Choice>
        <mc:Fallback xmlns="">
          <p:sp>
            <p:nvSpPr>
              <p:cNvPr id="22" name="正方形/長方形 21">
                <a:extLst>
                  <a:ext uri="{FF2B5EF4-FFF2-40B4-BE49-F238E27FC236}">
                    <a16:creationId xmlns:a16="http://schemas.microsoft.com/office/drawing/2014/main" id="{CE70A3C2-7EF1-0444-99E6-1396B423F318}"/>
                  </a:ext>
                </a:extLst>
              </p:cNvPr>
              <p:cNvSpPr>
                <a:spLocks noRot="1" noChangeAspect="1" noMove="1" noResize="1" noEditPoints="1" noAdjustHandles="1" noChangeArrowheads="1" noChangeShapeType="1" noTextEdit="1"/>
              </p:cNvSpPr>
              <p:nvPr/>
            </p:nvSpPr>
            <p:spPr>
              <a:xfrm>
                <a:off x="965520" y="1058638"/>
                <a:ext cx="8824742" cy="2177519"/>
              </a:xfrm>
              <a:prstGeom prst="rect">
                <a:avLst/>
              </a:prstGeom>
              <a:blipFill>
                <a:blip r:embed="rId3"/>
                <a:stretch>
                  <a:fillRect/>
                </a:stretch>
              </a:blipFill>
            </p:spPr>
            <p:txBody>
              <a:bodyPr/>
              <a:lstStyle/>
              <a:p>
                <a:r>
                  <a:rPr lang="ja-JP" altLang="en-US">
                    <a:noFill/>
                  </a:rPr>
                  <a:t> </a:t>
                </a:r>
              </a:p>
            </p:txBody>
          </p:sp>
        </mc:Fallback>
      </mc:AlternateContent>
      <p:graphicFrame>
        <p:nvGraphicFramePr>
          <p:cNvPr id="9" name="表 8">
            <a:extLst>
              <a:ext uri="{FF2B5EF4-FFF2-40B4-BE49-F238E27FC236}">
                <a16:creationId xmlns:a16="http://schemas.microsoft.com/office/drawing/2014/main" id="{5D466FBD-576E-5D43-9291-92B45183D95B}"/>
              </a:ext>
            </a:extLst>
          </p:cNvPr>
          <p:cNvGraphicFramePr>
            <a:graphicFrameLocks noGrp="1"/>
          </p:cNvGraphicFramePr>
          <p:nvPr/>
        </p:nvGraphicFramePr>
        <p:xfrm>
          <a:off x="1103893" y="3005016"/>
          <a:ext cx="5368926" cy="3327400"/>
        </p:xfrm>
        <a:graphic>
          <a:graphicData uri="http://schemas.openxmlformats.org/drawingml/2006/table">
            <a:tbl>
              <a:tblPr firstRow="1" bandRow="1">
                <a:tableStyleId>{5C22544A-7EE6-4342-B048-85BDC9FD1C3A}</a:tableStyleId>
              </a:tblPr>
              <a:tblGrid>
                <a:gridCol w="2684463">
                  <a:extLst>
                    <a:ext uri="{9D8B030D-6E8A-4147-A177-3AD203B41FA5}">
                      <a16:colId xmlns:a16="http://schemas.microsoft.com/office/drawing/2014/main" val="690110834"/>
                    </a:ext>
                  </a:extLst>
                </a:gridCol>
                <a:gridCol w="2684463">
                  <a:extLst>
                    <a:ext uri="{9D8B030D-6E8A-4147-A177-3AD203B41FA5}">
                      <a16:colId xmlns:a16="http://schemas.microsoft.com/office/drawing/2014/main" val="3719546564"/>
                    </a:ext>
                  </a:extLst>
                </a:gridCol>
              </a:tblGrid>
              <a:tr h="370840">
                <a:tc>
                  <a:txBody>
                    <a:bodyPr/>
                    <a:lstStyle/>
                    <a:p>
                      <a:r>
                        <a:rPr kumimoji="1" lang="ja-JP" altLang="en-US"/>
                        <a:t>異常度</a:t>
                      </a:r>
                    </a:p>
                  </a:txBody>
                  <a:tcPr/>
                </a:tc>
                <a:tc>
                  <a:txBody>
                    <a:bodyPr/>
                    <a:lstStyle/>
                    <a:p>
                      <a:r>
                        <a:rPr kumimoji="1" lang="ja-JP" altLang="en-US"/>
                        <a:t>ラベル</a:t>
                      </a:r>
                    </a:p>
                  </a:txBody>
                  <a:tcPr/>
                </a:tc>
                <a:extLst>
                  <a:ext uri="{0D108BD9-81ED-4DB2-BD59-A6C34878D82A}">
                    <a16:rowId xmlns:a16="http://schemas.microsoft.com/office/drawing/2014/main" val="3806427245"/>
                  </a:ext>
                </a:extLst>
              </a:tr>
              <a:tr h="370840">
                <a:tc>
                  <a:txBody>
                    <a:bodyPr/>
                    <a:lstStyle/>
                    <a:p>
                      <a:r>
                        <a:rPr kumimoji="1" lang="en-US" altLang="ja-JP" dirty="0"/>
                        <a:t>10.3</a:t>
                      </a:r>
                    </a:p>
                  </a:txBody>
                  <a:tcPr/>
                </a:tc>
                <a:tc>
                  <a:txBody>
                    <a:bodyPr/>
                    <a:lstStyle/>
                    <a:p>
                      <a:r>
                        <a:rPr kumimoji="1" lang="ja-JP" altLang="en-US"/>
                        <a:t>異常</a:t>
                      </a:r>
                    </a:p>
                  </a:txBody>
                  <a:tcPr/>
                </a:tc>
                <a:extLst>
                  <a:ext uri="{0D108BD9-81ED-4DB2-BD59-A6C34878D82A}">
                    <a16:rowId xmlns:a16="http://schemas.microsoft.com/office/drawing/2014/main" val="1832770632"/>
                  </a:ext>
                </a:extLst>
              </a:tr>
              <a:tr h="370840">
                <a:tc>
                  <a:txBody>
                    <a:bodyPr/>
                    <a:lstStyle/>
                    <a:p>
                      <a:r>
                        <a:rPr kumimoji="1" lang="en-US" altLang="ja-JP" dirty="0"/>
                        <a:t>9.2</a:t>
                      </a:r>
                      <a:endParaRPr kumimoji="1" lang="ja-JP" altLang="en-US"/>
                    </a:p>
                  </a:txBody>
                  <a:tcPr/>
                </a:tc>
                <a:tc>
                  <a:txBody>
                    <a:bodyPr/>
                    <a:lstStyle/>
                    <a:p>
                      <a:r>
                        <a:rPr kumimoji="1" lang="ja-JP" altLang="en-US"/>
                        <a:t>異常</a:t>
                      </a:r>
                      <a:endParaRPr kumimoji="1" lang="en-US" altLang="ja-JP" dirty="0"/>
                    </a:p>
                  </a:txBody>
                  <a:tcPr/>
                </a:tc>
                <a:extLst>
                  <a:ext uri="{0D108BD9-81ED-4DB2-BD59-A6C34878D82A}">
                    <a16:rowId xmlns:a16="http://schemas.microsoft.com/office/drawing/2014/main" val="3366607148"/>
                  </a:ext>
                </a:extLst>
              </a:tr>
              <a:tr h="370840">
                <a:tc>
                  <a:txBody>
                    <a:bodyPr/>
                    <a:lstStyle/>
                    <a:p>
                      <a:r>
                        <a:rPr kumimoji="1" lang="en-US" altLang="ja-JP" dirty="0"/>
                        <a:t>8.6</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1944142818"/>
                  </a:ext>
                </a:extLst>
              </a:tr>
              <a:tr h="370840">
                <a:tc>
                  <a:txBody>
                    <a:bodyPr/>
                    <a:lstStyle/>
                    <a:p>
                      <a:r>
                        <a:rPr kumimoji="1" lang="en-US" altLang="ja-JP" dirty="0"/>
                        <a:t>7.5</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019306096"/>
                  </a:ext>
                </a:extLst>
              </a:tr>
              <a:tr h="370840">
                <a:tc>
                  <a:txBody>
                    <a:bodyPr/>
                    <a:lstStyle/>
                    <a:p>
                      <a:r>
                        <a:rPr kumimoji="1" lang="en-US" altLang="ja-JP" dirty="0"/>
                        <a:t>6.2</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681103470"/>
                  </a:ext>
                </a:extLst>
              </a:tr>
              <a:tr h="370840">
                <a:tc>
                  <a:txBody>
                    <a:bodyPr/>
                    <a:lstStyle/>
                    <a:p>
                      <a:r>
                        <a:rPr kumimoji="1" lang="en-US" altLang="ja-JP" dirty="0"/>
                        <a:t>5.1</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4081437142"/>
                  </a:ext>
                </a:extLst>
              </a:tr>
              <a:tr h="142029">
                <a:tc>
                  <a:txBody>
                    <a:bodyPr/>
                    <a:lstStyle/>
                    <a:p>
                      <a:r>
                        <a:rPr kumimoji="1" lang="en-US" altLang="ja-JP" dirty="0"/>
                        <a:t>5.0</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3838219691"/>
                  </a:ext>
                </a:extLst>
              </a:tr>
              <a:tr h="142029">
                <a:tc>
                  <a:txBody>
                    <a:bodyPr/>
                    <a:lstStyle/>
                    <a:p>
                      <a:r>
                        <a:rPr kumimoji="1" lang="en-US" altLang="ja-JP" dirty="0"/>
                        <a:t>4.9</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747698655"/>
                  </a:ext>
                </a:extLst>
              </a:tr>
            </a:tbl>
          </a:graphicData>
        </a:graphic>
      </p:graphicFrame>
      <p:grpSp>
        <p:nvGrpSpPr>
          <p:cNvPr id="18" name="グループ化 17">
            <a:extLst>
              <a:ext uri="{FF2B5EF4-FFF2-40B4-BE49-F238E27FC236}">
                <a16:creationId xmlns:a16="http://schemas.microsoft.com/office/drawing/2014/main" id="{0164E112-C33F-064F-BC0B-00B2DEECD8EE}"/>
              </a:ext>
            </a:extLst>
          </p:cNvPr>
          <p:cNvGrpSpPr/>
          <p:nvPr/>
        </p:nvGrpSpPr>
        <p:grpSpPr>
          <a:xfrm>
            <a:off x="5890931" y="3818863"/>
            <a:ext cx="3212396" cy="783804"/>
            <a:chOff x="5890931" y="3133048"/>
            <a:chExt cx="3212396" cy="783804"/>
          </a:xfrm>
        </p:grpSpPr>
        <p:cxnSp>
          <p:nvCxnSpPr>
            <p:cNvPr id="15" name="直線コネクタ 14">
              <a:extLst>
                <a:ext uri="{FF2B5EF4-FFF2-40B4-BE49-F238E27FC236}">
                  <a16:creationId xmlns:a16="http://schemas.microsoft.com/office/drawing/2014/main" id="{F2F8CFBD-3604-FB4C-8DBF-C77ACA35C096}"/>
                </a:ext>
              </a:extLst>
            </p:cNvPr>
            <p:cNvCxnSpPr>
              <a:cxnSpLocks/>
            </p:cNvCxnSpPr>
            <p:nvPr/>
          </p:nvCxnSpPr>
          <p:spPr>
            <a:xfrm>
              <a:off x="5890931" y="3729037"/>
              <a:ext cx="1195669" cy="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A4EA1280-FE85-054C-B5F8-C6EC514867D9}"/>
                    </a:ext>
                  </a:extLst>
                </p:cNvPr>
                <p:cNvSpPr/>
                <p:nvPr/>
              </p:nvSpPr>
              <p:spPr>
                <a:xfrm>
                  <a:off x="6405281" y="3133048"/>
                  <a:ext cx="2698046"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smtClean="0">
                            <a:latin typeface="Cambria Math" panose="02040503050406030204" pitchFamily="18" charset="0"/>
                          </a:rPr>
                          <m:t>TPR</m:t>
                        </m:r>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2</m:t>
                            </m:r>
                          </m:num>
                          <m:den>
                            <m:r>
                              <a:rPr lang="en-US" altLang="ja-JP" sz="2400" b="0" i="1" smtClean="0">
                                <a:latin typeface="Cambria Math" panose="02040503050406030204" pitchFamily="18" charset="0"/>
                              </a:rPr>
                              <m:t>4</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𝐹𝑃𝑅</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4</m:t>
                            </m:r>
                          </m:den>
                        </m:f>
                      </m:oMath>
                    </m:oMathPara>
                  </a14:m>
                  <a:endParaRPr lang="ja-JP" altLang="en-US" sz="2400"/>
                </a:p>
              </p:txBody>
            </p:sp>
          </mc:Choice>
          <mc:Fallback xmlns="">
            <p:sp>
              <p:nvSpPr>
                <p:cNvPr id="16" name="正方形/長方形 15">
                  <a:extLst>
                    <a:ext uri="{FF2B5EF4-FFF2-40B4-BE49-F238E27FC236}">
                      <a16:creationId xmlns:a16="http://schemas.microsoft.com/office/drawing/2014/main" id="{A4EA1280-FE85-054C-B5F8-C6EC514867D9}"/>
                    </a:ext>
                  </a:extLst>
                </p:cNvPr>
                <p:cNvSpPr>
                  <a:spLocks noRot="1" noChangeAspect="1" noMove="1" noResize="1" noEditPoints="1" noAdjustHandles="1" noChangeArrowheads="1" noChangeShapeType="1" noTextEdit="1"/>
                </p:cNvSpPr>
                <p:nvPr/>
              </p:nvSpPr>
              <p:spPr>
                <a:xfrm>
                  <a:off x="6405281" y="3133048"/>
                  <a:ext cx="2698046" cy="783804"/>
                </a:xfrm>
                <a:prstGeom prst="rect">
                  <a:avLst/>
                </a:prstGeom>
                <a:blipFill>
                  <a:blip r:embed="rId4"/>
                  <a:stretch>
                    <a:fillRect b="-6452"/>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90239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095F6-7592-584C-AA86-5715AEB7BD5D}"/>
              </a:ext>
            </a:extLst>
          </p:cNvPr>
          <p:cNvSpPr>
            <a:spLocks noGrp="1"/>
          </p:cNvSpPr>
          <p:nvPr>
            <p:ph type="title"/>
          </p:nvPr>
        </p:nvSpPr>
        <p:spPr/>
        <p:txBody>
          <a:bodyPr/>
          <a:lstStyle/>
          <a:p>
            <a:r>
              <a:rPr lang="ja-JP" altLang="en-US"/>
              <a:t>評価指標　</a:t>
            </a:r>
            <a:endParaRPr kumimoji="1" lang="ja-JP" altLang="en-US"/>
          </a:p>
        </p:txBody>
      </p:sp>
      <p:sp>
        <p:nvSpPr>
          <p:cNvPr id="4" name="日付プレースホルダー 3">
            <a:extLst>
              <a:ext uri="{FF2B5EF4-FFF2-40B4-BE49-F238E27FC236}">
                <a16:creationId xmlns:a16="http://schemas.microsoft.com/office/drawing/2014/main" id="{60624FA2-1EF0-2E4B-B2FC-B8EED4355784}"/>
              </a:ext>
            </a:extLst>
          </p:cNvPr>
          <p:cNvSpPr>
            <a:spLocks noGrp="1"/>
          </p:cNvSpPr>
          <p:nvPr>
            <p:ph type="dt" sz="half" idx="10"/>
          </p:nvPr>
        </p:nvSpPr>
        <p:spPr/>
        <p:txBody>
          <a:bodyPr/>
          <a:lstStyle/>
          <a:p>
            <a:fld id="{215A6AD5-6AB2-C245-A043-D9DB89A8A740}"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026A0DFF-9799-C646-B2A8-4A063631E24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51B6807-000A-F44C-BF0C-62C74478E259}"/>
              </a:ext>
            </a:extLst>
          </p:cNvPr>
          <p:cNvSpPr>
            <a:spLocks noGrp="1"/>
          </p:cNvSpPr>
          <p:nvPr>
            <p:ph type="sldNum" sz="quarter" idx="12"/>
          </p:nvPr>
        </p:nvSpPr>
        <p:spPr/>
        <p:txBody>
          <a:bodyPr/>
          <a:lstStyle/>
          <a:p>
            <a:fld id="{C396DE94-E78B-4743-9932-E18BCB9B557B}" type="slidenum">
              <a:rPr kumimoji="1" lang="ja-JP" altLang="en-US" smtClean="0"/>
              <a:t>34</a:t>
            </a:fld>
            <a:endParaRPr kumimoji="1" lang="ja-JP" altLang="en-US"/>
          </a:p>
        </p:txBody>
      </p:sp>
      <p:sp>
        <p:nvSpPr>
          <p:cNvPr id="21" name="テキスト ボックス 20">
            <a:extLst>
              <a:ext uri="{FF2B5EF4-FFF2-40B4-BE49-F238E27FC236}">
                <a16:creationId xmlns:a16="http://schemas.microsoft.com/office/drawing/2014/main" id="{AC0FA43F-5697-9748-A74F-E5893B405BCC}"/>
              </a:ext>
            </a:extLst>
          </p:cNvPr>
          <p:cNvSpPr txBox="1"/>
          <p:nvPr/>
        </p:nvSpPr>
        <p:spPr>
          <a:xfrm>
            <a:off x="1138200" y="661498"/>
            <a:ext cx="10534163" cy="523220"/>
          </a:xfrm>
          <a:prstGeom prst="rect">
            <a:avLst/>
          </a:prstGeom>
          <a:noFill/>
        </p:spPr>
        <p:txBody>
          <a:bodyPr wrap="square" rtlCol="0">
            <a:spAutoFit/>
          </a:bodyPr>
          <a:lstStyle/>
          <a:p>
            <a:r>
              <a:rPr lang="ja-JP" altLang="en-US" sz="2800" b="1"/>
              <a:t>評価</a:t>
            </a:r>
            <a:endParaRPr kumimoji="1" lang="en-US" altLang="ja-JP" sz="2800" b="1" dirty="0"/>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CE70A3C2-7EF1-0444-99E6-1396B423F318}"/>
                  </a:ext>
                </a:extLst>
              </p:cNvPr>
              <p:cNvSpPr/>
              <p:nvPr/>
            </p:nvSpPr>
            <p:spPr>
              <a:xfrm>
                <a:off x="965520" y="1058638"/>
                <a:ext cx="8824742" cy="2177519"/>
              </a:xfrm>
              <a:prstGeom prst="rect">
                <a:avLst/>
              </a:prstGeom>
            </p:spPr>
            <p:txBody>
              <a:bodyPr wrap="square">
                <a:spAutoFit/>
              </a:bodyPr>
              <a:lstStyle/>
              <a:p>
                <a:pPr marL="914400" lvl="1" indent="-457200">
                  <a:buFont typeface="Wingdings" pitchFamily="2" charset="2"/>
                  <a:buChar char="n"/>
                </a:pPr>
                <a14:m>
                  <m:oMath xmlns:m="http://schemas.openxmlformats.org/officeDocument/2006/math">
                    <m:r>
                      <a:rPr lang="en-US" altLang="ja-JP" sz="2800" i="1" smtClean="0">
                        <a:latin typeface="Cambria Math" panose="02040503050406030204" pitchFamily="18" charset="0"/>
                      </a:rPr>
                      <m:t>𝑇</m:t>
                    </m:r>
                    <m:r>
                      <a:rPr lang="en-US" altLang="ja-JP" sz="2800" b="0" i="1" smtClean="0">
                        <a:latin typeface="Cambria Math" panose="02040503050406030204" pitchFamily="18" charset="0"/>
                      </a:rPr>
                      <m:t>𝑅𝑃</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𝑇𝑃</m:t>
                        </m:r>
                      </m:num>
                      <m:den>
                        <m:r>
                          <a:rPr lang="en-US" altLang="ja-JP" sz="2800" b="0" i="1" smtClean="0">
                            <a:latin typeface="Cambria Math" panose="02040503050406030204" pitchFamily="18" charset="0"/>
                          </a:rPr>
                          <m:t>𝑇𝑃</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𝐹𝑁</m:t>
                        </m:r>
                      </m:den>
                    </m:f>
                  </m:oMath>
                </a14:m>
                <a:r>
                  <a:rPr lang="en-US" altLang="ja-JP" sz="2800" dirty="0">
                    <a:solidFill>
                      <a:sysClr val="windowText" lastClr="000000"/>
                    </a:solidFill>
                  </a:rPr>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800" dirty="0">
                  <a:solidFill>
                    <a:sysClr val="windowText" lastClr="000000"/>
                  </a:solidFill>
                </a:endParaRPr>
              </a:p>
              <a:p>
                <a:pPr marL="914400" lvl="1" indent="-457200">
                  <a:buFont typeface="Wingdings" pitchFamily="2" charset="2"/>
                  <a:buChar char="n"/>
                </a:pPr>
                <a14:m>
                  <m:oMath xmlns:m="http://schemas.openxmlformats.org/officeDocument/2006/math">
                    <m:r>
                      <a:rPr lang="en-US" altLang="ja-JP" sz="2800" b="0" i="1" smtClean="0">
                        <a:latin typeface="Cambria Math" panose="02040503050406030204" pitchFamily="18" charset="0"/>
                      </a:rPr>
                      <m:t>𝐹𝑃𝑅</m:t>
                    </m:r>
                    <m:r>
                      <a:rPr lang="en-US" altLang="ja-JP" sz="2800" b="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b="0" i="1">
                            <a:latin typeface="Cambria Math" panose="02040503050406030204" pitchFamily="18" charset="0"/>
                          </a:rPr>
                          <m:t>𝐹𝑃</m:t>
                        </m:r>
                      </m:num>
                      <m:den>
                        <m:r>
                          <a:rPr lang="en-US" altLang="ja-JP" sz="2800" b="0" i="1">
                            <a:latin typeface="Cambria Math" panose="02040503050406030204" pitchFamily="18" charset="0"/>
                          </a:rPr>
                          <m:t>𝐹𝑃</m:t>
                        </m:r>
                        <m:r>
                          <a:rPr lang="en-US" altLang="ja-JP" sz="2800" b="0" i="1">
                            <a:latin typeface="Cambria Math" panose="02040503050406030204" pitchFamily="18" charset="0"/>
                          </a:rPr>
                          <m:t>+</m:t>
                        </m:r>
                        <m:r>
                          <a:rPr lang="en-US" altLang="ja-JP" sz="2800" b="0" i="1">
                            <a:latin typeface="Cambria Math" panose="02040503050406030204" pitchFamily="18" charset="0"/>
                          </a:rPr>
                          <m:t>𝑇𝑁</m:t>
                        </m:r>
                      </m:den>
                    </m:f>
                  </m:oMath>
                </a14:m>
                <a:r>
                  <a:rPr lang="en-US" altLang="ja-JP" sz="2800" dirty="0"/>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400" dirty="0">
                  <a:solidFill>
                    <a:sysClr val="windowText" lastClr="000000"/>
                  </a:solidFill>
                </a:endParaRPr>
              </a:p>
              <a:p>
                <a:pPr marL="914400" lvl="1" indent="-457200">
                  <a:buFont typeface="Wingdings" pitchFamily="2" charset="2"/>
                  <a:buChar char="n"/>
                </a:pPr>
                <a:r>
                  <a:rPr lang="en-US" altLang="ja-JP" sz="2800" dirty="0">
                    <a:solidFill>
                      <a:sysClr val="windowText" lastClr="000000"/>
                    </a:solidFill>
                  </a:rPr>
                  <a:t>ROC</a:t>
                </a:r>
                <a:r>
                  <a:rPr lang="ja-JP" altLang="en-US" sz="2800">
                    <a:solidFill>
                      <a:sysClr val="windowText" lastClr="000000"/>
                    </a:solidFill>
                  </a:rPr>
                  <a:t>曲線</a:t>
                </a:r>
                <a:r>
                  <a:rPr lang="en-US" altLang="ja-JP" sz="2800" dirty="0">
                    <a:solidFill>
                      <a:sysClr val="windowText" lastClr="000000"/>
                    </a:solidFill>
                  </a:rPr>
                  <a:t> : </a:t>
                </a:r>
                <a:r>
                  <a:rPr lang="ja-JP" altLang="en-US" sz="2800">
                    <a:solidFill>
                      <a:sysClr val="windowText" lastClr="000000"/>
                    </a:solidFill>
                  </a:rPr>
                  <a:t>横軸に</a:t>
                </a:r>
                <a:r>
                  <a:rPr lang="en-US" altLang="ja-JP" sz="2800" dirty="0">
                    <a:solidFill>
                      <a:sysClr val="windowText" lastClr="000000"/>
                    </a:solidFill>
                  </a:rPr>
                  <a:t>FPR</a:t>
                </a:r>
                <a:r>
                  <a:rPr lang="ja-JP" altLang="en-US" sz="2800">
                    <a:solidFill>
                      <a:sysClr val="windowText" lastClr="000000"/>
                    </a:solidFill>
                  </a:rPr>
                  <a:t>を縦軸に</a:t>
                </a:r>
                <a:r>
                  <a:rPr lang="en-US" altLang="ja-JP" sz="2800" dirty="0">
                    <a:solidFill>
                      <a:sysClr val="windowText" lastClr="000000"/>
                    </a:solidFill>
                  </a:rPr>
                  <a:t>TPR</a:t>
                </a:r>
              </a:p>
              <a:p>
                <a:pPr marL="914400" lvl="1" indent="-457200">
                  <a:buFont typeface="Arial" panose="020B0604020202020204" pitchFamily="34" charset="0"/>
                  <a:buChar char="•"/>
                </a:pPr>
                <a:endParaRPr lang="en-US" altLang="ja-JP" sz="2800" dirty="0">
                  <a:solidFill>
                    <a:sysClr val="windowText" lastClr="000000"/>
                  </a:solidFill>
                </a:endParaRPr>
              </a:p>
            </p:txBody>
          </p:sp>
        </mc:Choice>
        <mc:Fallback xmlns="">
          <p:sp>
            <p:nvSpPr>
              <p:cNvPr id="22" name="正方形/長方形 21">
                <a:extLst>
                  <a:ext uri="{FF2B5EF4-FFF2-40B4-BE49-F238E27FC236}">
                    <a16:creationId xmlns:a16="http://schemas.microsoft.com/office/drawing/2014/main" id="{CE70A3C2-7EF1-0444-99E6-1396B423F318}"/>
                  </a:ext>
                </a:extLst>
              </p:cNvPr>
              <p:cNvSpPr>
                <a:spLocks noRot="1" noChangeAspect="1" noMove="1" noResize="1" noEditPoints="1" noAdjustHandles="1" noChangeArrowheads="1" noChangeShapeType="1" noTextEdit="1"/>
              </p:cNvSpPr>
              <p:nvPr/>
            </p:nvSpPr>
            <p:spPr>
              <a:xfrm>
                <a:off x="965520" y="1058638"/>
                <a:ext cx="8824742" cy="2177519"/>
              </a:xfrm>
              <a:prstGeom prst="rect">
                <a:avLst/>
              </a:prstGeom>
              <a:blipFill>
                <a:blip r:embed="rId3"/>
                <a:stretch>
                  <a:fillRect/>
                </a:stretch>
              </a:blipFill>
            </p:spPr>
            <p:txBody>
              <a:bodyPr/>
              <a:lstStyle/>
              <a:p>
                <a:r>
                  <a:rPr lang="ja-JP" altLang="en-US">
                    <a:noFill/>
                  </a:rPr>
                  <a:t> </a:t>
                </a:r>
              </a:p>
            </p:txBody>
          </p:sp>
        </mc:Fallback>
      </mc:AlternateContent>
      <p:graphicFrame>
        <p:nvGraphicFramePr>
          <p:cNvPr id="9" name="表 8">
            <a:extLst>
              <a:ext uri="{FF2B5EF4-FFF2-40B4-BE49-F238E27FC236}">
                <a16:creationId xmlns:a16="http://schemas.microsoft.com/office/drawing/2014/main" id="{5D466FBD-576E-5D43-9291-92B45183D95B}"/>
              </a:ext>
            </a:extLst>
          </p:cNvPr>
          <p:cNvGraphicFramePr>
            <a:graphicFrameLocks noGrp="1"/>
          </p:cNvGraphicFramePr>
          <p:nvPr/>
        </p:nvGraphicFramePr>
        <p:xfrm>
          <a:off x="1103893" y="3005016"/>
          <a:ext cx="5368926" cy="3327400"/>
        </p:xfrm>
        <a:graphic>
          <a:graphicData uri="http://schemas.openxmlformats.org/drawingml/2006/table">
            <a:tbl>
              <a:tblPr firstRow="1" bandRow="1">
                <a:tableStyleId>{5C22544A-7EE6-4342-B048-85BDC9FD1C3A}</a:tableStyleId>
              </a:tblPr>
              <a:tblGrid>
                <a:gridCol w="2684463">
                  <a:extLst>
                    <a:ext uri="{9D8B030D-6E8A-4147-A177-3AD203B41FA5}">
                      <a16:colId xmlns:a16="http://schemas.microsoft.com/office/drawing/2014/main" val="690110834"/>
                    </a:ext>
                  </a:extLst>
                </a:gridCol>
                <a:gridCol w="2684463">
                  <a:extLst>
                    <a:ext uri="{9D8B030D-6E8A-4147-A177-3AD203B41FA5}">
                      <a16:colId xmlns:a16="http://schemas.microsoft.com/office/drawing/2014/main" val="3719546564"/>
                    </a:ext>
                  </a:extLst>
                </a:gridCol>
              </a:tblGrid>
              <a:tr h="370840">
                <a:tc>
                  <a:txBody>
                    <a:bodyPr/>
                    <a:lstStyle/>
                    <a:p>
                      <a:r>
                        <a:rPr kumimoji="1" lang="ja-JP" altLang="en-US"/>
                        <a:t>異常度</a:t>
                      </a:r>
                    </a:p>
                  </a:txBody>
                  <a:tcPr/>
                </a:tc>
                <a:tc>
                  <a:txBody>
                    <a:bodyPr/>
                    <a:lstStyle/>
                    <a:p>
                      <a:r>
                        <a:rPr kumimoji="1" lang="ja-JP" altLang="en-US"/>
                        <a:t>ラベル</a:t>
                      </a:r>
                    </a:p>
                  </a:txBody>
                  <a:tcPr/>
                </a:tc>
                <a:extLst>
                  <a:ext uri="{0D108BD9-81ED-4DB2-BD59-A6C34878D82A}">
                    <a16:rowId xmlns:a16="http://schemas.microsoft.com/office/drawing/2014/main" val="3806427245"/>
                  </a:ext>
                </a:extLst>
              </a:tr>
              <a:tr h="370840">
                <a:tc>
                  <a:txBody>
                    <a:bodyPr/>
                    <a:lstStyle/>
                    <a:p>
                      <a:r>
                        <a:rPr kumimoji="1" lang="en-US" altLang="ja-JP" dirty="0"/>
                        <a:t>10.3</a:t>
                      </a:r>
                    </a:p>
                  </a:txBody>
                  <a:tcPr/>
                </a:tc>
                <a:tc>
                  <a:txBody>
                    <a:bodyPr/>
                    <a:lstStyle/>
                    <a:p>
                      <a:r>
                        <a:rPr kumimoji="1" lang="ja-JP" altLang="en-US"/>
                        <a:t>異常</a:t>
                      </a:r>
                    </a:p>
                  </a:txBody>
                  <a:tcPr/>
                </a:tc>
                <a:extLst>
                  <a:ext uri="{0D108BD9-81ED-4DB2-BD59-A6C34878D82A}">
                    <a16:rowId xmlns:a16="http://schemas.microsoft.com/office/drawing/2014/main" val="1832770632"/>
                  </a:ext>
                </a:extLst>
              </a:tr>
              <a:tr h="370840">
                <a:tc>
                  <a:txBody>
                    <a:bodyPr/>
                    <a:lstStyle/>
                    <a:p>
                      <a:r>
                        <a:rPr kumimoji="1" lang="en-US" altLang="ja-JP" dirty="0"/>
                        <a:t>9.2</a:t>
                      </a:r>
                      <a:endParaRPr kumimoji="1" lang="ja-JP" altLang="en-US"/>
                    </a:p>
                  </a:txBody>
                  <a:tcPr/>
                </a:tc>
                <a:tc>
                  <a:txBody>
                    <a:bodyPr/>
                    <a:lstStyle/>
                    <a:p>
                      <a:r>
                        <a:rPr kumimoji="1" lang="ja-JP" altLang="en-US"/>
                        <a:t>異常</a:t>
                      </a:r>
                      <a:endParaRPr kumimoji="1" lang="en-US" altLang="ja-JP" dirty="0"/>
                    </a:p>
                  </a:txBody>
                  <a:tcPr/>
                </a:tc>
                <a:extLst>
                  <a:ext uri="{0D108BD9-81ED-4DB2-BD59-A6C34878D82A}">
                    <a16:rowId xmlns:a16="http://schemas.microsoft.com/office/drawing/2014/main" val="3366607148"/>
                  </a:ext>
                </a:extLst>
              </a:tr>
              <a:tr h="370840">
                <a:tc>
                  <a:txBody>
                    <a:bodyPr/>
                    <a:lstStyle/>
                    <a:p>
                      <a:r>
                        <a:rPr kumimoji="1" lang="en-US" altLang="ja-JP" dirty="0"/>
                        <a:t>8.6</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1944142818"/>
                  </a:ext>
                </a:extLst>
              </a:tr>
              <a:tr h="370840">
                <a:tc>
                  <a:txBody>
                    <a:bodyPr/>
                    <a:lstStyle/>
                    <a:p>
                      <a:r>
                        <a:rPr kumimoji="1" lang="en-US" altLang="ja-JP" dirty="0"/>
                        <a:t>7.5</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019306096"/>
                  </a:ext>
                </a:extLst>
              </a:tr>
              <a:tr h="370840">
                <a:tc>
                  <a:txBody>
                    <a:bodyPr/>
                    <a:lstStyle/>
                    <a:p>
                      <a:r>
                        <a:rPr kumimoji="1" lang="en-US" altLang="ja-JP" dirty="0"/>
                        <a:t>6.2</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681103470"/>
                  </a:ext>
                </a:extLst>
              </a:tr>
              <a:tr h="370840">
                <a:tc>
                  <a:txBody>
                    <a:bodyPr/>
                    <a:lstStyle/>
                    <a:p>
                      <a:r>
                        <a:rPr kumimoji="1" lang="en-US" altLang="ja-JP" dirty="0"/>
                        <a:t>5.1</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4081437142"/>
                  </a:ext>
                </a:extLst>
              </a:tr>
              <a:tr h="142029">
                <a:tc>
                  <a:txBody>
                    <a:bodyPr/>
                    <a:lstStyle/>
                    <a:p>
                      <a:r>
                        <a:rPr kumimoji="1" lang="en-US" altLang="ja-JP" dirty="0"/>
                        <a:t>5.0</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3838219691"/>
                  </a:ext>
                </a:extLst>
              </a:tr>
              <a:tr h="142029">
                <a:tc>
                  <a:txBody>
                    <a:bodyPr/>
                    <a:lstStyle/>
                    <a:p>
                      <a:r>
                        <a:rPr kumimoji="1" lang="en-US" altLang="ja-JP" dirty="0"/>
                        <a:t>4.9</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747698655"/>
                  </a:ext>
                </a:extLst>
              </a:tr>
            </a:tbl>
          </a:graphicData>
        </a:graphic>
      </p:graphicFrame>
      <p:grpSp>
        <p:nvGrpSpPr>
          <p:cNvPr id="18" name="グループ化 17">
            <a:extLst>
              <a:ext uri="{FF2B5EF4-FFF2-40B4-BE49-F238E27FC236}">
                <a16:creationId xmlns:a16="http://schemas.microsoft.com/office/drawing/2014/main" id="{0164E112-C33F-064F-BC0B-00B2DEECD8EE}"/>
              </a:ext>
            </a:extLst>
          </p:cNvPr>
          <p:cNvGrpSpPr/>
          <p:nvPr/>
        </p:nvGrpSpPr>
        <p:grpSpPr>
          <a:xfrm>
            <a:off x="5890931" y="4247495"/>
            <a:ext cx="3212396" cy="783804"/>
            <a:chOff x="5890931" y="3133048"/>
            <a:chExt cx="3212396" cy="783804"/>
          </a:xfrm>
        </p:grpSpPr>
        <p:cxnSp>
          <p:nvCxnSpPr>
            <p:cNvPr id="15" name="直線コネクタ 14">
              <a:extLst>
                <a:ext uri="{FF2B5EF4-FFF2-40B4-BE49-F238E27FC236}">
                  <a16:creationId xmlns:a16="http://schemas.microsoft.com/office/drawing/2014/main" id="{F2F8CFBD-3604-FB4C-8DBF-C77ACA35C096}"/>
                </a:ext>
              </a:extLst>
            </p:cNvPr>
            <p:cNvCxnSpPr>
              <a:cxnSpLocks/>
            </p:cNvCxnSpPr>
            <p:nvPr/>
          </p:nvCxnSpPr>
          <p:spPr>
            <a:xfrm>
              <a:off x="5890931" y="3729037"/>
              <a:ext cx="1195669" cy="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A4EA1280-FE85-054C-B5F8-C6EC514867D9}"/>
                    </a:ext>
                  </a:extLst>
                </p:cNvPr>
                <p:cNvSpPr/>
                <p:nvPr/>
              </p:nvSpPr>
              <p:spPr>
                <a:xfrm>
                  <a:off x="6405281" y="3133048"/>
                  <a:ext cx="2698046"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smtClean="0">
                            <a:latin typeface="Cambria Math" panose="02040503050406030204" pitchFamily="18" charset="0"/>
                          </a:rPr>
                          <m:t>TPR</m:t>
                        </m:r>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3</m:t>
                            </m:r>
                          </m:num>
                          <m:den>
                            <m:r>
                              <a:rPr lang="en-US" altLang="ja-JP" sz="2400" b="0" i="1" smtClean="0">
                                <a:latin typeface="Cambria Math" panose="02040503050406030204" pitchFamily="18" charset="0"/>
                              </a:rPr>
                              <m:t>4</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𝐹𝑃𝑅</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4</m:t>
                            </m:r>
                          </m:den>
                        </m:f>
                      </m:oMath>
                    </m:oMathPara>
                  </a14:m>
                  <a:endParaRPr lang="ja-JP" altLang="en-US" sz="2400"/>
                </a:p>
              </p:txBody>
            </p:sp>
          </mc:Choice>
          <mc:Fallback xmlns="">
            <p:sp>
              <p:nvSpPr>
                <p:cNvPr id="16" name="正方形/長方形 15">
                  <a:extLst>
                    <a:ext uri="{FF2B5EF4-FFF2-40B4-BE49-F238E27FC236}">
                      <a16:creationId xmlns:a16="http://schemas.microsoft.com/office/drawing/2014/main" id="{A4EA1280-FE85-054C-B5F8-C6EC514867D9}"/>
                    </a:ext>
                  </a:extLst>
                </p:cNvPr>
                <p:cNvSpPr>
                  <a:spLocks noRot="1" noChangeAspect="1" noMove="1" noResize="1" noEditPoints="1" noAdjustHandles="1" noChangeArrowheads="1" noChangeShapeType="1" noTextEdit="1"/>
                </p:cNvSpPr>
                <p:nvPr/>
              </p:nvSpPr>
              <p:spPr>
                <a:xfrm>
                  <a:off x="6405281" y="3133048"/>
                  <a:ext cx="2698046" cy="783804"/>
                </a:xfrm>
                <a:prstGeom prst="rect">
                  <a:avLst/>
                </a:prstGeom>
                <a:blipFill>
                  <a:blip r:embed="rId4"/>
                  <a:stretch>
                    <a:fillRect b="-6349"/>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215040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095F6-7592-584C-AA86-5715AEB7BD5D}"/>
              </a:ext>
            </a:extLst>
          </p:cNvPr>
          <p:cNvSpPr>
            <a:spLocks noGrp="1"/>
          </p:cNvSpPr>
          <p:nvPr>
            <p:ph type="title"/>
          </p:nvPr>
        </p:nvSpPr>
        <p:spPr/>
        <p:txBody>
          <a:bodyPr/>
          <a:lstStyle/>
          <a:p>
            <a:r>
              <a:rPr lang="ja-JP" altLang="en-US"/>
              <a:t>評価指標　</a:t>
            </a:r>
            <a:endParaRPr kumimoji="1" lang="ja-JP" altLang="en-US"/>
          </a:p>
        </p:txBody>
      </p:sp>
      <p:sp>
        <p:nvSpPr>
          <p:cNvPr id="4" name="日付プレースホルダー 3">
            <a:extLst>
              <a:ext uri="{FF2B5EF4-FFF2-40B4-BE49-F238E27FC236}">
                <a16:creationId xmlns:a16="http://schemas.microsoft.com/office/drawing/2014/main" id="{60624FA2-1EF0-2E4B-B2FC-B8EED4355784}"/>
              </a:ext>
            </a:extLst>
          </p:cNvPr>
          <p:cNvSpPr>
            <a:spLocks noGrp="1"/>
          </p:cNvSpPr>
          <p:nvPr>
            <p:ph type="dt" sz="half" idx="10"/>
          </p:nvPr>
        </p:nvSpPr>
        <p:spPr/>
        <p:txBody>
          <a:bodyPr/>
          <a:lstStyle/>
          <a:p>
            <a:fld id="{857B197C-BB43-124B-8E69-AB8FB68299D9}"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026A0DFF-9799-C646-B2A8-4A063631E24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51B6807-000A-F44C-BF0C-62C74478E259}"/>
              </a:ext>
            </a:extLst>
          </p:cNvPr>
          <p:cNvSpPr>
            <a:spLocks noGrp="1"/>
          </p:cNvSpPr>
          <p:nvPr>
            <p:ph type="sldNum" sz="quarter" idx="12"/>
          </p:nvPr>
        </p:nvSpPr>
        <p:spPr/>
        <p:txBody>
          <a:bodyPr/>
          <a:lstStyle/>
          <a:p>
            <a:fld id="{C396DE94-E78B-4743-9932-E18BCB9B557B}" type="slidenum">
              <a:rPr kumimoji="1" lang="ja-JP" altLang="en-US" smtClean="0"/>
              <a:t>35</a:t>
            </a:fld>
            <a:endParaRPr kumimoji="1" lang="ja-JP" altLang="en-US"/>
          </a:p>
        </p:txBody>
      </p:sp>
      <p:sp>
        <p:nvSpPr>
          <p:cNvPr id="21" name="テキスト ボックス 20">
            <a:extLst>
              <a:ext uri="{FF2B5EF4-FFF2-40B4-BE49-F238E27FC236}">
                <a16:creationId xmlns:a16="http://schemas.microsoft.com/office/drawing/2014/main" id="{AC0FA43F-5697-9748-A74F-E5893B405BCC}"/>
              </a:ext>
            </a:extLst>
          </p:cNvPr>
          <p:cNvSpPr txBox="1"/>
          <p:nvPr/>
        </p:nvSpPr>
        <p:spPr>
          <a:xfrm>
            <a:off x="1138200" y="661498"/>
            <a:ext cx="10534163" cy="523220"/>
          </a:xfrm>
          <a:prstGeom prst="rect">
            <a:avLst/>
          </a:prstGeom>
          <a:noFill/>
        </p:spPr>
        <p:txBody>
          <a:bodyPr wrap="square" rtlCol="0">
            <a:spAutoFit/>
          </a:bodyPr>
          <a:lstStyle/>
          <a:p>
            <a:r>
              <a:rPr lang="ja-JP" altLang="en-US" sz="2800" b="1"/>
              <a:t>評価</a:t>
            </a:r>
            <a:endParaRPr kumimoji="1" lang="en-US" altLang="ja-JP" sz="2800" b="1" dirty="0"/>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CE70A3C2-7EF1-0444-99E6-1396B423F318}"/>
                  </a:ext>
                </a:extLst>
              </p:cNvPr>
              <p:cNvSpPr/>
              <p:nvPr/>
            </p:nvSpPr>
            <p:spPr>
              <a:xfrm>
                <a:off x="965520" y="1058638"/>
                <a:ext cx="8824742" cy="2177519"/>
              </a:xfrm>
              <a:prstGeom prst="rect">
                <a:avLst/>
              </a:prstGeom>
            </p:spPr>
            <p:txBody>
              <a:bodyPr wrap="square">
                <a:spAutoFit/>
              </a:bodyPr>
              <a:lstStyle/>
              <a:p>
                <a:pPr marL="914400" lvl="1" indent="-457200">
                  <a:buFont typeface="Wingdings" pitchFamily="2" charset="2"/>
                  <a:buChar char="n"/>
                </a:pPr>
                <a14:m>
                  <m:oMath xmlns:m="http://schemas.openxmlformats.org/officeDocument/2006/math">
                    <m:r>
                      <a:rPr lang="en-US" altLang="ja-JP" sz="2800" i="1" smtClean="0">
                        <a:latin typeface="Cambria Math" panose="02040503050406030204" pitchFamily="18" charset="0"/>
                      </a:rPr>
                      <m:t>𝑇</m:t>
                    </m:r>
                    <m:r>
                      <a:rPr lang="en-US" altLang="ja-JP" sz="2800" b="0" i="1" smtClean="0">
                        <a:latin typeface="Cambria Math" panose="02040503050406030204" pitchFamily="18" charset="0"/>
                      </a:rPr>
                      <m:t>𝑅𝑃</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𝑇𝑃</m:t>
                        </m:r>
                      </m:num>
                      <m:den>
                        <m:r>
                          <a:rPr lang="en-US" altLang="ja-JP" sz="2800" b="0" i="1" smtClean="0">
                            <a:latin typeface="Cambria Math" panose="02040503050406030204" pitchFamily="18" charset="0"/>
                          </a:rPr>
                          <m:t>𝑇𝑃</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𝐹𝑁</m:t>
                        </m:r>
                      </m:den>
                    </m:f>
                  </m:oMath>
                </a14:m>
                <a:r>
                  <a:rPr lang="en-US" altLang="ja-JP" sz="2800" dirty="0">
                    <a:solidFill>
                      <a:sysClr val="windowText" lastClr="000000"/>
                    </a:solidFill>
                  </a:rPr>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800" dirty="0">
                  <a:solidFill>
                    <a:sysClr val="windowText" lastClr="000000"/>
                  </a:solidFill>
                </a:endParaRPr>
              </a:p>
              <a:p>
                <a:pPr marL="914400" lvl="1" indent="-457200">
                  <a:buFont typeface="Wingdings" pitchFamily="2" charset="2"/>
                  <a:buChar char="n"/>
                </a:pPr>
                <a14:m>
                  <m:oMath xmlns:m="http://schemas.openxmlformats.org/officeDocument/2006/math">
                    <m:r>
                      <a:rPr lang="en-US" altLang="ja-JP" sz="2800" b="0" i="1" smtClean="0">
                        <a:latin typeface="Cambria Math" panose="02040503050406030204" pitchFamily="18" charset="0"/>
                      </a:rPr>
                      <m:t>𝐹𝑃𝑅</m:t>
                    </m:r>
                    <m:r>
                      <a:rPr lang="en-US" altLang="ja-JP" sz="2800" b="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b="0" i="1">
                            <a:latin typeface="Cambria Math" panose="02040503050406030204" pitchFamily="18" charset="0"/>
                          </a:rPr>
                          <m:t>𝐹𝑃</m:t>
                        </m:r>
                      </m:num>
                      <m:den>
                        <m:r>
                          <a:rPr lang="en-US" altLang="ja-JP" sz="2800" b="0" i="1">
                            <a:latin typeface="Cambria Math" panose="02040503050406030204" pitchFamily="18" charset="0"/>
                          </a:rPr>
                          <m:t>𝐹𝑃</m:t>
                        </m:r>
                        <m:r>
                          <a:rPr lang="en-US" altLang="ja-JP" sz="2800" b="0" i="1">
                            <a:latin typeface="Cambria Math" panose="02040503050406030204" pitchFamily="18" charset="0"/>
                          </a:rPr>
                          <m:t>+</m:t>
                        </m:r>
                        <m:r>
                          <a:rPr lang="en-US" altLang="ja-JP" sz="2800" b="0" i="1">
                            <a:latin typeface="Cambria Math" panose="02040503050406030204" pitchFamily="18" charset="0"/>
                          </a:rPr>
                          <m:t>𝑇𝑁</m:t>
                        </m:r>
                      </m:den>
                    </m:f>
                  </m:oMath>
                </a14:m>
                <a:r>
                  <a:rPr lang="en-US" altLang="ja-JP" sz="2800" dirty="0"/>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400" dirty="0">
                  <a:solidFill>
                    <a:sysClr val="windowText" lastClr="000000"/>
                  </a:solidFill>
                </a:endParaRPr>
              </a:p>
              <a:p>
                <a:pPr marL="914400" lvl="1" indent="-457200">
                  <a:buFont typeface="Wingdings" pitchFamily="2" charset="2"/>
                  <a:buChar char="n"/>
                </a:pPr>
                <a:r>
                  <a:rPr lang="en-US" altLang="ja-JP" sz="2800" dirty="0">
                    <a:solidFill>
                      <a:sysClr val="windowText" lastClr="000000"/>
                    </a:solidFill>
                  </a:rPr>
                  <a:t>ROC</a:t>
                </a:r>
                <a:r>
                  <a:rPr lang="ja-JP" altLang="en-US" sz="2800">
                    <a:solidFill>
                      <a:sysClr val="windowText" lastClr="000000"/>
                    </a:solidFill>
                  </a:rPr>
                  <a:t>曲線</a:t>
                </a:r>
                <a:r>
                  <a:rPr lang="en-US" altLang="ja-JP" sz="2800" dirty="0">
                    <a:solidFill>
                      <a:sysClr val="windowText" lastClr="000000"/>
                    </a:solidFill>
                  </a:rPr>
                  <a:t> : </a:t>
                </a:r>
                <a:r>
                  <a:rPr lang="ja-JP" altLang="en-US" sz="2800">
                    <a:solidFill>
                      <a:sysClr val="windowText" lastClr="000000"/>
                    </a:solidFill>
                  </a:rPr>
                  <a:t>横軸に</a:t>
                </a:r>
                <a:r>
                  <a:rPr lang="en-US" altLang="ja-JP" sz="2800" dirty="0">
                    <a:solidFill>
                      <a:sysClr val="windowText" lastClr="000000"/>
                    </a:solidFill>
                  </a:rPr>
                  <a:t>FPR</a:t>
                </a:r>
                <a:r>
                  <a:rPr lang="ja-JP" altLang="en-US" sz="2800">
                    <a:solidFill>
                      <a:sysClr val="windowText" lastClr="000000"/>
                    </a:solidFill>
                  </a:rPr>
                  <a:t>を縦軸に</a:t>
                </a:r>
                <a:r>
                  <a:rPr lang="en-US" altLang="ja-JP" sz="2800" dirty="0">
                    <a:solidFill>
                      <a:sysClr val="windowText" lastClr="000000"/>
                    </a:solidFill>
                  </a:rPr>
                  <a:t>TPR</a:t>
                </a:r>
              </a:p>
              <a:p>
                <a:pPr marL="914400" lvl="1" indent="-457200">
                  <a:buFont typeface="Arial" panose="020B0604020202020204" pitchFamily="34" charset="0"/>
                  <a:buChar char="•"/>
                </a:pPr>
                <a:endParaRPr lang="en-US" altLang="ja-JP" sz="2800" dirty="0">
                  <a:solidFill>
                    <a:sysClr val="windowText" lastClr="000000"/>
                  </a:solidFill>
                </a:endParaRPr>
              </a:p>
            </p:txBody>
          </p:sp>
        </mc:Choice>
        <mc:Fallback xmlns="">
          <p:sp>
            <p:nvSpPr>
              <p:cNvPr id="22" name="正方形/長方形 21">
                <a:extLst>
                  <a:ext uri="{FF2B5EF4-FFF2-40B4-BE49-F238E27FC236}">
                    <a16:creationId xmlns:a16="http://schemas.microsoft.com/office/drawing/2014/main" id="{CE70A3C2-7EF1-0444-99E6-1396B423F318}"/>
                  </a:ext>
                </a:extLst>
              </p:cNvPr>
              <p:cNvSpPr>
                <a:spLocks noRot="1" noChangeAspect="1" noMove="1" noResize="1" noEditPoints="1" noAdjustHandles="1" noChangeArrowheads="1" noChangeShapeType="1" noTextEdit="1"/>
              </p:cNvSpPr>
              <p:nvPr/>
            </p:nvSpPr>
            <p:spPr>
              <a:xfrm>
                <a:off x="965520" y="1058638"/>
                <a:ext cx="8824742" cy="2177519"/>
              </a:xfrm>
              <a:prstGeom prst="rect">
                <a:avLst/>
              </a:prstGeom>
              <a:blipFill>
                <a:blip r:embed="rId3"/>
                <a:stretch>
                  <a:fillRect/>
                </a:stretch>
              </a:blipFill>
            </p:spPr>
            <p:txBody>
              <a:bodyPr/>
              <a:lstStyle/>
              <a:p>
                <a:r>
                  <a:rPr lang="ja-JP" altLang="en-US">
                    <a:noFill/>
                  </a:rPr>
                  <a:t> </a:t>
                </a:r>
              </a:p>
            </p:txBody>
          </p:sp>
        </mc:Fallback>
      </mc:AlternateContent>
      <p:graphicFrame>
        <p:nvGraphicFramePr>
          <p:cNvPr id="9" name="表 8">
            <a:extLst>
              <a:ext uri="{FF2B5EF4-FFF2-40B4-BE49-F238E27FC236}">
                <a16:creationId xmlns:a16="http://schemas.microsoft.com/office/drawing/2014/main" id="{5D466FBD-576E-5D43-9291-92B45183D95B}"/>
              </a:ext>
            </a:extLst>
          </p:cNvPr>
          <p:cNvGraphicFramePr>
            <a:graphicFrameLocks noGrp="1"/>
          </p:cNvGraphicFramePr>
          <p:nvPr/>
        </p:nvGraphicFramePr>
        <p:xfrm>
          <a:off x="1103893" y="3005016"/>
          <a:ext cx="5368926" cy="3327400"/>
        </p:xfrm>
        <a:graphic>
          <a:graphicData uri="http://schemas.openxmlformats.org/drawingml/2006/table">
            <a:tbl>
              <a:tblPr firstRow="1" bandRow="1">
                <a:tableStyleId>{5C22544A-7EE6-4342-B048-85BDC9FD1C3A}</a:tableStyleId>
              </a:tblPr>
              <a:tblGrid>
                <a:gridCol w="2684463">
                  <a:extLst>
                    <a:ext uri="{9D8B030D-6E8A-4147-A177-3AD203B41FA5}">
                      <a16:colId xmlns:a16="http://schemas.microsoft.com/office/drawing/2014/main" val="690110834"/>
                    </a:ext>
                  </a:extLst>
                </a:gridCol>
                <a:gridCol w="2684463">
                  <a:extLst>
                    <a:ext uri="{9D8B030D-6E8A-4147-A177-3AD203B41FA5}">
                      <a16:colId xmlns:a16="http://schemas.microsoft.com/office/drawing/2014/main" val="3719546564"/>
                    </a:ext>
                  </a:extLst>
                </a:gridCol>
              </a:tblGrid>
              <a:tr h="370840">
                <a:tc>
                  <a:txBody>
                    <a:bodyPr/>
                    <a:lstStyle/>
                    <a:p>
                      <a:r>
                        <a:rPr kumimoji="1" lang="ja-JP" altLang="en-US"/>
                        <a:t>異常度</a:t>
                      </a:r>
                    </a:p>
                  </a:txBody>
                  <a:tcPr/>
                </a:tc>
                <a:tc>
                  <a:txBody>
                    <a:bodyPr/>
                    <a:lstStyle/>
                    <a:p>
                      <a:r>
                        <a:rPr kumimoji="1" lang="ja-JP" altLang="en-US"/>
                        <a:t>ラベル</a:t>
                      </a:r>
                    </a:p>
                  </a:txBody>
                  <a:tcPr/>
                </a:tc>
                <a:extLst>
                  <a:ext uri="{0D108BD9-81ED-4DB2-BD59-A6C34878D82A}">
                    <a16:rowId xmlns:a16="http://schemas.microsoft.com/office/drawing/2014/main" val="3806427245"/>
                  </a:ext>
                </a:extLst>
              </a:tr>
              <a:tr h="370840">
                <a:tc>
                  <a:txBody>
                    <a:bodyPr/>
                    <a:lstStyle/>
                    <a:p>
                      <a:r>
                        <a:rPr kumimoji="1" lang="en-US" altLang="ja-JP" dirty="0"/>
                        <a:t>10.3</a:t>
                      </a:r>
                    </a:p>
                  </a:txBody>
                  <a:tcPr/>
                </a:tc>
                <a:tc>
                  <a:txBody>
                    <a:bodyPr/>
                    <a:lstStyle/>
                    <a:p>
                      <a:r>
                        <a:rPr kumimoji="1" lang="ja-JP" altLang="en-US"/>
                        <a:t>異常</a:t>
                      </a:r>
                    </a:p>
                  </a:txBody>
                  <a:tcPr/>
                </a:tc>
                <a:extLst>
                  <a:ext uri="{0D108BD9-81ED-4DB2-BD59-A6C34878D82A}">
                    <a16:rowId xmlns:a16="http://schemas.microsoft.com/office/drawing/2014/main" val="1832770632"/>
                  </a:ext>
                </a:extLst>
              </a:tr>
              <a:tr h="370840">
                <a:tc>
                  <a:txBody>
                    <a:bodyPr/>
                    <a:lstStyle/>
                    <a:p>
                      <a:r>
                        <a:rPr kumimoji="1" lang="en-US" altLang="ja-JP" dirty="0"/>
                        <a:t>9.2</a:t>
                      </a:r>
                      <a:endParaRPr kumimoji="1" lang="ja-JP" altLang="en-US"/>
                    </a:p>
                  </a:txBody>
                  <a:tcPr/>
                </a:tc>
                <a:tc>
                  <a:txBody>
                    <a:bodyPr/>
                    <a:lstStyle/>
                    <a:p>
                      <a:r>
                        <a:rPr kumimoji="1" lang="ja-JP" altLang="en-US"/>
                        <a:t>異常</a:t>
                      </a:r>
                      <a:endParaRPr kumimoji="1" lang="en-US" altLang="ja-JP" dirty="0"/>
                    </a:p>
                  </a:txBody>
                  <a:tcPr/>
                </a:tc>
                <a:extLst>
                  <a:ext uri="{0D108BD9-81ED-4DB2-BD59-A6C34878D82A}">
                    <a16:rowId xmlns:a16="http://schemas.microsoft.com/office/drawing/2014/main" val="3366607148"/>
                  </a:ext>
                </a:extLst>
              </a:tr>
              <a:tr h="370840">
                <a:tc>
                  <a:txBody>
                    <a:bodyPr/>
                    <a:lstStyle/>
                    <a:p>
                      <a:r>
                        <a:rPr kumimoji="1" lang="en-US" altLang="ja-JP" dirty="0"/>
                        <a:t>8.6</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1944142818"/>
                  </a:ext>
                </a:extLst>
              </a:tr>
              <a:tr h="370840">
                <a:tc>
                  <a:txBody>
                    <a:bodyPr/>
                    <a:lstStyle/>
                    <a:p>
                      <a:r>
                        <a:rPr kumimoji="1" lang="en-US" altLang="ja-JP" dirty="0"/>
                        <a:t>7.5</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019306096"/>
                  </a:ext>
                </a:extLst>
              </a:tr>
              <a:tr h="370840">
                <a:tc>
                  <a:txBody>
                    <a:bodyPr/>
                    <a:lstStyle/>
                    <a:p>
                      <a:r>
                        <a:rPr kumimoji="1" lang="en-US" altLang="ja-JP" dirty="0"/>
                        <a:t>6.2</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681103470"/>
                  </a:ext>
                </a:extLst>
              </a:tr>
              <a:tr h="370840">
                <a:tc>
                  <a:txBody>
                    <a:bodyPr/>
                    <a:lstStyle/>
                    <a:p>
                      <a:r>
                        <a:rPr kumimoji="1" lang="en-US" altLang="ja-JP" dirty="0"/>
                        <a:t>5.1</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4081437142"/>
                  </a:ext>
                </a:extLst>
              </a:tr>
              <a:tr h="142029">
                <a:tc>
                  <a:txBody>
                    <a:bodyPr/>
                    <a:lstStyle/>
                    <a:p>
                      <a:r>
                        <a:rPr kumimoji="1" lang="en-US" altLang="ja-JP" dirty="0"/>
                        <a:t>5.0</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3838219691"/>
                  </a:ext>
                </a:extLst>
              </a:tr>
              <a:tr h="142029">
                <a:tc>
                  <a:txBody>
                    <a:bodyPr/>
                    <a:lstStyle/>
                    <a:p>
                      <a:r>
                        <a:rPr kumimoji="1" lang="en-US" altLang="ja-JP" dirty="0"/>
                        <a:t>4.9</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747698655"/>
                  </a:ext>
                </a:extLst>
              </a:tr>
            </a:tbl>
          </a:graphicData>
        </a:graphic>
      </p:graphicFrame>
      <p:grpSp>
        <p:nvGrpSpPr>
          <p:cNvPr id="18" name="グループ化 17">
            <a:extLst>
              <a:ext uri="{FF2B5EF4-FFF2-40B4-BE49-F238E27FC236}">
                <a16:creationId xmlns:a16="http://schemas.microsoft.com/office/drawing/2014/main" id="{0164E112-C33F-064F-BC0B-00B2DEECD8EE}"/>
              </a:ext>
            </a:extLst>
          </p:cNvPr>
          <p:cNvGrpSpPr/>
          <p:nvPr/>
        </p:nvGrpSpPr>
        <p:grpSpPr>
          <a:xfrm>
            <a:off x="5890931" y="4576117"/>
            <a:ext cx="3212396" cy="783804"/>
            <a:chOff x="5890931" y="3133048"/>
            <a:chExt cx="3212396" cy="783804"/>
          </a:xfrm>
        </p:grpSpPr>
        <p:cxnSp>
          <p:nvCxnSpPr>
            <p:cNvPr id="15" name="直線コネクタ 14">
              <a:extLst>
                <a:ext uri="{FF2B5EF4-FFF2-40B4-BE49-F238E27FC236}">
                  <a16:creationId xmlns:a16="http://schemas.microsoft.com/office/drawing/2014/main" id="{F2F8CFBD-3604-FB4C-8DBF-C77ACA35C096}"/>
                </a:ext>
              </a:extLst>
            </p:cNvPr>
            <p:cNvCxnSpPr>
              <a:cxnSpLocks/>
            </p:cNvCxnSpPr>
            <p:nvPr/>
          </p:nvCxnSpPr>
          <p:spPr>
            <a:xfrm>
              <a:off x="5890931" y="3729037"/>
              <a:ext cx="1195669" cy="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A4EA1280-FE85-054C-B5F8-C6EC514867D9}"/>
                    </a:ext>
                  </a:extLst>
                </p:cNvPr>
                <p:cNvSpPr/>
                <p:nvPr/>
              </p:nvSpPr>
              <p:spPr>
                <a:xfrm>
                  <a:off x="6405281" y="3133048"/>
                  <a:ext cx="2698046"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smtClean="0">
                            <a:latin typeface="Cambria Math" panose="02040503050406030204" pitchFamily="18" charset="0"/>
                          </a:rPr>
                          <m:t>TPR</m:t>
                        </m:r>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3</m:t>
                            </m:r>
                          </m:num>
                          <m:den>
                            <m:r>
                              <a:rPr lang="en-US" altLang="ja-JP" sz="2400" b="0" i="1" smtClean="0">
                                <a:latin typeface="Cambria Math" panose="02040503050406030204" pitchFamily="18" charset="0"/>
                              </a:rPr>
                              <m:t>4</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𝐹𝑃𝑅</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2</m:t>
                            </m:r>
                          </m:num>
                          <m:den>
                            <m:r>
                              <a:rPr lang="en-US" altLang="ja-JP" sz="2400" b="0" i="1" smtClean="0">
                                <a:latin typeface="Cambria Math" panose="02040503050406030204" pitchFamily="18" charset="0"/>
                              </a:rPr>
                              <m:t>4</m:t>
                            </m:r>
                          </m:den>
                        </m:f>
                      </m:oMath>
                    </m:oMathPara>
                  </a14:m>
                  <a:endParaRPr lang="ja-JP" altLang="en-US" sz="2400"/>
                </a:p>
              </p:txBody>
            </p:sp>
          </mc:Choice>
          <mc:Fallback xmlns="">
            <p:sp>
              <p:nvSpPr>
                <p:cNvPr id="16" name="正方形/長方形 15">
                  <a:extLst>
                    <a:ext uri="{FF2B5EF4-FFF2-40B4-BE49-F238E27FC236}">
                      <a16:creationId xmlns:a16="http://schemas.microsoft.com/office/drawing/2014/main" id="{A4EA1280-FE85-054C-B5F8-C6EC514867D9}"/>
                    </a:ext>
                  </a:extLst>
                </p:cNvPr>
                <p:cNvSpPr>
                  <a:spLocks noRot="1" noChangeAspect="1" noMove="1" noResize="1" noEditPoints="1" noAdjustHandles="1" noChangeArrowheads="1" noChangeShapeType="1" noTextEdit="1"/>
                </p:cNvSpPr>
                <p:nvPr/>
              </p:nvSpPr>
              <p:spPr>
                <a:xfrm>
                  <a:off x="6405281" y="3133048"/>
                  <a:ext cx="2698046" cy="783804"/>
                </a:xfrm>
                <a:prstGeom prst="rect">
                  <a:avLst/>
                </a:prstGeom>
                <a:blipFill>
                  <a:blip r:embed="rId4"/>
                  <a:stretch>
                    <a:fillRect b="-6452"/>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967166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095F6-7592-584C-AA86-5715AEB7BD5D}"/>
              </a:ext>
            </a:extLst>
          </p:cNvPr>
          <p:cNvSpPr>
            <a:spLocks noGrp="1"/>
          </p:cNvSpPr>
          <p:nvPr>
            <p:ph type="title"/>
          </p:nvPr>
        </p:nvSpPr>
        <p:spPr/>
        <p:txBody>
          <a:bodyPr/>
          <a:lstStyle/>
          <a:p>
            <a:r>
              <a:rPr lang="ja-JP" altLang="en-US"/>
              <a:t>評価指標　</a:t>
            </a:r>
            <a:endParaRPr kumimoji="1" lang="ja-JP" altLang="en-US"/>
          </a:p>
        </p:txBody>
      </p:sp>
      <p:sp>
        <p:nvSpPr>
          <p:cNvPr id="4" name="日付プレースホルダー 3">
            <a:extLst>
              <a:ext uri="{FF2B5EF4-FFF2-40B4-BE49-F238E27FC236}">
                <a16:creationId xmlns:a16="http://schemas.microsoft.com/office/drawing/2014/main" id="{60624FA2-1EF0-2E4B-B2FC-B8EED4355784}"/>
              </a:ext>
            </a:extLst>
          </p:cNvPr>
          <p:cNvSpPr>
            <a:spLocks noGrp="1"/>
          </p:cNvSpPr>
          <p:nvPr>
            <p:ph type="dt" sz="half" idx="10"/>
          </p:nvPr>
        </p:nvSpPr>
        <p:spPr/>
        <p:txBody>
          <a:bodyPr/>
          <a:lstStyle/>
          <a:p>
            <a:fld id="{86D6BF53-66D2-5240-986E-3E33A52D81B9}"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026A0DFF-9799-C646-B2A8-4A063631E24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51B6807-000A-F44C-BF0C-62C74478E259}"/>
              </a:ext>
            </a:extLst>
          </p:cNvPr>
          <p:cNvSpPr>
            <a:spLocks noGrp="1"/>
          </p:cNvSpPr>
          <p:nvPr>
            <p:ph type="sldNum" sz="quarter" idx="12"/>
          </p:nvPr>
        </p:nvSpPr>
        <p:spPr/>
        <p:txBody>
          <a:bodyPr/>
          <a:lstStyle/>
          <a:p>
            <a:fld id="{C396DE94-E78B-4743-9932-E18BCB9B557B}" type="slidenum">
              <a:rPr kumimoji="1" lang="ja-JP" altLang="en-US" smtClean="0"/>
              <a:t>36</a:t>
            </a:fld>
            <a:endParaRPr kumimoji="1" lang="ja-JP" altLang="en-US"/>
          </a:p>
        </p:txBody>
      </p:sp>
      <p:sp>
        <p:nvSpPr>
          <p:cNvPr id="21" name="テキスト ボックス 20">
            <a:extLst>
              <a:ext uri="{FF2B5EF4-FFF2-40B4-BE49-F238E27FC236}">
                <a16:creationId xmlns:a16="http://schemas.microsoft.com/office/drawing/2014/main" id="{AC0FA43F-5697-9748-A74F-E5893B405BCC}"/>
              </a:ext>
            </a:extLst>
          </p:cNvPr>
          <p:cNvSpPr txBox="1"/>
          <p:nvPr/>
        </p:nvSpPr>
        <p:spPr>
          <a:xfrm>
            <a:off x="1138200" y="661498"/>
            <a:ext cx="10534163" cy="523220"/>
          </a:xfrm>
          <a:prstGeom prst="rect">
            <a:avLst/>
          </a:prstGeom>
          <a:noFill/>
        </p:spPr>
        <p:txBody>
          <a:bodyPr wrap="square" rtlCol="0">
            <a:spAutoFit/>
          </a:bodyPr>
          <a:lstStyle/>
          <a:p>
            <a:r>
              <a:rPr lang="ja-JP" altLang="en-US" sz="2800" b="1"/>
              <a:t>評価</a:t>
            </a:r>
            <a:endParaRPr kumimoji="1" lang="en-US" altLang="ja-JP" sz="2800" b="1" dirty="0"/>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CE70A3C2-7EF1-0444-99E6-1396B423F318}"/>
                  </a:ext>
                </a:extLst>
              </p:cNvPr>
              <p:cNvSpPr/>
              <p:nvPr/>
            </p:nvSpPr>
            <p:spPr>
              <a:xfrm>
                <a:off x="965520" y="1058638"/>
                <a:ext cx="8824742" cy="2177519"/>
              </a:xfrm>
              <a:prstGeom prst="rect">
                <a:avLst/>
              </a:prstGeom>
            </p:spPr>
            <p:txBody>
              <a:bodyPr wrap="square">
                <a:spAutoFit/>
              </a:bodyPr>
              <a:lstStyle/>
              <a:p>
                <a:pPr marL="914400" lvl="1" indent="-457200">
                  <a:buFont typeface="Wingdings" pitchFamily="2" charset="2"/>
                  <a:buChar char="n"/>
                </a:pPr>
                <a14:m>
                  <m:oMath xmlns:m="http://schemas.openxmlformats.org/officeDocument/2006/math">
                    <m:r>
                      <a:rPr lang="en-US" altLang="ja-JP" sz="2800" i="1" smtClean="0">
                        <a:latin typeface="Cambria Math" panose="02040503050406030204" pitchFamily="18" charset="0"/>
                      </a:rPr>
                      <m:t>𝑇</m:t>
                    </m:r>
                    <m:r>
                      <a:rPr lang="en-US" altLang="ja-JP" sz="2800" b="0" i="1" smtClean="0">
                        <a:latin typeface="Cambria Math" panose="02040503050406030204" pitchFamily="18" charset="0"/>
                      </a:rPr>
                      <m:t>𝑅𝑃</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𝑇𝑃</m:t>
                        </m:r>
                      </m:num>
                      <m:den>
                        <m:r>
                          <a:rPr lang="en-US" altLang="ja-JP" sz="2800" b="0" i="1" smtClean="0">
                            <a:latin typeface="Cambria Math" panose="02040503050406030204" pitchFamily="18" charset="0"/>
                          </a:rPr>
                          <m:t>𝑇𝑃</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𝐹𝑁</m:t>
                        </m:r>
                      </m:den>
                    </m:f>
                  </m:oMath>
                </a14:m>
                <a:r>
                  <a:rPr lang="en-US" altLang="ja-JP" sz="2800" dirty="0">
                    <a:solidFill>
                      <a:sysClr val="windowText" lastClr="000000"/>
                    </a:solidFill>
                  </a:rPr>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800" dirty="0">
                  <a:solidFill>
                    <a:sysClr val="windowText" lastClr="000000"/>
                  </a:solidFill>
                </a:endParaRPr>
              </a:p>
              <a:p>
                <a:pPr marL="914400" lvl="1" indent="-457200">
                  <a:buFont typeface="Wingdings" pitchFamily="2" charset="2"/>
                  <a:buChar char="n"/>
                </a:pPr>
                <a14:m>
                  <m:oMath xmlns:m="http://schemas.openxmlformats.org/officeDocument/2006/math">
                    <m:r>
                      <a:rPr lang="en-US" altLang="ja-JP" sz="2800" b="0" i="1" smtClean="0">
                        <a:latin typeface="Cambria Math" panose="02040503050406030204" pitchFamily="18" charset="0"/>
                      </a:rPr>
                      <m:t>𝐹𝑃𝑅</m:t>
                    </m:r>
                    <m:r>
                      <a:rPr lang="en-US" altLang="ja-JP" sz="2800" b="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b="0" i="1">
                            <a:latin typeface="Cambria Math" panose="02040503050406030204" pitchFamily="18" charset="0"/>
                          </a:rPr>
                          <m:t>𝐹𝑃</m:t>
                        </m:r>
                      </m:num>
                      <m:den>
                        <m:r>
                          <a:rPr lang="en-US" altLang="ja-JP" sz="2800" b="0" i="1">
                            <a:latin typeface="Cambria Math" panose="02040503050406030204" pitchFamily="18" charset="0"/>
                          </a:rPr>
                          <m:t>𝐹𝑃</m:t>
                        </m:r>
                        <m:r>
                          <a:rPr lang="en-US" altLang="ja-JP" sz="2800" b="0" i="1">
                            <a:latin typeface="Cambria Math" panose="02040503050406030204" pitchFamily="18" charset="0"/>
                          </a:rPr>
                          <m:t>+</m:t>
                        </m:r>
                        <m:r>
                          <a:rPr lang="en-US" altLang="ja-JP" sz="2800" b="0" i="1">
                            <a:latin typeface="Cambria Math" panose="02040503050406030204" pitchFamily="18" charset="0"/>
                          </a:rPr>
                          <m:t>𝑇𝑁</m:t>
                        </m:r>
                      </m:den>
                    </m:f>
                  </m:oMath>
                </a14:m>
                <a:r>
                  <a:rPr lang="en-US" altLang="ja-JP" sz="2800" dirty="0"/>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400" dirty="0">
                  <a:solidFill>
                    <a:sysClr val="windowText" lastClr="000000"/>
                  </a:solidFill>
                </a:endParaRPr>
              </a:p>
              <a:p>
                <a:pPr marL="914400" lvl="1" indent="-457200">
                  <a:buFont typeface="Wingdings" pitchFamily="2" charset="2"/>
                  <a:buChar char="n"/>
                </a:pPr>
                <a:r>
                  <a:rPr lang="en-US" altLang="ja-JP" sz="2800" dirty="0">
                    <a:solidFill>
                      <a:sysClr val="windowText" lastClr="000000"/>
                    </a:solidFill>
                  </a:rPr>
                  <a:t>ROC</a:t>
                </a:r>
                <a:r>
                  <a:rPr lang="ja-JP" altLang="en-US" sz="2800">
                    <a:solidFill>
                      <a:sysClr val="windowText" lastClr="000000"/>
                    </a:solidFill>
                  </a:rPr>
                  <a:t>曲線</a:t>
                </a:r>
                <a:r>
                  <a:rPr lang="en-US" altLang="ja-JP" sz="2800" dirty="0">
                    <a:solidFill>
                      <a:sysClr val="windowText" lastClr="000000"/>
                    </a:solidFill>
                  </a:rPr>
                  <a:t> : </a:t>
                </a:r>
                <a:r>
                  <a:rPr lang="ja-JP" altLang="en-US" sz="2800">
                    <a:solidFill>
                      <a:sysClr val="windowText" lastClr="000000"/>
                    </a:solidFill>
                  </a:rPr>
                  <a:t>横軸に</a:t>
                </a:r>
                <a:r>
                  <a:rPr lang="en-US" altLang="ja-JP" sz="2800" dirty="0">
                    <a:solidFill>
                      <a:sysClr val="windowText" lastClr="000000"/>
                    </a:solidFill>
                  </a:rPr>
                  <a:t>FPR</a:t>
                </a:r>
                <a:r>
                  <a:rPr lang="ja-JP" altLang="en-US" sz="2800">
                    <a:solidFill>
                      <a:sysClr val="windowText" lastClr="000000"/>
                    </a:solidFill>
                  </a:rPr>
                  <a:t>を縦軸に</a:t>
                </a:r>
                <a:r>
                  <a:rPr lang="en-US" altLang="ja-JP" sz="2800" dirty="0">
                    <a:solidFill>
                      <a:sysClr val="windowText" lastClr="000000"/>
                    </a:solidFill>
                  </a:rPr>
                  <a:t>TPR</a:t>
                </a:r>
              </a:p>
              <a:p>
                <a:pPr marL="914400" lvl="1" indent="-457200">
                  <a:buFont typeface="Arial" panose="020B0604020202020204" pitchFamily="34" charset="0"/>
                  <a:buChar char="•"/>
                </a:pPr>
                <a:endParaRPr lang="en-US" altLang="ja-JP" sz="2800" dirty="0">
                  <a:solidFill>
                    <a:sysClr val="windowText" lastClr="000000"/>
                  </a:solidFill>
                </a:endParaRPr>
              </a:p>
            </p:txBody>
          </p:sp>
        </mc:Choice>
        <mc:Fallback xmlns="">
          <p:sp>
            <p:nvSpPr>
              <p:cNvPr id="22" name="正方形/長方形 21">
                <a:extLst>
                  <a:ext uri="{FF2B5EF4-FFF2-40B4-BE49-F238E27FC236}">
                    <a16:creationId xmlns:a16="http://schemas.microsoft.com/office/drawing/2014/main" id="{CE70A3C2-7EF1-0444-99E6-1396B423F318}"/>
                  </a:ext>
                </a:extLst>
              </p:cNvPr>
              <p:cNvSpPr>
                <a:spLocks noRot="1" noChangeAspect="1" noMove="1" noResize="1" noEditPoints="1" noAdjustHandles="1" noChangeArrowheads="1" noChangeShapeType="1" noTextEdit="1"/>
              </p:cNvSpPr>
              <p:nvPr/>
            </p:nvSpPr>
            <p:spPr>
              <a:xfrm>
                <a:off x="965520" y="1058638"/>
                <a:ext cx="8824742" cy="2177519"/>
              </a:xfrm>
              <a:prstGeom prst="rect">
                <a:avLst/>
              </a:prstGeom>
              <a:blipFill>
                <a:blip r:embed="rId3"/>
                <a:stretch>
                  <a:fillRect/>
                </a:stretch>
              </a:blipFill>
            </p:spPr>
            <p:txBody>
              <a:bodyPr/>
              <a:lstStyle/>
              <a:p>
                <a:r>
                  <a:rPr lang="ja-JP" altLang="en-US">
                    <a:noFill/>
                  </a:rPr>
                  <a:t> </a:t>
                </a:r>
              </a:p>
            </p:txBody>
          </p:sp>
        </mc:Fallback>
      </mc:AlternateContent>
      <p:graphicFrame>
        <p:nvGraphicFramePr>
          <p:cNvPr id="9" name="表 8">
            <a:extLst>
              <a:ext uri="{FF2B5EF4-FFF2-40B4-BE49-F238E27FC236}">
                <a16:creationId xmlns:a16="http://schemas.microsoft.com/office/drawing/2014/main" id="{5D466FBD-576E-5D43-9291-92B45183D95B}"/>
              </a:ext>
            </a:extLst>
          </p:cNvPr>
          <p:cNvGraphicFramePr>
            <a:graphicFrameLocks noGrp="1"/>
          </p:cNvGraphicFramePr>
          <p:nvPr/>
        </p:nvGraphicFramePr>
        <p:xfrm>
          <a:off x="1103893" y="3005016"/>
          <a:ext cx="5368926" cy="3327400"/>
        </p:xfrm>
        <a:graphic>
          <a:graphicData uri="http://schemas.openxmlformats.org/drawingml/2006/table">
            <a:tbl>
              <a:tblPr firstRow="1" bandRow="1">
                <a:tableStyleId>{5C22544A-7EE6-4342-B048-85BDC9FD1C3A}</a:tableStyleId>
              </a:tblPr>
              <a:tblGrid>
                <a:gridCol w="2684463">
                  <a:extLst>
                    <a:ext uri="{9D8B030D-6E8A-4147-A177-3AD203B41FA5}">
                      <a16:colId xmlns:a16="http://schemas.microsoft.com/office/drawing/2014/main" val="690110834"/>
                    </a:ext>
                  </a:extLst>
                </a:gridCol>
                <a:gridCol w="2684463">
                  <a:extLst>
                    <a:ext uri="{9D8B030D-6E8A-4147-A177-3AD203B41FA5}">
                      <a16:colId xmlns:a16="http://schemas.microsoft.com/office/drawing/2014/main" val="3719546564"/>
                    </a:ext>
                  </a:extLst>
                </a:gridCol>
              </a:tblGrid>
              <a:tr h="370840">
                <a:tc>
                  <a:txBody>
                    <a:bodyPr/>
                    <a:lstStyle/>
                    <a:p>
                      <a:r>
                        <a:rPr kumimoji="1" lang="ja-JP" altLang="en-US"/>
                        <a:t>異常度</a:t>
                      </a:r>
                    </a:p>
                  </a:txBody>
                  <a:tcPr/>
                </a:tc>
                <a:tc>
                  <a:txBody>
                    <a:bodyPr/>
                    <a:lstStyle/>
                    <a:p>
                      <a:r>
                        <a:rPr kumimoji="1" lang="ja-JP" altLang="en-US"/>
                        <a:t>ラベル</a:t>
                      </a:r>
                    </a:p>
                  </a:txBody>
                  <a:tcPr/>
                </a:tc>
                <a:extLst>
                  <a:ext uri="{0D108BD9-81ED-4DB2-BD59-A6C34878D82A}">
                    <a16:rowId xmlns:a16="http://schemas.microsoft.com/office/drawing/2014/main" val="3806427245"/>
                  </a:ext>
                </a:extLst>
              </a:tr>
              <a:tr h="370840">
                <a:tc>
                  <a:txBody>
                    <a:bodyPr/>
                    <a:lstStyle/>
                    <a:p>
                      <a:r>
                        <a:rPr kumimoji="1" lang="en-US" altLang="ja-JP" dirty="0"/>
                        <a:t>10.3</a:t>
                      </a:r>
                    </a:p>
                  </a:txBody>
                  <a:tcPr/>
                </a:tc>
                <a:tc>
                  <a:txBody>
                    <a:bodyPr/>
                    <a:lstStyle/>
                    <a:p>
                      <a:r>
                        <a:rPr kumimoji="1" lang="ja-JP" altLang="en-US"/>
                        <a:t>異常</a:t>
                      </a:r>
                    </a:p>
                  </a:txBody>
                  <a:tcPr/>
                </a:tc>
                <a:extLst>
                  <a:ext uri="{0D108BD9-81ED-4DB2-BD59-A6C34878D82A}">
                    <a16:rowId xmlns:a16="http://schemas.microsoft.com/office/drawing/2014/main" val="1832770632"/>
                  </a:ext>
                </a:extLst>
              </a:tr>
              <a:tr h="370840">
                <a:tc>
                  <a:txBody>
                    <a:bodyPr/>
                    <a:lstStyle/>
                    <a:p>
                      <a:r>
                        <a:rPr kumimoji="1" lang="en-US" altLang="ja-JP" dirty="0"/>
                        <a:t>9.2</a:t>
                      </a:r>
                      <a:endParaRPr kumimoji="1" lang="ja-JP" altLang="en-US"/>
                    </a:p>
                  </a:txBody>
                  <a:tcPr/>
                </a:tc>
                <a:tc>
                  <a:txBody>
                    <a:bodyPr/>
                    <a:lstStyle/>
                    <a:p>
                      <a:r>
                        <a:rPr kumimoji="1" lang="ja-JP" altLang="en-US"/>
                        <a:t>異常</a:t>
                      </a:r>
                      <a:endParaRPr kumimoji="1" lang="en-US" altLang="ja-JP" dirty="0"/>
                    </a:p>
                  </a:txBody>
                  <a:tcPr/>
                </a:tc>
                <a:extLst>
                  <a:ext uri="{0D108BD9-81ED-4DB2-BD59-A6C34878D82A}">
                    <a16:rowId xmlns:a16="http://schemas.microsoft.com/office/drawing/2014/main" val="3366607148"/>
                  </a:ext>
                </a:extLst>
              </a:tr>
              <a:tr h="370840">
                <a:tc>
                  <a:txBody>
                    <a:bodyPr/>
                    <a:lstStyle/>
                    <a:p>
                      <a:r>
                        <a:rPr kumimoji="1" lang="en-US" altLang="ja-JP" dirty="0"/>
                        <a:t>8.6</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1944142818"/>
                  </a:ext>
                </a:extLst>
              </a:tr>
              <a:tr h="370840">
                <a:tc>
                  <a:txBody>
                    <a:bodyPr/>
                    <a:lstStyle/>
                    <a:p>
                      <a:r>
                        <a:rPr kumimoji="1" lang="en-US" altLang="ja-JP" dirty="0"/>
                        <a:t>7.5</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019306096"/>
                  </a:ext>
                </a:extLst>
              </a:tr>
              <a:tr h="370840">
                <a:tc>
                  <a:txBody>
                    <a:bodyPr/>
                    <a:lstStyle/>
                    <a:p>
                      <a:r>
                        <a:rPr kumimoji="1" lang="en-US" altLang="ja-JP" dirty="0"/>
                        <a:t>6.2</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681103470"/>
                  </a:ext>
                </a:extLst>
              </a:tr>
              <a:tr h="370840">
                <a:tc>
                  <a:txBody>
                    <a:bodyPr/>
                    <a:lstStyle/>
                    <a:p>
                      <a:r>
                        <a:rPr kumimoji="1" lang="en-US" altLang="ja-JP" dirty="0"/>
                        <a:t>5.1</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4081437142"/>
                  </a:ext>
                </a:extLst>
              </a:tr>
              <a:tr h="142029">
                <a:tc>
                  <a:txBody>
                    <a:bodyPr/>
                    <a:lstStyle/>
                    <a:p>
                      <a:r>
                        <a:rPr kumimoji="1" lang="en-US" altLang="ja-JP" dirty="0"/>
                        <a:t>5.0</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3838219691"/>
                  </a:ext>
                </a:extLst>
              </a:tr>
              <a:tr h="142029">
                <a:tc>
                  <a:txBody>
                    <a:bodyPr/>
                    <a:lstStyle/>
                    <a:p>
                      <a:r>
                        <a:rPr kumimoji="1" lang="en-US" altLang="ja-JP" dirty="0"/>
                        <a:t>4.9</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747698655"/>
                  </a:ext>
                </a:extLst>
              </a:tr>
            </a:tbl>
          </a:graphicData>
        </a:graphic>
      </p:graphicFrame>
      <p:grpSp>
        <p:nvGrpSpPr>
          <p:cNvPr id="18" name="グループ化 17">
            <a:extLst>
              <a:ext uri="{FF2B5EF4-FFF2-40B4-BE49-F238E27FC236}">
                <a16:creationId xmlns:a16="http://schemas.microsoft.com/office/drawing/2014/main" id="{0164E112-C33F-064F-BC0B-00B2DEECD8EE}"/>
              </a:ext>
            </a:extLst>
          </p:cNvPr>
          <p:cNvGrpSpPr/>
          <p:nvPr/>
        </p:nvGrpSpPr>
        <p:grpSpPr>
          <a:xfrm>
            <a:off x="5890931" y="5004755"/>
            <a:ext cx="3212396" cy="783804"/>
            <a:chOff x="5890931" y="3133048"/>
            <a:chExt cx="3212396" cy="783804"/>
          </a:xfrm>
        </p:grpSpPr>
        <p:cxnSp>
          <p:nvCxnSpPr>
            <p:cNvPr id="15" name="直線コネクタ 14">
              <a:extLst>
                <a:ext uri="{FF2B5EF4-FFF2-40B4-BE49-F238E27FC236}">
                  <a16:creationId xmlns:a16="http://schemas.microsoft.com/office/drawing/2014/main" id="{F2F8CFBD-3604-FB4C-8DBF-C77ACA35C096}"/>
                </a:ext>
              </a:extLst>
            </p:cNvPr>
            <p:cNvCxnSpPr>
              <a:cxnSpLocks/>
            </p:cNvCxnSpPr>
            <p:nvPr/>
          </p:nvCxnSpPr>
          <p:spPr>
            <a:xfrm>
              <a:off x="5890931" y="3729037"/>
              <a:ext cx="1195669" cy="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A4EA1280-FE85-054C-B5F8-C6EC514867D9}"/>
                    </a:ext>
                  </a:extLst>
                </p:cNvPr>
                <p:cNvSpPr/>
                <p:nvPr/>
              </p:nvSpPr>
              <p:spPr>
                <a:xfrm>
                  <a:off x="6405281" y="3133048"/>
                  <a:ext cx="2698046"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smtClean="0">
                            <a:latin typeface="Cambria Math" panose="02040503050406030204" pitchFamily="18" charset="0"/>
                          </a:rPr>
                          <m:t>TPR</m:t>
                        </m:r>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3</m:t>
                            </m:r>
                          </m:num>
                          <m:den>
                            <m:r>
                              <a:rPr lang="en-US" altLang="ja-JP" sz="2400" b="0" i="1" smtClean="0">
                                <a:latin typeface="Cambria Math" panose="02040503050406030204" pitchFamily="18" charset="0"/>
                              </a:rPr>
                              <m:t>4</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𝐹𝑃𝑅</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3</m:t>
                            </m:r>
                          </m:num>
                          <m:den>
                            <m:r>
                              <a:rPr lang="en-US" altLang="ja-JP" sz="2400" b="0" i="1" smtClean="0">
                                <a:latin typeface="Cambria Math" panose="02040503050406030204" pitchFamily="18" charset="0"/>
                              </a:rPr>
                              <m:t>4</m:t>
                            </m:r>
                          </m:den>
                        </m:f>
                      </m:oMath>
                    </m:oMathPara>
                  </a14:m>
                  <a:endParaRPr lang="ja-JP" altLang="en-US" sz="2400"/>
                </a:p>
              </p:txBody>
            </p:sp>
          </mc:Choice>
          <mc:Fallback xmlns="">
            <p:sp>
              <p:nvSpPr>
                <p:cNvPr id="16" name="正方形/長方形 15">
                  <a:extLst>
                    <a:ext uri="{FF2B5EF4-FFF2-40B4-BE49-F238E27FC236}">
                      <a16:creationId xmlns:a16="http://schemas.microsoft.com/office/drawing/2014/main" id="{A4EA1280-FE85-054C-B5F8-C6EC514867D9}"/>
                    </a:ext>
                  </a:extLst>
                </p:cNvPr>
                <p:cNvSpPr>
                  <a:spLocks noRot="1" noChangeAspect="1" noMove="1" noResize="1" noEditPoints="1" noAdjustHandles="1" noChangeArrowheads="1" noChangeShapeType="1" noTextEdit="1"/>
                </p:cNvSpPr>
                <p:nvPr/>
              </p:nvSpPr>
              <p:spPr>
                <a:xfrm>
                  <a:off x="6405281" y="3133048"/>
                  <a:ext cx="2698046" cy="783804"/>
                </a:xfrm>
                <a:prstGeom prst="rect">
                  <a:avLst/>
                </a:prstGeom>
                <a:blipFill>
                  <a:blip r:embed="rId4"/>
                  <a:stretch>
                    <a:fillRect b="-4762"/>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677814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095F6-7592-584C-AA86-5715AEB7BD5D}"/>
              </a:ext>
            </a:extLst>
          </p:cNvPr>
          <p:cNvSpPr>
            <a:spLocks noGrp="1"/>
          </p:cNvSpPr>
          <p:nvPr>
            <p:ph type="title"/>
          </p:nvPr>
        </p:nvSpPr>
        <p:spPr/>
        <p:txBody>
          <a:bodyPr/>
          <a:lstStyle/>
          <a:p>
            <a:r>
              <a:rPr lang="ja-JP" altLang="en-US"/>
              <a:t>評価指標　</a:t>
            </a:r>
            <a:endParaRPr kumimoji="1" lang="ja-JP" altLang="en-US"/>
          </a:p>
        </p:txBody>
      </p:sp>
      <p:sp>
        <p:nvSpPr>
          <p:cNvPr id="4" name="日付プレースホルダー 3">
            <a:extLst>
              <a:ext uri="{FF2B5EF4-FFF2-40B4-BE49-F238E27FC236}">
                <a16:creationId xmlns:a16="http://schemas.microsoft.com/office/drawing/2014/main" id="{60624FA2-1EF0-2E4B-B2FC-B8EED4355784}"/>
              </a:ext>
            </a:extLst>
          </p:cNvPr>
          <p:cNvSpPr>
            <a:spLocks noGrp="1"/>
          </p:cNvSpPr>
          <p:nvPr>
            <p:ph type="dt" sz="half" idx="10"/>
          </p:nvPr>
        </p:nvSpPr>
        <p:spPr/>
        <p:txBody>
          <a:bodyPr/>
          <a:lstStyle/>
          <a:p>
            <a:fld id="{39D7F95E-688C-B842-826E-DECCFB19EEF0}"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026A0DFF-9799-C646-B2A8-4A063631E24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51B6807-000A-F44C-BF0C-62C74478E259}"/>
              </a:ext>
            </a:extLst>
          </p:cNvPr>
          <p:cNvSpPr>
            <a:spLocks noGrp="1"/>
          </p:cNvSpPr>
          <p:nvPr>
            <p:ph type="sldNum" sz="quarter" idx="12"/>
          </p:nvPr>
        </p:nvSpPr>
        <p:spPr/>
        <p:txBody>
          <a:bodyPr/>
          <a:lstStyle/>
          <a:p>
            <a:fld id="{C396DE94-E78B-4743-9932-E18BCB9B557B}" type="slidenum">
              <a:rPr kumimoji="1" lang="ja-JP" altLang="en-US" smtClean="0"/>
              <a:t>37</a:t>
            </a:fld>
            <a:endParaRPr kumimoji="1" lang="ja-JP" altLang="en-US"/>
          </a:p>
        </p:txBody>
      </p:sp>
      <p:sp>
        <p:nvSpPr>
          <p:cNvPr id="21" name="テキスト ボックス 20">
            <a:extLst>
              <a:ext uri="{FF2B5EF4-FFF2-40B4-BE49-F238E27FC236}">
                <a16:creationId xmlns:a16="http://schemas.microsoft.com/office/drawing/2014/main" id="{AC0FA43F-5697-9748-A74F-E5893B405BCC}"/>
              </a:ext>
            </a:extLst>
          </p:cNvPr>
          <p:cNvSpPr txBox="1"/>
          <p:nvPr/>
        </p:nvSpPr>
        <p:spPr>
          <a:xfrm>
            <a:off x="1138200" y="661498"/>
            <a:ext cx="10534163" cy="523220"/>
          </a:xfrm>
          <a:prstGeom prst="rect">
            <a:avLst/>
          </a:prstGeom>
          <a:noFill/>
        </p:spPr>
        <p:txBody>
          <a:bodyPr wrap="square" rtlCol="0">
            <a:spAutoFit/>
          </a:bodyPr>
          <a:lstStyle/>
          <a:p>
            <a:r>
              <a:rPr lang="ja-JP" altLang="en-US" sz="2800" b="1"/>
              <a:t>評価</a:t>
            </a:r>
            <a:endParaRPr kumimoji="1" lang="en-US" altLang="ja-JP" sz="2800" b="1" dirty="0"/>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CE70A3C2-7EF1-0444-99E6-1396B423F318}"/>
                  </a:ext>
                </a:extLst>
              </p:cNvPr>
              <p:cNvSpPr/>
              <p:nvPr/>
            </p:nvSpPr>
            <p:spPr>
              <a:xfrm>
                <a:off x="965520" y="1058638"/>
                <a:ext cx="8824742" cy="2177519"/>
              </a:xfrm>
              <a:prstGeom prst="rect">
                <a:avLst/>
              </a:prstGeom>
            </p:spPr>
            <p:txBody>
              <a:bodyPr wrap="square">
                <a:spAutoFit/>
              </a:bodyPr>
              <a:lstStyle/>
              <a:p>
                <a:pPr marL="914400" lvl="1" indent="-457200">
                  <a:buFont typeface="Wingdings" pitchFamily="2" charset="2"/>
                  <a:buChar char="n"/>
                </a:pPr>
                <a14:m>
                  <m:oMath xmlns:m="http://schemas.openxmlformats.org/officeDocument/2006/math">
                    <m:r>
                      <a:rPr lang="en-US" altLang="ja-JP" sz="2800" i="1" smtClean="0">
                        <a:latin typeface="Cambria Math" panose="02040503050406030204" pitchFamily="18" charset="0"/>
                      </a:rPr>
                      <m:t>𝑇</m:t>
                    </m:r>
                    <m:r>
                      <a:rPr lang="en-US" altLang="ja-JP" sz="2800" b="0" i="1" smtClean="0">
                        <a:latin typeface="Cambria Math" panose="02040503050406030204" pitchFamily="18" charset="0"/>
                      </a:rPr>
                      <m:t>𝑅𝑃</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𝑇𝑃</m:t>
                        </m:r>
                      </m:num>
                      <m:den>
                        <m:r>
                          <a:rPr lang="en-US" altLang="ja-JP" sz="2800" b="0" i="1" smtClean="0">
                            <a:latin typeface="Cambria Math" panose="02040503050406030204" pitchFamily="18" charset="0"/>
                          </a:rPr>
                          <m:t>𝑇𝑃</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𝐹𝑁</m:t>
                        </m:r>
                      </m:den>
                    </m:f>
                  </m:oMath>
                </a14:m>
                <a:r>
                  <a:rPr lang="en-US" altLang="ja-JP" sz="2800" dirty="0">
                    <a:solidFill>
                      <a:sysClr val="windowText" lastClr="000000"/>
                    </a:solidFill>
                  </a:rPr>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800" dirty="0">
                  <a:solidFill>
                    <a:sysClr val="windowText" lastClr="000000"/>
                  </a:solidFill>
                </a:endParaRPr>
              </a:p>
              <a:p>
                <a:pPr marL="914400" lvl="1" indent="-457200">
                  <a:buFont typeface="Wingdings" pitchFamily="2" charset="2"/>
                  <a:buChar char="n"/>
                </a:pPr>
                <a14:m>
                  <m:oMath xmlns:m="http://schemas.openxmlformats.org/officeDocument/2006/math">
                    <m:r>
                      <a:rPr lang="en-US" altLang="ja-JP" sz="2800" b="0" i="1" smtClean="0">
                        <a:latin typeface="Cambria Math" panose="02040503050406030204" pitchFamily="18" charset="0"/>
                      </a:rPr>
                      <m:t>𝐹𝑃𝑅</m:t>
                    </m:r>
                    <m:r>
                      <a:rPr lang="en-US" altLang="ja-JP" sz="2800" b="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b="0" i="1">
                            <a:latin typeface="Cambria Math" panose="02040503050406030204" pitchFamily="18" charset="0"/>
                          </a:rPr>
                          <m:t>𝐹𝑃</m:t>
                        </m:r>
                      </m:num>
                      <m:den>
                        <m:r>
                          <a:rPr lang="en-US" altLang="ja-JP" sz="2800" b="0" i="1">
                            <a:latin typeface="Cambria Math" panose="02040503050406030204" pitchFamily="18" charset="0"/>
                          </a:rPr>
                          <m:t>𝐹𝑃</m:t>
                        </m:r>
                        <m:r>
                          <a:rPr lang="en-US" altLang="ja-JP" sz="2800" b="0" i="1">
                            <a:latin typeface="Cambria Math" panose="02040503050406030204" pitchFamily="18" charset="0"/>
                          </a:rPr>
                          <m:t>+</m:t>
                        </m:r>
                        <m:r>
                          <a:rPr lang="en-US" altLang="ja-JP" sz="2800" b="0" i="1">
                            <a:latin typeface="Cambria Math" panose="02040503050406030204" pitchFamily="18" charset="0"/>
                          </a:rPr>
                          <m:t>𝑇𝑁</m:t>
                        </m:r>
                      </m:den>
                    </m:f>
                  </m:oMath>
                </a14:m>
                <a:r>
                  <a:rPr lang="en-US" altLang="ja-JP" sz="2800" dirty="0"/>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400" dirty="0">
                  <a:solidFill>
                    <a:sysClr val="windowText" lastClr="000000"/>
                  </a:solidFill>
                </a:endParaRPr>
              </a:p>
              <a:p>
                <a:pPr marL="914400" lvl="1" indent="-457200">
                  <a:buFont typeface="Wingdings" pitchFamily="2" charset="2"/>
                  <a:buChar char="n"/>
                </a:pPr>
                <a:r>
                  <a:rPr lang="en-US" altLang="ja-JP" sz="2800" dirty="0">
                    <a:solidFill>
                      <a:sysClr val="windowText" lastClr="000000"/>
                    </a:solidFill>
                  </a:rPr>
                  <a:t>ROC</a:t>
                </a:r>
                <a:r>
                  <a:rPr lang="ja-JP" altLang="en-US" sz="2800">
                    <a:solidFill>
                      <a:sysClr val="windowText" lastClr="000000"/>
                    </a:solidFill>
                  </a:rPr>
                  <a:t>曲線</a:t>
                </a:r>
                <a:r>
                  <a:rPr lang="en-US" altLang="ja-JP" sz="2800" dirty="0">
                    <a:solidFill>
                      <a:sysClr val="windowText" lastClr="000000"/>
                    </a:solidFill>
                  </a:rPr>
                  <a:t> : </a:t>
                </a:r>
                <a:r>
                  <a:rPr lang="ja-JP" altLang="en-US" sz="2800">
                    <a:solidFill>
                      <a:sysClr val="windowText" lastClr="000000"/>
                    </a:solidFill>
                  </a:rPr>
                  <a:t>横軸に</a:t>
                </a:r>
                <a:r>
                  <a:rPr lang="en-US" altLang="ja-JP" sz="2800" dirty="0">
                    <a:solidFill>
                      <a:sysClr val="windowText" lastClr="000000"/>
                    </a:solidFill>
                  </a:rPr>
                  <a:t>FPR</a:t>
                </a:r>
                <a:r>
                  <a:rPr lang="ja-JP" altLang="en-US" sz="2800">
                    <a:solidFill>
                      <a:sysClr val="windowText" lastClr="000000"/>
                    </a:solidFill>
                  </a:rPr>
                  <a:t>を縦軸に</a:t>
                </a:r>
                <a:r>
                  <a:rPr lang="en-US" altLang="ja-JP" sz="2800" dirty="0">
                    <a:solidFill>
                      <a:sysClr val="windowText" lastClr="000000"/>
                    </a:solidFill>
                  </a:rPr>
                  <a:t>TPR</a:t>
                </a:r>
              </a:p>
              <a:p>
                <a:pPr marL="914400" lvl="1" indent="-457200">
                  <a:buFont typeface="Arial" panose="020B0604020202020204" pitchFamily="34" charset="0"/>
                  <a:buChar char="•"/>
                </a:pPr>
                <a:endParaRPr lang="en-US" altLang="ja-JP" sz="2800" dirty="0">
                  <a:solidFill>
                    <a:sysClr val="windowText" lastClr="000000"/>
                  </a:solidFill>
                </a:endParaRPr>
              </a:p>
            </p:txBody>
          </p:sp>
        </mc:Choice>
        <mc:Fallback xmlns="">
          <p:sp>
            <p:nvSpPr>
              <p:cNvPr id="22" name="正方形/長方形 21">
                <a:extLst>
                  <a:ext uri="{FF2B5EF4-FFF2-40B4-BE49-F238E27FC236}">
                    <a16:creationId xmlns:a16="http://schemas.microsoft.com/office/drawing/2014/main" id="{CE70A3C2-7EF1-0444-99E6-1396B423F318}"/>
                  </a:ext>
                </a:extLst>
              </p:cNvPr>
              <p:cNvSpPr>
                <a:spLocks noRot="1" noChangeAspect="1" noMove="1" noResize="1" noEditPoints="1" noAdjustHandles="1" noChangeArrowheads="1" noChangeShapeType="1" noTextEdit="1"/>
              </p:cNvSpPr>
              <p:nvPr/>
            </p:nvSpPr>
            <p:spPr>
              <a:xfrm>
                <a:off x="965520" y="1058638"/>
                <a:ext cx="8824742" cy="2177519"/>
              </a:xfrm>
              <a:prstGeom prst="rect">
                <a:avLst/>
              </a:prstGeom>
              <a:blipFill>
                <a:blip r:embed="rId3"/>
                <a:stretch>
                  <a:fillRect/>
                </a:stretch>
              </a:blipFill>
            </p:spPr>
            <p:txBody>
              <a:bodyPr/>
              <a:lstStyle/>
              <a:p>
                <a:r>
                  <a:rPr lang="ja-JP" altLang="en-US">
                    <a:noFill/>
                  </a:rPr>
                  <a:t> </a:t>
                </a:r>
              </a:p>
            </p:txBody>
          </p:sp>
        </mc:Fallback>
      </mc:AlternateContent>
      <p:graphicFrame>
        <p:nvGraphicFramePr>
          <p:cNvPr id="9" name="表 8">
            <a:extLst>
              <a:ext uri="{FF2B5EF4-FFF2-40B4-BE49-F238E27FC236}">
                <a16:creationId xmlns:a16="http://schemas.microsoft.com/office/drawing/2014/main" id="{5D466FBD-576E-5D43-9291-92B45183D95B}"/>
              </a:ext>
            </a:extLst>
          </p:cNvPr>
          <p:cNvGraphicFramePr>
            <a:graphicFrameLocks noGrp="1"/>
          </p:cNvGraphicFramePr>
          <p:nvPr/>
        </p:nvGraphicFramePr>
        <p:xfrm>
          <a:off x="1103893" y="3005016"/>
          <a:ext cx="5368926" cy="3327400"/>
        </p:xfrm>
        <a:graphic>
          <a:graphicData uri="http://schemas.openxmlformats.org/drawingml/2006/table">
            <a:tbl>
              <a:tblPr firstRow="1" bandRow="1">
                <a:tableStyleId>{5C22544A-7EE6-4342-B048-85BDC9FD1C3A}</a:tableStyleId>
              </a:tblPr>
              <a:tblGrid>
                <a:gridCol w="2684463">
                  <a:extLst>
                    <a:ext uri="{9D8B030D-6E8A-4147-A177-3AD203B41FA5}">
                      <a16:colId xmlns:a16="http://schemas.microsoft.com/office/drawing/2014/main" val="690110834"/>
                    </a:ext>
                  </a:extLst>
                </a:gridCol>
                <a:gridCol w="2684463">
                  <a:extLst>
                    <a:ext uri="{9D8B030D-6E8A-4147-A177-3AD203B41FA5}">
                      <a16:colId xmlns:a16="http://schemas.microsoft.com/office/drawing/2014/main" val="3719546564"/>
                    </a:ext>
                  </a:extLst>
                </a:gridCol>
              </a:tblGrid>
              <a:tr h="370840">
                <a:tc>
                  <a:txBody>
                    <a:bodyPr/>
                    <a:lstStyle/>
                    <a:p>
                      <a:r>
                        <a:rPr kumimoji="1" lang="ja-JP" altLang="en-US"/>
                        <a:t>異常度</a:t>
                      </a:r>
                    </a:p>
                  </a:txBody>
                  <a:tcPr/>
                </a:tc>
                <a:tc>
                  <a:txBody>
                    <a:bodyPr/>
                    <a:lstStyle/>
                    <a:p>
                      <a:r>
                        <a:rPr kumimoji="1" lang="ja-JP" altLang="en-US"/>
                        <a:t>ラベル</a:t>
                      </a:r>
                    </a:p>
                  </a:txBody>
                  <a:tcPr/>
                </a:tc>
                <a:extLst>
                  <a:ext uri="{0D108BD9-81ED-4DB2-BD59-A6C34878D82A}">
                    <a16:rowId xmlns:a16="http://schemas.microsoft.com/office/drawing/2014/main" val="3806427245"/>
                  </a:ext>
                </a:extLst>
              </a:tr>
              <a:tr h="370840">
                <a:tc>
                  <a:txBody>
                    <a:bodyPr/>
                    <a:lstStyle/>
                    <a:p>
                      <a:r>
                        <a:rPr kumimoji="1" lang="en-US" altLang="ja-JP" dirty="0"/>
                        <a:t>10.3</a:t>
                      </a:r>
                    </a:p>
                  </a:txBody>
                  <a:tcPr/>
                </a:tc>
                <a:tc>
                  <a:txBody>
                    <a:bodyPr/>
                    <a:lstStyle/>
                    <a:p>
                      <a:r>
                        <a:rPr kumimoji="1" lang="ja-JP" altLang="en-US"/>
                        <a:t>異常</a:t>
                      </a:r>
                    </a:p>
                  </a:txBody>
                  <a:tcPr/>
                </a:tc>
                <a:extLst>
                  <a:ext uri="{0D108BD9-81ED-4DB2-BD59-A6C34878D82A}">
                    <a16:rowId xmlns:a16="http://schemas.microsoft.com/office/drawing/2014/main" val="1832770632"/>
                  </a:ext>
                </a:extLst>
              </a:tr>
              <a:tr h="370840">
                <a:tc>
                  <a:txBody>
                    <a:bodyPr/>
                    <a:lstStyle/>
                    <a:p>
                      <a:r>
                        <a:rPr kumimoji="1" lang="en-US" altLang="ja-JP" dirty="0"/>
                        <a:t>9.2</a:t>
                      </a:r>
                      <a:endParaRPr kumimoji="1" lang="ja-JP" altLang="en-US"/>
                    </a:p>
                  </a:txBody>
                  <a:tcPr/>
                </a:tc>
                <a:tc>
                  <a:txBody>
                    <a:bodyPr/>
                    <a:lstStyle/>
                    <a:p>
                      <a:r>
                        <a:rPr kumimoji="1" lang="ja-JP" altLang="en-US"/>
                        <a:t>異常</a:t>
                      </a:r>
                      <a:endParaRPr kumimoji="1" lang="en-US" altLang="ja-JP" dirty="0"/>
                    </a:p>
                  </a:txBody>
                  <a:tcPr/>
                </a:tc>
                <a:extLst>
                  <a:ext uri="{0D108BD9-81ED-4DB2-BD59-A6C34878D82A}">
                    <a16:rowId xmlns:a16="http://schemas.microsoft.com/office/drawing/2014/main" val="3366607148"/>
                  </a:ext>
                </a:extLst>
              </a:tr>
              <a:tr h="370840">
                <a:tc>
                  <a:txBody>
                    <a:bodyPr/>
                    <a:lstStyle/>
                    <a:p>
                      <a:r>
                        <a:rPr kumimoji="1" lang="en-US" altLang="ja-JP" dirty="0"/>
                        <a:t>8.6</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1944142818"/>
                  </a:ext>
                </a:extLst>
              </a:tr>
              <a:tr h="370840">
                <a:tc>
                  <a:txBody>
                    <a:bodyPr/>
                    <a:lstStyle/>
                    <a:p>
                      <a:r>
                        <a:rPr kumimoji="1" lang="en-US" altLang="ja-JP" dirty="0"/>
                        <a:t>7.5</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019306096"/>
                  </a:ext>
                </a:extLst>
              </a:tr>
              <a:tr h="370840">
                <a:tc>
                  <a:txBody>
                    <a:bodyPr/>
                    <a:lstStyle/>
                    <a:p>
                      <a:r>
                        <a:rPr kumimoji="1" lang="en-US" altLang="ja-JP" dirty="0"/>
                        <a:t>6.2</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681103470"/>
                  </a:ext>
                </a:extLst>
              </a:tr>
              <a:tr h="370840">
                <a:tc>
                  <a:txBody>
                    <a:bodyPr/>
                    <a:lstStyle/>
                    <a:p>
                      <a:r>
                        <a:rPr kumimoji="1" lang="en-US" altLang="ja-JP" dirty="0"/>
                        <a:t>5.1</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4081437142"/>
                  </a:ext>
                </a:extLst>
              </a:tr>
              <a:tr h="142029">
                <a:tc>
                  <a:txBody>
                    <a:bodyPr/>
                    <a:lstStyle/>
                    <a:p>
                      <a:r>
                        <a:rPr kumimoji="1" lang="en-US" altLang="ja-JP" dirty="0"/>
                        <a:t>5.0</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3838219691"/>
                  </a:ext>
                </a:extLst>
              </a:tr>
              <a:tr h="142029">
                <a:tc>
                  <a:txBody>
                    <a:bodyPr/>
                    <a:lstStyle/>
                    <a:p>
                      <a:r>
                        <a:rPr kumimoji="1" lang="en-US" altLang="ja-JP" dirty="0"/>
                        <a:t>4.9</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747698655"/>
                  </a:ext>
                </a:extLst>
              </a:tr>
            </a:tbl>
          </a:graphicData>
        </a:graphic>
      </p:graphicFrame>
      <p:grpSp>
        <p:nvGrpSpPr>
          <p:cNvPr id="18" name="グループ化 17">
            <a:extLst>
              <a:ext uri="{FF2B5EF4-FFF2-40B4-BE49-F238E27FC236}">
                <a16:creationId xmlns:a16="http://schemas.microsoft.com/office/drawing/2014/main" id="{0164E112-C33F-064F-BC0B-00B2DEECD8EE}"/>
              </a:ext>
            </a:extLst>
          </p:cNvPr>
          <p:cNvGrpSpPr/>
          <p:nvPr/>
        </p:nvGrpSpPr>
        <p:grpSpPr>
          <a:xfrm>
            <a:off x="5890931" y="5319075"/>
            <a:ext cx="3212396" cy="783804"/>
            <a:chOff x="5890931" y="3133048"/>
            <a:chExt cx="3212396" cy="783804"/>
          </a:xfrm>
        </p:grpSpPr>
        <p:cxnSp>
          <p:nvCxnSpPr>
            <p:cNvPr id="15" name="直線コネクタ 14">
              <a:extLst>
                <a:ext uri="{FF2B5EF4-FFF2-40B4-BE49-F238E27FC236}">
                  <a16:creationId xmlns:a16="http://schemas.microsoft.com/office/drawing/2014/main" id="{F2F8CFBD-3604-FB4C-8DBF-C77ACA35C096}"/>
                </a:ext>
              </a:extLst>
            </p:cNvPr>
            <p:cNvCxnSpPr>
              <a:cxnSpLocks/>
            </p:cNvCxnSpPr>
            <p:nvPr/>
          </p:nvCxnSpPr>
          <p:spPr>
            <a:xfrm>
              <a:off x="5890931" y="3729037"/>
              <a:ext cx="1195669" cy="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A4EA1280-FE85-054C-B5F8-C6EC514867D9}"/>
                    </a:ext>
                  </a:extLst>
                </p:cNvPr>
                <p:cNvSpPr/>
                <p:nvPr/>
              </p:nvSpPr>
              <p:spPr>
                <a:xfrm>
                  <a:off x="6405281" y="3133048"/>
                  <a:ext cx="2698046"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smtClean="0">
                            <a:latin typeface="Cambria Math" panose="02040503050406030204" pitchFamily="18" charset="0"/>
                          </a:rPr>
                          <m:t>TPR</m:t>
                        </m:r>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3</m:t>
                            </m:r>
                          </m:num>
                          <m:den>
                            <m:r>
                              <a:rPr lang="en-US" altLang="ja-JP" sz="2400" b="0" i="1" smtClean="0">
                                <a:latin typeface="Cambria Math" panose="02040503050406030204" pitchFamily="18" charset="0"/>
                              </a:rPr>
                              <m:t>4</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𝐹𝑃𝑅</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4</m:t>
                            </m:r>
                          </m:num>
                          <m:den>
                            <m:r>
                              <a:rPr lang="en-US" altLang="ja-JP" sz="2400" b="0" i="1" smtClean="0">
                                <a:latin typeface="Cambria Math" panose="02040503050406030204" pitchFamily="18" charset="0"/>
                              </a:rPr>
                              <m:t>4</m:t>
                            </m:r>
                          </m:den>
                        </m:f>
                      </m:oMath>
                    </m:oMathPara>
                  </a14:m>
                  <a:endParaRPr lang="ja-JP" altLang="en-US" sz="2400"/>
                </a:p>
              </p:txBody>
            </p:sp>
          </mc:Choice>
          <mc:Fallback xmlns="">
            <p:sp>
              <p:nvSpPr>
                <p:cNvPr id="16" name="正方形/長方形 15">
                  <a:extLst>
                    <a:ext uri="{FF2B5EF4-FFF2-40B4-BE49-F238E27FC236}">
                      <a16:creationId xmlns:a16="http://schemas.microsoft.com/office/drawing/2014/main" id="{A4EA1280-FE85-054C-B5F8-C6EC514867D9}"/>
                    </a:ext>
                  </a:extLst>
                </p:cNvPr>
                <p:cNvSpPr>
                  <a:spLocks noRot="1" noChangeAspect="1" noMove="1" noResize="1" noEditPoints="1" noAdjustHandles="1" noChangeArrowheads="1" noChangeShapeType="1" noTextEdit="1"/>
                </p:cNvSpPr>
                <p:nvPr/>
              </p:nvSpPr>
              <p:spPr>
                <a:xfrm>
                  <a:off x="6405281" y="3133048"/>
                  <a:ext cx="2698046" cy="783804"/>
                </a:xfrm>
                <a:prstGeom prst="rect">
                  <a:avLst/>
                </a:prstGeom>
                <a:blipFill>
                  <a:blip r:embed="rId4"/>
                  <a:stretch>
                    <a:fillRect b="-4762"/>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4158500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095F6-7592-584C-AA86-5715AEB7BD5D}"/>
              </a:ext>
            </a:extLst>
          </p:cNvPr>
          <p:cNvSpPr>
            <a:spLocks noGrp="1"/>
          </p:cNvSpPr>
          <p:nvPr>
            <p:ph type="title"/>
          </p:nvPr>
        </p:nvSpPr>
        <p:spPr/>
        <p:txBody>
          <a:bodyPr/>
          <a:lstStyle/>
          <a:p>
            <a:r>
              <a:rPr lang="ja-JP" altLang="en-US"/>
              <a:t>評価指標　</a:t>
            </a:r>
            <a:endParaRPr kumimoji="1" lang="ja-JP" altLang="en-US"/>
          </a:p>
        </p:txBody>
      </p:sp>
      <p:sp>
        <p:nvSpPr>
          <p:cNvPr id="4" name="日付プレースホルダー 3">
            <a:extLst>
              <a:ext uri="{FF2B5EF4-FFF2-40B4-BE49-F238E27FC236}">
                <a16:creationId xmlns:a16="http://schemas.microsoft.com/office/drawing/2014/main" id="{60624FA2-1EF0-2E4B-B2FC-B8EED4355784}"/>
              </a:ext>
            </a:extLst>
          </p:cNvPr>
          <p:cNvSpPr>
            <a:spLocks noGrp="1"/>
          </p:cNvSpPr>
          <p:nvPr>
            <p:ph type="dt" sz="half" idx="10"/>
          </p:nvPr>
        </p:nvSpPr>
        <p:spPr/>
        <p:txBody>
          <a:bodyPr/>
          <a:lstStyle/>
          <a:p>
            <a:fld id="{9ED027A6-0AE4-B24F-92E6-E45E255439C7}"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026A0DFF-9799-C646-B2A8-4A063631E24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51B6807-000A-F44C-BF0C-62C74478E259}"/>
              </a:ext>
            </a:extLst>
          </p:cNvPr>
          <p:cNvSpPr>
            <a:spLocks noGrp="1"/>
          </p:cNvSpPr>
          <p:nvPr>
            <p:ph type="sldNum" sz="quarter" idx="12"/>
          </p:nvPr>
        </p:nvSpPr>
        <p:spPr/>
        <p:txBody>
          <a:bodyPr/>
          <a:lstStyle/>
          <a:p>
            <a:fld id="{C396DE94-E78B-4743-9932-E18BCB9B557B}" type="slidenum">
              <a:rPr kumimoji="1" lang="ja-JP" altLang="en-US" smtClean="0"/>
              <a:t>38</a:t>
            </a:fld>
            <a:endParaRPr kumimoji="1" lang="ja-JP" altLang="en-US"/>
          </a:p>
        </p:txBody>
      </p:sp>
      <p:sp>
        <p:nvSpPr>
          <p:cNvPr id="21" name="テキスト ボックス 20">
            <a:extLst>
              <a:ext uri="{FF2B5EF4-FFF2-40B4-BE49-F238E27FC236}">
                <a16:creationId xmlns:a16="http://schemas.microsoft.com/office/drawing/2014/main" id="{AC0FA43F-5697-9748-A74F-E5893B405BCC}"/>
              </a:ext>
            </a:extLst>
          </p:cNvPr>
          <p:cNvSpPr txBox="1"/>
          <p:nvPr/>
        </p:nvSpPr>
        <p:spPr>
          <a:xfrm>
            <a:off x="1138200" y="661498"/>
            <a:ext cx="10534163" cy="523220"/>
          </a:xfrm>
          <a:prstGeom prst="rect">
            <a:avLst/>
          </a:prstGeom>
          <a:noFill/>
        </p:spPr>
        <p:txBody>
          <a:bodyPr wrap="square" rtlCol="0">
            <a:spAutoFit/>
          </a:bodyPr>
          <a:lstStyle/>
          <a:p>
            <a:r>
              <a:rPr lang="ja-JP" altLang="en-US" sz="2800" b="1"/>
              <a:t>評価</a:t>
            </a:r>
            <a:endParaRPr kumimoji="1" lang="en-US" altLang="ja-JP" sz="2800" b="1" dirty="0"/>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CE70A3C2-7EF1-0444-99E6-1396B423F318}"/>
                  </a:ext>
                </a:extLst>
              </p:cNvPr>
              <p:cNvSpPr/>
              <p:nvPr/>
            </p:nvSpPr>
            <p:spPr>
              <a:xfrm>
                <a:off x="965520" y="1058638"/>
                <a:ext cx="8824742" cy="2177519"/>
              </a:xfrm>
              <a:prstGeom prst="rect">
                <a:avLst/>
              </a:prstGeom>
            </p:spPr>
            <p:txBody>
              <a:bodyPr wrap="square">
                <a:spAutoFit/>
              </a:bodyPr>
              <a:lstStyle/>
              <a:p>
                <a:pPr marL="914400" lvl="1" indent="-457200">
                  <a:buFont typeface="Wingdings" pitchFamily="2" charset="2"/>
                  <a:buChar char="n"/>
                </a:pPr>
                <a14:m>
                  <m:oMath xmlns:m="http://schemas.openxmlformats.org/officeDocument/2006/math">
                    <m:r>
                      <a:rPr lang="en-US" altLang="ja-JP" sz="2800" i="1" smtClean="0">
                        <a:latin typeface="Cambria Math" panose="02040503050406030204" pitchFamily="18" charset="0"/>
                      </a:rPr>
                      <m:t>𝑇</m:t>
                    </m:r>
                    <m:r>
                      <a:rPr lang="en-US" altLang="ja-JP" sz="2800" b="0" i="1" smtClean="0">
                        <a:latin typeface="Cambria Math" panose="02040503050406030204" pitchFamily="18" charset="0"/>
                      </a:rPr>
                      <m:t>𝑅𝑃</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𝑇𝑃</m:t>
                        </m:r>
                      </m:num>
                      <m:den>
                        <m:r>
                          <a:rPr lang="en-US" altLang="ja-JP" sz="2800" b="0" i="1" smtClean="0">
                            <a:latin typeface="Cambria Math" panose="02040503050406030204" pitchFamily="18" charset="0"/>
                          </a:rPr>
                          <m:t>𝑇𝑃</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𝐹𝑁</m:t>
                        </m:r>
                      </m:den>
                    </m:f>
                  </m:oMath>
                </a14:m>
                <a:r>
                  <a:rPr lang="en-US" altLang="ja-JP" sz="2800" dirty="0">
                    <a:solidFill>
                      <a:sysClr val="windowText" lastClr="000000"/>
                    </a:solidFill>
                  </a:rPr>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800" dirty="0">
                  <a:solidFill>
                    <a:sysClr val="windowText" lastClr="000000"/>
                  </a:solidFill>
                </a:endParaRPr>
              </a:p>
              <a:p>
                <a:pPr marL="914400" lvl="1" indent="-457200">
                  <a:buFont typeface="Wingdings" pitchFamily="2" charset="2"/>
                  <a:buChar char="n"/>
                </a:pPr>
                <a14:m>
                  <m:oMath xmlns:m="http://schemas.openxmlformats.org/officeDocument/2006/math">
                    <m:r>
                      <a:rPr lang="en-US" altLang="ja-JP" sz="2800" b="0" i="1" smtClean="0">
                        <a:latin typeface="Cambria Math" panose="02040503050406030204" pitchFamily="18" charset="0"/>
                      </a:rPr>
                      <m:t>𝐹𝑃𝑅</m:t>
                    </m:r>
                    <m:r>
                      <a:rPr lang="en-US" altLang="ja-JP" sz="2800" b="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b="0" i="1">
                            <a:latin typeface="Cambria Math" panose="02040503050406030204" pitchFamily="18" charset="0"/>
                          </a:rPr>
                          <m:t>𝐹𝑃</m:t>
                        </m:r>
                      </m:num>
                      <m:den>
                        <m:r>
                          <a:rPr lang="en-US" altLang="ja-JP" sz="2800" b="0" i="1">
                            <a:latin typeface="Cambria Math" panose="02040503050406030204" pitchFamily="18" charset="0"/>
                          </a:rPr>
                          <m:t>𝐹𝑃</m:t>
                        </m:r>
                        <m:r>
                          <a:rPr lang="en-US" altLang="ja-JP" sz="2800" b="0" i="1">
                            <a:latin typeface="Cambria Math" panose="02040503050406030204" pitchFamily="18" charset="0"/>
                          </a:rPr>
                          <m:t>+</m:t>
                        </m:r>
                        <m:r>
                          <a:rPr lang="en-US" altLang="ja-JP" sz="2800" b="0" i="1">
                            <a:latin typeface="Cambria Math" panose="02040503050406030204" pitchFamily="18" charset="0"/>
                          </a:rPr>
                          <m:t>𝑇𝑁</m:t>
                        </m:r>
                      </m:den>
                    </m:f>
                  </m:oMath>
                </a14:m>
                <a:r>
                  <a:rPr lang="en-US" altLang="ja-JP" sz="2800" dirty="0"/>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400" dirty="0">
                  <a:solidFill>
                    <a:sysClr val="windowText" lastClr="000000"/>
                  </a:solidFill>
                </a:endParaRPr>
              </a:p>
              <a:p>
                <a:pPr marL="914400" lvl="1" indent="-457200">
                  <a:buFont typeface="Wingdings" pitchFamily="2" charset="2"/>
                  <a:buChar char="n"/>
                </a:pPr>
                <a:r>
                  <a:rPr lang="en-US" altLang="ja-JP" sz="2800" dirty="0">
                    <a:solidFill>
                      <a:sysClr val="windowText" lastClr="000000"/>
                    </a:solidFill>
                  </a:rPr>
                  <a:t>ROC</a:t>
                </a:r>
                <a:r>
                  <a:rPr lang="ja-JP" altLang="en-US" sz="2800">
                    <a:solidFill>
                      <a:sysClr val="windowText" lastClr="000000"/>
                    </a:solidFill>
                  </a:rPr>
                  <a:t>曲線</a:t>
                </a:r>
                <a:r>
                  <a:rPr lang="en-US" altLang="ja-JP" sz="2800" dirty="0">
                    <a:solidFill>
                      <a:sysClr val="windowText" lastClr="000000"/>
                    </a:solidFill>
                  </a:rPr>
                  <a:t> : </a:t>
                </a:r>
                <a:r>
                  <a:rPr lang="ja-JP" altLang="en-US" sz="2800">
                    <a:solidFill>
                      <a:sysClr val="windowText" lastClr="000000"/>
                    </a:solidFill>
                  </a:rPr>
                  <a:t>横軸に</a:t>
                </a:r>
                <a:r>
                  <a:rPr lang="en-US" altLang="ja-JP" sz="2800" dirty="0">
                    <a:solidFill>
                      <a:sysClr val="windowText" lastClr="000000"/>
                    </a:solidFill>
                  </a:rPr>
                  <a:t>FPR</a:t>
                </a:r>
                <a:r>
                  <a:rPr lang="ja-JP" altLang="en-US" sz="2800">
                    <a:solidFill>
                      <a:sysClr val="windowText" lastClr="000000"/>
                    </a:solidFill>
                  </a:rPr>
                  <a:t>を縦軸に</a:t>
                </a:r>
                <a:r>
                  <a:rPr lang="en-US" altLang="ja-JP" sz="2800" dirty="0">
                    <a:solidFill>
                      <a:sysClr val="windowText" lastClr="000000"/>
                    </a:solidFill>
                  </a:rPr>
                  <a:t>TPR</a:t>
                </a:r>
              </a:p>
              <a:p>
                <a:pPr marL="914400" lvl="1" indent="-457200">
                  <a:buFont typeface="Arial" panose="020B0604020202020204" pitchFamily="34" charset="0"/>
                  <a:buChar char="•"/>
                </a:pPr>
                <a:endParaRPr lang="en-US" altLang="ja-JP" sz="2800" dirty="0">
                  <a:solidFill>
                    <a:sysClr val="windowText" lastClr="000000"/>
                  </a:solidFill>
                </a:endParaRPr>
              </a:p>
            </p:txBody>
          </p:sp>
        </mc:Choice>
        <mc:Fallback xmlns="">
          <p:sp>
            <p:nvSpPr>
              <p:cNvPr id="22" name="正方形/長方形 21">
                <a:extLst>
                  <a:ext uri="{FF2B5EF4-FFF2-40B4-BE49-F238E27FC236}">
                    <a16:creationId xmlns:a16="http://schemas.microsoft.com/office/drawing/2014/main" id="{CE70A3C2-7EF1-0444-99E6-1396B423F318}"/>
                  </a:ext>
                </a:extLst>
              </p:cNvPr>
              <p:cNvSpPr>
                <a:spLocks noRot="1" noChangeAspect="1" noMove="1" noResize="1" noEditPoints="1" noAdjustHandles="1" noChangeArrowheads="1" noChangeShapeType="1" noTextEdit="1"/>
              </p:cNvSpPr>
              <p:nvPr/>
            </p:nvSpPr>
            <p:spPr>
              <a:xfrm>
                <a:off x="965520" y="1058638"/>
                <a:ext cx="8824742" cy="2177519"/>
              </a:xfrm>
              <a:prstGeom prst="rect">
                <a:avLst/>
              </a:prstGeom>
              <a:blipFill>
                <a:blip r:embed="rId3"/>
                <a:stretch>
                  <a:fillRect/>
                </a:stretch>
              </a:blipFill>
            </p:spPr>
            <p:txBody>
              <a:bodyPr/>
              <a:lstStyle/>
              <a:p>
                <a:r>
                  <a:rPr lang="ja-JP" altLang="en-US">
                    <a:noFill/>
                  </a:rPr>
                  <a:t> </a:t>
                </a:r>
              </a:p>
            </p:txBody>
          </p:sp>
        </mc:Fallback>
      </mc:AlternateContent>
      <p:graphicFrame>
        <p:nvGraphicFramePr>
          <p:cNvPr id="9" name="表 8">
            <a:extLst>
              <a:ext uri="{FF2B5EF4-FFF2-40B4-BE49-F238E27FC236}">
                <a16:creationId xmlns:a16="http://schemas.microsoft.com/office/drawing/2014/main" id="{5D466FBD-576E-5D43-9291-92B45183D95B}"/>
              </a:ext>
            </a:extLst>
          </p:cNvPr>
          <p:cNvGraphicFramePr>
            <a:graphicFrameLocks noGrp="1"/>
          </p:cNvGraphicFramePr>
          <p:nvPr/>
        </p:nvGraphicFramePr>
        <p:xfrm>
          <a:off x="1103893" y="3005016"/>
          <a:ext cx="5368926" cy="3327400"/>
        </p:xfrm>
        <a:graphic>
          <a:graphicData uri="http://schemas.openxmlformats.org/drawingml/2006/table">
            <a:tbl>
              <a:tblPr firstRow="1" bandRow="1">
                <a:tableStyleId>{5C22544A-7EE6-4342-B048-85BDC9FD1C3A}</a:tableStyleId>
              </a:tblPr>
              <a:tblGrid>
                <a:gridCol w="2684463">
                  <a:extLst>
                    <a:ext uri="{9D8B030D-6E8A-4147-A177-3AD203B41FA5}">
                      <a16:colId xmlns:a16="http://schemas.microsoft.com/office/drawing/2014/main" val="690110834"/>
                    </a:ext>
                  </a:extLst>
                </a:gridCol>
                <a:gridCol w="2684463">
                  <a:extLst>
                    <a:ext uri="{9D8B030D-6E8A-4147-A177-3AD203B41FA5}">
                      <a16:colId xmlns:a16="http://schemas.microsoft.com/office/drawing/2014/main" val="3719546564"/>
                    </a:ext>
                  </a:extLst>
                </a:gridCol>
              </a:tblGrid>
              <a:tr h="370840">
                <a:tc>
                  <a:txBody>
                    <a:bodyPr/>
                    <a:lstStyle/>
                    <a:p>
                      <a:r>
                        <a:rPr kumimoji="1" lang="ja-JP" altLang="en-US"/>
                        <a:t>異常度</a:t>
                      </a:r>
                    </a:p>
                  </a:txBody>
                  <a:tcPr/>
                </a:tc>
                <a:tc>
                  <a:txBody>
                    <a:bodyPr/>
                    <a:lstStyle/>
                    <a:p>
                      <a:r>
                        <a:rPr kumimoji="1" lang="ja-JP" altLang="en-US"/>
                        <a:t>ラベル</a:t>
                      </a:r>
                    </a:p>
                  </a:txBody>
                  <a:tcPr/>
                </a:tc>
                <a:extLst>
                  <a:ext uri="{0D108BD9-81ED-4DB2-BD59-A6C34878D82A}">
                    <a16:rowId xmlns:a16="http://schemas.microsoft.com/office/drawing/2014/main" val="3806427245"/>
                  </a:ext>
                </a:extLst>
              </a:tr>
              <a:tr h="370840">
                <a:tc>
                  <a:txBody>
                    <a:bodyPr/>
                    <a:lstStyle/>
                    <a:p>
                      <a:r>
                        <a:rPr kumimoji="1" lang="en-US" altLang="ja-JP" dirty="0"/>
                        <a:t>10.3</a:t>
                      </a:r>
                    </a:p>
                  </a:txBody>
                  <a:tcPr/>
                </a:tc>
                <a:tc>
                  <a:txBody>
                    <a:bodyPr/>
                    <a:lstStyle/>
                    <a:p>
                      <a:r>
                        <a:rPr kumimoji="1" lang="ja-JP" altLang="en-US"/>
                        <a:t>異常</a:t>
                      </a:r>
                    </a:p>
                  </a:txBody>
                  <a:tcPr/>
                </a:tc>
                <a:extLst>
                  <a:ext uri="{0D108BD9-81ED-4DB2-BD59-A6C34878D82A}">
                    <a16:rowId xmlns:a16="http://schemas.microsoft.com/office/drawing/2014/main" val="1832770632"/>
                  </a:ext>
                </a:extLst>
              </a:tr>
              <a:tr h="370840">
                <a:tc>
                  <a:txBody>
                    <a:bodyPr/>
                    <a:lstStyle/>
                    <a:p>
                      <a:r>
                        <a:rPr kumimoji="1" lang="en-US" altLang="ja-JP" dirty="0"/>
                        <a:t>9.2</a:t>
                      </a:r>
                      <a:endParaRPr kumimoji="1" lang="ja-JP" altLang="en-US"/>
                    </a:p>
                  </a:txBody>
                  <a:tcPr/>
                </a:tc>
                <a:tc>
                  <a:txBody>
                    <a:bodyPr/>
                    <a:lstStyle/>
                    <a:p>
                      <a:r>
                        <a:rPr kumimoji="1" lang="ja-JP" altLang="en-US"/>
                        <a:t>異常</a:t>
                      </a:r>
                      <a:endParaRPr kumimoji="1" lang="en-US" altLang="ja-JP" dirty="0"/>
                    </a:p>
                  </a:txBody>
                  <a:tcPr/>
                </a:tc>
                <a:extLst>
                  <a:ext uri="{0D108BD9-81ED-4DB2-BD59-A6C34878D82A}">
                    <a16:rowId xmlns:a16="http://schemas.microsoft.com/office/drawing/2014/main" val="3366607148"/>
                  </a:ext>
                </a:extLst>
              </a:tr>
              <a:tr h="370840">
                <a:tc>
                  <a:txBody>
                    <a:bodyPr/>
                    <a:lstStyle/>
                    <a:p>
                      <a:r>
                        <a:rPr kumimoji="1" lang="en-US" altLang="ja-JP" dirty="0"/>
                        <a:t>8.6</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1944142818"/>
                  </a:ext>
                </a:extLst>
              </a:tr>
              <a:tr h="370840">
                <a:tc>
                  <a:txBody>
                    <a:bodyPr/>
                    <a:lstStyle/>
                    <a:p>
                      <a:r>
                        <a:rPr kumimoji="1" lang="en-US" altLang="ja-JP" dirty="0"/>
                        <a:t>7.5</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019306096"/>
                  </a:ext>
                </a:extLst>
              </a:tr>
              <a:tr h="370840">
                <a:tc>
                  <a:txBody>
                    <a:bodyPr/>
                    <a:lstStyle/>
                    <a:p>
                      <a:r>
                        <a:rPr kumimoji="1" lang="en-US" altLang="ja-JP" dirty="0"/>
                        <a:t>6.2</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681103470"/>
                  </a:ext>
                </a:extLst>
              </a:tr>
              <a:tr h="370840">
                <a:tc>
                  <a:txBody>
                    <a:bodyPr/>
                    <a:lstStyle/>
                    <a:p>
                      <a:r>
                        <a:rPr kumimoji="1" lang="en-US" altLang="ja-JP" dirty="0"/>
                        <a:t>5.1</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4081437142"/>
                  </a:ext>
                </a:extLst>
              </a:tr>
              <a:tr h="142029">
                <a:tc>
                  <a:txBody>
                    <a:bodyPr/>
                    <a:lstStyle/>
                    <a:p>
                      <a:r>
                        <a:rPr kumimoji="1" lang="en-US" altLang="ja-JP" dirty="0"/>
                        <a:t>5.0</a:t>
                      </a:r>
                      <a:endParaRPr kumimoji="1" lang="ja-JP" altLang="en-US"/>
                    </a:p>
                  </a:txBody>
                  <a:tcPr/>
                </a:tc>
                <a:tc>
                  <a:txBody>
                    <a:bodyPr/>
                    <a:lstStyle/>
                    <a:p>
                      <a:r>
                        <a:rPr kumimoji="1" lang="ja-JP" altLang="en-US"/>
                        <a:t>正常</a:t>
                      </a:r>
                    </a:p>
                  </a:txBody>
                  <a:tcPr/>
                </a:tc>
                <a:extLst>
                  <a:ext uri="{0D108BD9-81ED-4DB2-BD59-A6C34878D82A}">
                    <a16:rowId xmlns:a16="http://schemas.microsoft.com/office/drawing/2014/main" val="3838219691"/>
                  </a:ext>
                </a:extLst>
              </a:tr>
              <a:tr h="142029">
                <a:tc>
                  <a:txBody>
                    <a:bodyPr/>
                    <a:lstStyle/>
                    <a:p>
                      <a:r>
                        <a:rPr kumimoji="1" lang="en-US" altLang="ja-JP" dirty="0"/>
                        <a:t>4.9</a:t>
                      </a:r>
                      <a:endParaRPr kumimoji="1" lang="ja-JP" altLang="en-US"/>
                    </a:p>
                  </a:txBody>
                  <a:tcPr/>
                </a:tc>
                <a:tc>
                  <a:txBody>
                    <a:bodyPr/>
                    <a:lstStyle/>
                    <a:p>
                      <a:r>
                        <a:rPr kumimoji="1" lang="ja-JP" altLang="en-US"/>
                        <a:t>異常</a:t>
                      </a:r>
                    </a:p>
                  </a:txBody>
                  <a:tcPr/>
                </a:tc>
                <a:extLst>
                  <a:ext uri="{0D108BD9-81ED-4DB2-BD59-A6C34878D82A}">
                    <a16:rowId xmlns:a16="http://schemas.microsoft.com/office/drawing/2014/main" val="3747698655"/>
                  </a:ext>
                </a:extLst>
              </a:tr>
            </a:tbl>
          </a:graphicData>
        </a:graphic>
      </p:graphicFrame>
      <p:grpSp>
        <p:nvGrpSpPr>
          <p:cNvPr id="18" name="グループ化 17">
            <a:extLst>
              <a:ext uri="{FF2B5EF4-FFF2-40B4-BE49-F238E27FC236}">
                <a16:creationId xmlns:a16="http://schemas.microsoft.com/office/drawing/2014/main" id="{0164E112-C33F-064F-BC0B-00B2DEECD8EE}"/>
              </a:ext>
            </a:extLst>
          </p:cNvPr>
          <p:cNvGrpSpPr/>
          <p:nvPr/>
        </p:nvGrpSpPr>
        <p:grpSpPr>
          <a:xfrm>
            <a:off x="5890931" y="5690557"/>
            <a:ext cx="3212396" cy="782458"/>
            <a:chOff x="5890931" y="3133048"/>
            <a:chExt cx="3212396" cy="782458"/>
          </a:xfrm>
        </p:grpSpPr>
        <p:cxnSp>
          <p:nvCxnSpPr>
            <p:cNvPr id="15" name="直線コネクタ 14">
              <a:extLst>
                <a:ext uri="{FF2B5EF4-FFF2-40B4-BE49-F238E27FC236}">
                  <a16:creationId xmlns:a16="http://schemas.microsoft.com/office/drawing/2014/main" id="{F2F8CFBD-3604-FB4C-8DBF-C77ACA35C096}"/>
                </a:ext>
              </a:extLst>
            </p:cNvPr>
            <p:cNvCxnSpPr>
              <a:cxnSpLocks/>
            </p:cNvCxnSpPr>
            <p:nvPr/>
          </p:nvCxnSpPr>
          <p:spPr>
            <a:xfrm>
              <a:off x="5890931" y="3729037"/>
              <a:ext cx="1195669" cy="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A4EA1280-FE85-054C-B5F8-C6EC514867D9}"/>
                    </a:ext>
                  </a:extLst>
                </p:cNvPr>
                <p:cNvSpPr/>
                <p:nvPr/>
              </p:nvSpPr>
              <p:spPr>
                <a:xfrm>
                  <a:off x="6405281" y="3133048"/>
                  <a:ext cx="2698046" cy="7824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smtClean="0">
                            <a:latin typeface="Cambria Math" panose="02040503050406030204" pitchFamily="18" charset="0"/>
                          </a:rPr>
                          <m:t>TPR</m:t>
                        </m:r>
                        <m:r>
                          <a:rPr lang="en-US" altLang="ja-JP" sz="2400" i="1">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4</m:t>
                            </m:r>
                          </m:num>
                          <m:den>
                            <m:r>
                              <a:rPr lang="en-US" altLang="ja-JP" sz="2400" b="0" i="1" smtClean="0">
                                <a:latin typeface="Cambria Math" panose="02040503050406030204" pitchFamily="18" charset="0"/>
                              </a:rPr>
                              <m:t>4</m:t>
                            </m:r>
                          </m:den>
                        </m:f>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𝐹𝑃𝑅</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4</m:t>
                            </m:r>
                          </m:num>
                          <m:den>
                            <m:r>
                              <a:rPr lang="en-US" altLang="ja-JP" sz="2400" b="0" i="1" smtClean="0">
                                <a:latin typeface="Cambria Math" panose="02040503050406030204" pitchFamily="18" charset="0"/>
                              </a:rPr>
                              <m:t>4</m:t>
                            </m:r>
                          </m:den>
                        </m:f>
                      </m:oMath>
                    </m:oMathPara>
                  </a14:m>
                  <a:endParaRPr lang="ja-JP" altLang="en-US" sz="2400"/>
                </a:p>
              </p:txBody>
            </p:sp>
          </mc:Choice>
          <mc:Fallback xmlns="">
            <p:sp>
              <p:nvSpPr>
                <p:cNvPr id="16" name="正方形/長方形 15">
                  <a:extLst>
                    <a:ext uri="{FF2B5EF4-FFF2-40B4-BE49-F238E27FC236}">
                      <a16:creationId xmlns:a16="http://schemas.microsoft.com/office/drawing/2014/main" id="{A4EA1280-FE85-054C-B5F8-C6EC514867D9}"/>
                    </a:ext>
                  </a:extLst>
                </p:cNvPr>
                <p:cNvSpPr>
                  <a:spLocks noRot="1" noChangeAspect="1" noMove="1" noResize="1" noEditPoints="1" noAdjustHandles="1" noChangeArrowheads="1" noChangeShapeType="1" noTextEdit="1"/>
                </p:cNvSpPr>
                <p:nvPr/>
              </p:nvSpPr>
              <p:spPr>
                <a:xfrm>
                  <a:off x="6405281" y="3133048"/>
                  <a:ext cx="2698046" cy="782458"/>
                </a:xfrm>
                <a:prstGeom prst="rect">
                  <a:avLst/>
                </a:prstGeom>
                <a:blipFill>
                  <a:blip r:embed="rId4"/>
                  <a:stretch>
                    <a:fillRect b="-6349"/>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807514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E4ACAE-AC0C-B341-A400-D64B64BAC95B}"/>
              </a:ext>
            </a:extLst>
          </p:cNvPr>
          <p:cNvSpPr>
            <a:spLocks noGrp="1"/>
          </p:cNvSpPr>
          <p:nvPr>
            <p:ph type="title"/>
          </p:nvPr>
        </p:nvSpPr>
        <p:spPr/>
        <p:txBody>
          <a:bodyPr/>
          <a:lstStyle/>
          <a:p>
            <a:r>
              <a:rPr lang="ja-JP" altLang="en-US"/>
              <a:t>研究背景</a:t>
            </a:r>
            <a:endParaRPr kumimoji="1" lang="ja-JP" altLang="en-US"/>
          </a:p>
        </p:txBody>
      </p:sp>
      <p:sp>
        <p:nvSpPr>
          <p:cNvPr id="4" name="日付プレースホルダー 3">
            <a:extLst>
              <a:ext uri="{FF2B5EF4-FFF2-40B4-BE49-F238E27FC236}">
                <a16:creationId xmlns:a16="http://schemas.microsoft.com/office/drawing/2014/main" id="{C709A499-EE2C-704B-9683-C84264A4DB95}"/>
              </a:ext>
            </a:extLst>
          </p:cNvPr>
          <p:cNvSpPr>
            <a:spLocks noGrp="1"/>
          </p:cNvSpPr>
          <p:nvPr>
            <p:ph type="dt" sz="half" idx="10"/>
          </p:nvPr>
        </p:nvSpPr>
        <p:spPr/>
        <p:txBody>
          <a:bodyPr/>
          <a:lstStyle/>
          <a:p>
            <a:fld id="{2E19F0A9-5731-4B4E-9B34-4C13C385F58D}"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160DF61C-33E7-FE47-A77B-B14A2F6736C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247CF60-4CB2-CC4B-B274-C4817E20A679}"/>
              </a:ext>
            </a:extLst>
          </p:cNvPr>
          <p:cNvSpPr>
            <a:spLocks noGrp="1"/>
          </p:cNvSpPr>
          <p:nvPr>
            <p:ph type="sldNum" sz="quarter" idx="12"/>
          </p:nvPr>
        </p:nvSpPr>
        <p:spPr/>
        <p:txBody>
          <a:bodyPr/>
          <a:lstStyle/>
          <a:p>
            <a:fld id="{C396DE94-E78B-4743-9932-E18BCB9B557B}" type="slidenum">
              <a:rPr kumimoji="1" lang="ja-JP" altLang="en-US" smtClean="0"/>
              <a:t>39</a:t>
            </a:fld>
            <a:endParaRPr kumimoji="1" lang="ja-JP" altLang="en-US"/>
          </a:p>
        </p:txBody>
      </p:sp>
      <p:sp>
        <p:nvSpPr>
          <p:cNvPr id="24" name="角丸四角形 23">
            <a:extLst>
              <a:ext uri="{FF2B5EF4-FFF2-40B4-BE49-F238E27FC236}">
                <a16:creationId xmlns:a16="http://schemas.microsoft.com/office/drawing/2014/main" id="{465422E6-1CDC-4345-AC4A-4C4BA86ED4C9}"/>
              </a:ext>
            </a:extLst>
          </p:cNvPr>
          <p:cNvSpPr/>
          <p:nvPr/>
        </p:nvSpPr>
        <p:spPr>
          <a:xfrm>
            <a:off x="8822725" y="1816443"/>
            <a:ext cx="351670" cy="1681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7" name="コンテンツ プレースホルダー 6">
            <a:extLst>
              <a:ext uri="{FF2B5EF4-FFF2-40B4-BE49-F238E27FC236}">
                <a16:creationId xmlns:a16="http://schemas.microsoft.com/office/drawing/2014/main" id="{F6027530-13FB-0E4B-99BE-FE0A6579C4AC}"/>
              </a:ext>
            </a:extLst>
          </p:cNvPr>
          <p:cNvSpPr>
            <a:spLocks noGrp="1"/>
          </p:cNvSpPr>
          <p:nvPr>
            <p:ph idx="1"/>
          </p:nvPr>
        </p:nvSpPr>
        <p:spPr>
          <a:xfrm>
            <a:off x="1012658" y="890446"/>
            <a:ext cx="9601200" cy="666206"/>
          </a:xfrm>
        </p:spPr>
        <p:txBody>
          <a:bodyPr>
            <a:normAutofit/>
          </a:bodyPr>
          <a:lstStyle/>
          <a:p>
            <a:pPr marL="0" indent="0">
              <a:buNone/>
            </a:pPr>
            <a:r>
              <a:rPr lang="en-US" altLang="ja-JP" sz="2800" dirty="0">
                <a:solidFill>
                  <a:srgbClr val="002060"/>
                </a:solidFill>
              </a:rPr>
              <a:t>Medicare</a:t>
            </a:r>
            <a:r>
              <a:rPr lang="ja-JP" altLang="en-US" sz="2800">
                <a:solidFill>
                  <a:srgbClr val="002060"/>
                </a:solidFill>
              </a:rPr>
              <a:t>でどのような詐欺が行われているか</a:t>
            </a:r>
            <a:r>
              <a:rPr lang="en-US" altLang="ja-JP" sz="2800" dirty="0">
                <a:solidFill>
                  <a:srgbClr val="002060"/>
                </a:solidFill>
              </a:rPr>
              <a:t>[5]</a:t>
            </a:r>
            <a:endParaRPr lang="ja-JP" altLang="en-US" sz="2800">
              <a:solidFill>
                <a:srgbClr val="002060"/>
              </a:solidFill>
            </a:endParaRPr>
          </a:p>
        </p:txBody>
      </p:sp>
      <p:grpSp>
        <p:nvGrpSpPr>
          <p:cNvPr id="3" name="グループ化 2">
            <a:extLst>
              <a:ext uri="{FF2B5EF4-FFF2-40B4-BE49-F238E27FC236}">
                <a16:creationId xmlns:a16="http://schemas.microsoft.com/office/drawing/2014/main" id="{F5FA6A3D-186F-AD4D-8DA1-939CEB78B989}"/>
              </a:ext>
            </a:extLst>
          </p:cNvPr>
          <p:cNvGrpSpPr/>
          <p:nvPr/>
        </p:nvGrpSpPr>
        <p:grpSpPr>
          <a:xfrm>
            <a:off x="1467828" y="2559393"/>
            <a:ext cx="10118926" cy="3475647"/>
            <a:chOff x="1467828" y="2559393"/>
            <a:chExt cx="10118926" cy="3475647"/>
          </a:xfrm>
        </p:grpSpPr>
        <p:sp>
          <p:nvSpPr>
            <p:cNvPr id="10" name="コンテンツ プレースホルダー 2">
              <a:extLst>
                <a:ext uri="{FF2B5EF4-FFF2-40B4-BE49-F238E27FC236}">
                  <a16:creationId xmlns:a16="http://schemas.microsoft.com/office/drawing/2014/main" id="{E801B4CF-22EE-E342-AC87-1AC0834677B1}"/>
                </a:ext>
              </a:extLst>
            </p:cNvPr>
            <p:cNvSpPr txBox="1">
              <a:spLocks/>
            </p:cNvSpPr>
            <p:nvPr/>
          </p:nvSpPr>
          <p:spPr>
            <a:xfrm>
              <a:off x="1804378" y="3135872"/>
              <a:ext cx="9782376" cy="2899168"/>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lt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lt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lt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lt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lt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lt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lt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9pPr>
            </a:lstStyle>
            <a:p>
              <a:pPr marL="0" indent="0">
                <a:buNone/>
              </a:pPr>
              <a:endParaRPr lang="en-US" altLang="ja-JP" sz="2400" dirty="0">
                <a:solidFill>
                  <a:sysClr val="windowText" lastClr="000000"/>
                </a:solidFill>
              </a:endParaRPr>
            </a:p>
          </p:txBody>
        </p:sp>
        <p:sp>
          <p:nvSpPr>
            <p:cNvPr id="11" name="コンテンツ プレースホルダー 6">
              <a:extLst>
                <a:ext uri="{FF2B5EF4-FFF2-40B4-BE49-F238E27FC236}">
                  <a16:creationId xmlns:a16="http://schemas.microsoft.com/office/drawing/2014/main" id="{73A940C6-A801-6949-B403-1272040CD0C2}"/>
                </a:ext>
              </a:extLst>
            </p:cNvPr>
            <p:cNvSpPr txBox="1">
              <a:spLocks/>
            </p:cNvSpPr>
            <p:nvPr/>
          </p:nvSpPr>
          <p:spPr>
            <a:xfrm>
              <a:off x="1467828" y="2559393"/>
              <a:ext cx="9601200" cy="66620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buFont typeface="Franklin Gothic Book" panose="020B0503020102020204" pitchFamily="34" charset="0"/>
                <a:buNone/>
              </a:pPr>
              <a:endParaRPr lang="ja-JP" altLang="en-US" sz="2800">
                <a:solidFill>
                  <a:schemeClr val="accent5">
                    <a:lumMod val="50000"/>
                  </a:schemeClr>
                </a:solidFill>
              </a:endParaRPr>
            </a:p>
          </p:txBody>
        </p:sp>
      </p:grpSp>
      <p:sp>
        <p:nvSpPr>
          <p:cNvPr id="12" name="正方形/長方形 11">
            <a:extLst>
              <a:ext uri="{FF2B5EF4-FFF2-40B4-BE49-F238E27FC236}">
                <a16:creationId xmlns:a16="http://schemas.microsoft.com/office/drawing/2014/main" id="{9D3808E4-224B-7948-BA2F-FDD2826905D4}"/>
              </a:ext>
            </a:extLst>
          </p:cNvPr>
          <p:cNvSpPr/>
          <p:nvPr/>
        </p:nvSpPr>
        <p:spPr>
          <a:xfrm>
            <a:off x="3612131" y="120404"/>
            <a:ext cx="7710997" cy="646331"/>
          </a:xfrm>
          <a:prstGeom prst="rect">
            <a:avLst/>
          </a:prstGeom>
        </p:spPr>
        <p:txBody>
          <a:bodyPr wrap="square">
            <a:spAutoFit/>
          </a:bodyPr>
          <a:lstStyle/>
          <a:p>
            <a:r>
              <a:rPr lang="en" altLang="ja-JP" dirty="0">
                <a:latin typeface="NimbusRomNo9L"/>
              </a:rPr>
              <a:t>[5]</a:t>
            </a:r>
            <a:r>
              <a:rPr lang="en" altLang="ja-JP" dirty="0"/>
              <a:t> M. K. Sparrow ”License To Steal: How Fraud bleeds America’s health care system,” Westview Press, 2000. </a:t>
            </a:r>
          </a:p>
        </p:txBody>
      </p:sp>
      <p:pic>
        <p:nvPicPr>
          <p:cNvPr id="13" name="図 12">
            <a:extLst>
              <a:ext uri="{FF2B5EF4-FFF2-40B4-BE49-F238E27FC236}">
                <a16:creationId xmlns:a16="http://schemas.microsoft.com/office/drawing/2014/main" id="{9FE047D9-3306-8244-ADA1-2E2E529E8B7A}"/>
              </a:ext>
            </a:extLst>
          </p:cNvPr>
          <p:cNvPicPr>
            <a:picLocks noChangeAspect="1"/>
          </p:cNvPicPr>
          <p:nvPr/>
        </p:nvPicPr>
        <p:blipFill>
          <a:blip r:embed="rId3"/>
          <a:stretch>
            <a:fillRect/>
          </a:stretch>
        </p:blipFill>
        <p:spPr>
          <a:xfrm>
            <a:off x="2096481" y="1343214"/>
            <a:ext cx="8492236" cy="1961814"/>
          </a:xfrm>
          <a:prstGeom prst="rect">
            <a:avLst/>
          </a:prstGeom>
        </p:spPr>
      </p:pic>
      <p:sp>
        <p:nvSpPr>
          <p:cNvPr id="16" name="コンテンツ プレースホルダー 6">
            <a:extLst>
              <a:ext uri="{FF2B5EF4-FFF2-40B4-BE49-F238E27FC236}">
                <a16:creationId xmlns:a16="http://schemas.microsoft.com/office/drawing/2014/main" id="{32F4E4BF-D4B9-9341-AE02-B0C8F19C9755}"/>
              </a:ext>
            </a:extLst>
          </p:cNvPr>
          <p:cNvSpPr txBox="1">
            <a:spLocks/>
          </p:cNvSpPr>
          <p:nvPr/>
        </p:nvSpPr>
        <p:spPr>
          <a:xfrm>
            <a:off x="1012658" y="3563477"/>
            <a:ext cx="9601200" cy="66620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altLang="ja-JP" sz="2800" dirty="0">
                <a:solidFill>
                  <a:srgbClr val="002060"/>
                </a:solidFill>
              </a:rPr>
              <a:t>Medicare</a:t>
            </a:r>
            <a:r>
              <a:rPr lang="ja-JP" altLang="en-US" sz="2800">
                <a:solidFill>
                  <a:srgbClr val="002060"/>
                </a:solidFill>
              </a:rPr>
              <a:t>でどの州で詐欺が行われているか</a:t>
            </a:r>
            <a:r>
              <a:rPr lang="en-US" altLang="ja-JP" sz="2800" dirty="0">
                <a:solidFill>
                  <a:srgbClr val="002060"/>
                </a:solidFill>
              </a:rPr>
              <a:t>[5]</a:t>
            </a:r>
            <a:endParaRPr lang="ja-JP" altLang="en-US" sz="2800">
              <a:solidFill>
                <a:srgbClr val="002060"/>
              </a:solidFill>
            </a:endParaRPr>
          </a:p>
        </p:txBody>
      </p:sp>
      <p:pic>
        <p:nvPicPr>
          <p:cNvPr id="15" name="図 14">
            <a:extLst>
              <a:ext uri="{FF2B5EF4-FFF2-40B4-BE49-F238E27FC236}">
                <a16:creationId xmlns:a16="http://schemas.microsoft.com/office/drawing/2014/main" id="{F7087028-5A75-6C45-8CFA-BAC2E93B5EB2}"/>
              </a:ext>
            </a:extLst>
          </p:cNvPr>
          <p:cNvPicPr>
            <a:picLocks noChangeAspect="1"/>
          </p:cNvPicPr>
          <p:nvPr/>
        </p:nvPicPr>
        <p:blipFill>
          <a:blip r:embed="rId4"/>
          <a:stretch>
            <a:fillRect/>
          </a:stretch>
        </p:blipFill>
        <p:spPr>
          <a:xfrm>
            <a:off x="2123908" y="4117941"/>
            <a:ext cx="7378700" cy="2019300"/>
          </a:xfrm>
          <a:prstGeom prst="rect">
            <a:avLst/>
          </a:prstGeom>
        </p:spPr>
      </p:pic>
      <p:grpSp>
        <p:nvGrpSpPr>
          <p:cNvPr id="22" name="グループ化 21">
            <a:extLst>
              <a:ext uri="{FF2B5EF4-FFF2-40B4-BE49-F238E27FC236}">
                <a16:creationId xmlns:a16="http://schemas.microsoft.com/office/drawing/2014/main" id="{E4DEEE95-1B7F-5E4F-941B-CD276C436980}"/>
              </a:ext>
            </a:extLst>
          </p:cNvPr>
          <p:cNvGrpSpPr/>
          <p:nvPr/>
        </p:nvGrpSpPr>
        <p:grpSpPr>
          <a:xfrm>
            <a:off x="5664912" y="4776690"/>
            <a:ext cx="3807824" cy="798913"/>
            <a:chOff x="5664912" y="4776690"/>
            <a:chExt cx="3807824" cy="798913"/>
          </a:xfrm>
        </p:grpSpPr>
        <p:sp>
          <p:nvSpPr>
            <p:cNvPr id="19" name="正方形/長方形 18">
              <a:extLst>
                <a:ext uri="{FF2B5EF4-FFF2-40B4-BE49-F238E27FC236}">
                  <a16:creationId xmlns:a16="http://schemas.microsoft.com/office/drawing/2014/main" id="{36FC82C4-F231-944F-8FFC-4A30A1DE71D8}"/>
                </a:ext>
              </a:extLst>
            </p:cNvPr>
            <p:cNvSpPr/>
            <p:nvPr/>
          </p:nvSpPr>
          <p:spPr>
            <a:xfrm>
              <a:off x="9039829" y="4776690"/>
              <a:ext cx="432907" cy="7462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E62122B4-18F6-9F46-A4F5-694DA34712DF}"/>
                </a:ext>
              </a:extLst>
            </p:cNvPr>
            <p:cNvSpPr/>
            <p:nvPr/>
          </p:nvSpPr>
          <p:spPr>
            <a:xfrm>
              <a:off x="5664912" y="4806162"/>
              <a:ext cx="432907" cy="7462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EB1D0DF7-43F0-0D4D-B039-3C7DE34FFA1B}"/>
                </a:ext>
              </a:extLst>
            </p:cNvPr>
            <p:cNvSpPr txBox="1"/>
            <p:nvPr/>
          </p:nvSpPr>
          <p:spPr>
            <a:xfrm>
              <a:off x="6928481" y="4806162"/>
              <a:ext cx="2000196" cy="769441"/>
            </a:xfrm>
            <a:prstGeom prst="rect">
              <a:avLst/>
            </a:prstGeom>
            <a:noFill/>
          </p:spPr>
          <p:txBody>
            <a:bodyPr wrap="square" rtlCol="0">
              <a:spAutoFit/>
            </a:bodyPr>
            <a:lstStyle/>
            <a:p>
              <a:r>
                <a:rPr lang="en-US" altLang="ja-JP" sz="4400" dirty="0">
                  <a:solidFill>
                    <a:srgbClr val="FF0000"/>
                  </a:solidFill>
                </a:rPr>
                <a:t>&gt;</a:t>
              </a:r>
              <a:endParaRPr kumimoji="1" lang="ja-JP" altLang="en-US" sz="4400">
                <a:solidFill>
                  <a:srgbClr val="FF0000"/>
                </a:solidFill>
              </a:endParaRPr>
            </a:p>
          </p:txBody>
        </p:sp>
      </p:grpSp>
      <p:sp>
        <p:nvSpPr>
          <p:cNvPr id="26" name="テキスト ボックス 25">
            <a:extLst>
              <a:ext uri="{FF2B5EF4-FFF2-40B4-BE49-F238E27FC236}">
                <a16:creationId xmlns:a16="http://schemas.microsoft.com/office/drawing/2014/main" id="{032B5C13-3419-EA41-87F9-B4C13F9968B6}"/>
              </a:ext>
            </a:extLst>
          </p:cNvPr>
          <p:cNvSpPr txBox="1"/>
          <p:nvPr/>
        </p:nvSpPr>
        <p:spPr>
          <a:xfrm>
            <a:off x="9502608" y="4806162"/>
            <a:ext cx="2696613" cy="461665"/>
          </a:xfrm>
          <a:prstGeom prst="rect">
            <a:avLst/>
          </a:prstGeom>
          <a:noFill/>
        </p:spPr>
        <p:txBody>
          <a:bodyPr wrap="square" rtlCol="0">
            <a:spAutoFit/>
          </a:bodyPr>
          <a:lstStyle/>
          <a:p>
            <a:r>
              <a:rPr lang="ja-JP" altLang="en-US" sz="2400">
                <a:solidFill>
                  <a:srgbClr val="FF0000"/>
                </a:solidFill>
              </a:rPr>
              <a:t>詐欺検出が盛ん</a:t>
            </a:r>
            <a:endParaRPr lang="en-US" altLang="ja-JP" sz="2400" dirty="0">
              <a:solidFill>
                <a:srgbClr val="FF0000"/>
              </a:solidFill>
            </a:endParaRPr>
          </a:p>
        </p:txBody>
      </p:sp>
    </p:spTree>
    <p:extLst>
      <p:ext uri="{BB962C8B-B14F-4D97-AF65-F5344CB8AC3E}">
        <p14:creationId xmlns:p14="http://schemas.microsoft.com/office/powerpoint/2010/main" val="66853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E4ACAE-AC0C-B341-A400-D64B64BAC95B}"/>
              </a:ext>
            </a:extLst>
          </p:cNvPr>
          <p:cNvSpPr>
            <a:spLocks noGrp="1"/>
          </p:cNvSpPr>
          <p:nvPr>
            <p:ph type="title"/>
          </p:nvPr>
        </p:nvSpPr>
        <p:spPr/>
        <p:txBody>
          <a:bodyPr/>
          <a:lstStyle/>
          <a:p>
            <a:r>
              <a:rPr kumimoji="1" lang="ja-JP" altLang="en-US"/>
              <a:t>研究背景</a:t>
            </a:r>
          </a:p>
        </p:txBody>
      </p:sp>
      <p:sp>
        <p:nvSpPr>
          <p:cNvPr id="4" name="日付プレースホルダー 3">
            <a:extLst>
              <a:ext uri="{FF2B5EF4-FFF2-40B4-BE49-F238E27FC236}">
                <a16:creationId xmlns:a16="http://schemas.microsoft.com/office/drawing/2014/main" id="{C709A499-EE2C-704B-9683-C84264A4DB95}"/>
              </a:ext>
            </a:extLst>
          </p:cNvPr>
          <p:cNvSpPr>
            <a:spLocks noGrp="1"/>
          </p:cNvSpPr>
          <p:nvPr>
            <p:ph type="dt" sz="half" idx="10"/>
          </p:nvPr>
        </p:nvSpPr>
        <p:spPr/>
        <p:txBody>
          <a:bodyPr/>
          <a:lstStyle/>
          <a:p>
            <a:fld id="{BC20A2A4-60A4-704E-8756-93382AC99AAE}"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160DF61C-33E7-FE47-A77B-B14A2F6736C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247CF60-4CB2-CC4B-B274-C4817E20A679}"/>
              </a:ext>
            </a:extLst>
          </p:cNvPr>
          <p:cNvSpPr>
            <a:spLocks noGrp="1"/>
          </p:cNvSpPr>
          <p:nvPr>
            <p:ph type="sldNum" sz="quarter" idx="12"/>
          </p:nvPr>
        </p:nvSpPr>
        <p:spPr/>
        <p:txBody>
          <a:bodyPr/>
          <a:lstStyle/>
          <a:p>
            <a:fld id="{C396DE94-E78B-4743-9932-E18BCB9B557B}" type="slidenum">
              <a:rPr kumimoji="1" lang="ja-JP" altLang="en-US" smtClean="0"/>
              <a:t>4</a:t>
            </a:fld>
            <a:endParaRPr kumimoji="1" lang="ja-JP" altLang="en-US"/>
          </a:p>
        </p:txBody>
      </p:sp>
      <p:sp>
        <p:nvSpPr>
          <p:cNvPr id="24" name="角丸四角形 23">
            <a:extLst>
              <a:ext uri="{FF2B5EF4-FFF2-40B4-BE49-F238E27FC236}">
                <a16:creationId xmlns:a16="http://schemas.microsoft.com/office/drawing/2014/main" id="{465422E6-1CDC-4345-AC4A-4C4BA86ED4C9}"/>
              </a:ext>
            </a:extLst>
          </p:cNvPr>
          <p:cNvSpPr/>
          <p:nvPr/>
        </p:nvSpPr>
        <p:spPr>
          <a:xfrm>
            <a:off x="8822725" y="1816443"/>
            <a:ext cx="351670" cy="1681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7" name="コンテンツ プレースホルダー 6">
            <a:extLst>
              <a:ext uri="{FF2B5EF4-FFF2-40B4-BE49-F238E27FC236}">
                <a16:creationId xmlns:a16="http://schemas.microsoft.com/office/drawing/2014/main" id="{F6027530-13FB-0E4B-99BE-FE0A6579C4AC}"/>
              </a:ext>
            </a:extLst>
          </p:cNvPr>
          <p:cNvSpPr>
            <a:spLocks noGrp="1"/>
          </p:cNvSpPr>
          <p:nvPr>
            <p:ph idx="1"/>
          </p:nvPr>
        </p:nvSpPr>
        <p:spPr>
          <a:xfrm>
            <a:off x="1068279" y="989881"/>
            <a:ext cx="9601200" cy="666206"/>
          </a:xfrm>
        </p:spPr>
        <p:txBody>
          <a:bodyPr>
            <a:normAutofit/>
          </a:bodyPr>
          <a:lstStyle/>
          <a:p>
            <a:pPr marL="0" indent="0">
              <a:buNone/>
            </a:pPr>
            <a:r>
              <a:rPr lang="ja-JP" altLang="en-US" sz="2800">
                <a:solidFill>
                  <a:schemeClr val="tx1"/>
                </a:solidFill>
              </a:rPr>
              <a:t>詐欺とは</a:t>
            </a:r>
          </a:p>
        </p:txBody>
      </p:sp>
      <p:sp>
        <p:nvSpPr>
          <p:cNvPr id="11" name="コンテンツ プレースホルダー 6">
            <a:extLst>
              <a:ext uri="{FF2B5EF4-FFF2-40B4-BE49-F238E27FC236}">
                <a16:creationId xmlns:a16="http://schemas.microsoft.com/office/drawing/2014/main" id="{73A940C6-A801-6949-B403-1272040CD0C2}"/>
              </a:ext>
            </a:extLst>
          </p:cNvPr>
          <p:cNvSpPr txBox="1">
            <a:spLocks/>
          </p:cNvSpPr>
          <p:nvPr/>
        </p:nvSpPr>
        <p:spPr>
          <a:xfrm>
            <a:off x="1467828" y="2559393"/>
            <a:ext cx="9601200" cy="66620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buFont typeface="Franklin Gothic Book" panose="020B0503020102020204" pitchFamily="34" charset="0"/>
              <a:buNone/>
            </a:pPr>
            <a:endParaRPr lang="ja-JP" altLang="en-US" sz="2800">
              <a:solidFill>
                <a:schemeClr val="accent5">
                  <a:lumMod val="50000"/>
                </a:schemeClr>
              </a:solidFill>
            </a:endParaRPr>
          </a:p>
        </p:txBody>
      </p:sp>
      <p:sp>
        <p:nvSpPr>
          <p:cNvPr id="12" name="正方形/長方形 11">
            <a:extLst>
              <a:ext uri="{FF2B5EF4-FFF2-40B4-BE49-F238E27FC236}">
                <a16:creationId xmlns:a16="http://schemas.microsoft.com/office/drawing/2014/main" id="{5ACB86D8-5026-4941-972F-E437B808C5CF}"/>
              </a:ext>
            </a:extLst>
          </p:cNvPr>
          <p:cNvSpPr/>
          <p:nvPr/>
        </p:nvSpPr>
        <p:spPr>
          <a:xfrm>
            <a:off x="1467828" y="1537637"/>
            <a:ext cx="10109400" cy="12197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ja-JP" sz="2400" dirty="0">
                <a:solidFill>
                  <a:schemeClr val="tx1"/>
                </a:solidFill>
              </a:rPr>
              <a:t>An intentional deception or misrepresentation that the individual or entity makes knowing that the misrepresentation could result in some unauthorized benefit to the individual, or the entity or to some other party.[2] </a:t>
            </a:r>
          </a:p>
        </p:txBody>
      </p:sp>
      <p:sp>
        <p:nvSpPr>
          <p:cNvPr id="8" name="正方形/長方形 7">
            <a:extLst>
              <a:ext uri="{FF2B5EF4-FFF2-40B4-BE49-F238E27FC236}">
                <a16:creationId xmlns:a16="http://schemas.microsoft.com/office/drawing/2014/main" id="{1714788C-85C9-6344-9556-8F68DC132E69}"/>
              </a:ext>
            </a:extLst>
          </p:cNvPr>
          <p:cNvSpPr/>
          <p:nvPr/>
        </p:nvSpPr>
        <p:spPr>
          <a:xfrm>
            <a:off x="3647565" y="282566"/>
            <a:ext cx="8196773" cy="646331"/>
          </a:xfrm>
          <a:prstGeom prst="rect">
            <a:avLst/>
          </a:prstGeom>
        </p:spPr>
        <p:txBody>
          <a:bodyPr wrap="square">
            <a:spAutoFit/>
          </a:bodyPr>
          <a:lstStyle/>
          <a:p>
            <a:r>
              <a:rPr lang="en" altLang="ja-JP" dirty="0">
                <a:latin typeface="NimbusRomNo9L"/>
              </a:rPr>
              <a:t>[2]https://</a:t>
            </a:r>
            <a:r>
              <a:rPr lang="en" altLang="ja-JP" dirty="0" err="1">
                <a:latin typeface="NimbusRomNo9L"/>
              </a:rPr>
              <a:t>www.nhcaa.org</a:t>
            </a:r>
            <a:r>
              <a:rPr lang="en" altLang="ja-JP" dirty="0">
                <a:latin typeface="NimbusRomNo9L"/>
              </a:rPr>
              <a:t>/resources/health-care-anti-fraud-resources/ consumer-info-</a:t>
            </a:r>
            <a:r>
              <a:rPr lang="en" altLang="ja-JP" dirty="0" err="1">
                <a:latin typeface="NimbusRomNo9L"/>
              </a:rPr>
              <a:t>action.aspx</a:t>
            </a:r>
            <a:r>
              <a:rPr lang="en" altLang="ja-JP" dirty="0">
                <a:latin typeface="NimbusRomNo9L"/>
              </a:rPr>
              <a:t> </a:t>
            </a:r>
            <a:endParaRPr lang="en" altLang="ja-JP" dirty="0"/>
          </a:p>
        </p:txBody>
      </p:sp>
      <p:grpSp>
        <p:nvGrpSpPr>
          <p:cNvPr id="13" name="グループ化 12">
            <a:extLst>
              <a:ext uri="{FF2B5EF4-FFF2-40B4-BE49-F238E27FC236}">
                <a16:creationId xmlns:a16="http://schemas.microsoft.com/office/drawing/2014/main" id="{B9766E70-E1CF-9940-9690-4792D7559892}"/>
              </a:ext>
            </a:extLst>
          </p:cNvPr>
          <p:cNvGrpSpPr/>
          <p:nvPr/>
        </p:nvGrpSpPr>
        <p:grpSpPr>
          <a:xfrm>
            <a:off x="1068279" y="3513986"/>
            <a:ext cx="9782376" cy="2211124"/>
            <a:chOff x="1371600" y="4227372"/>
            <a:chExt cx="9782376" cy="2211124"/>
          </a:xfrm>
        </p:grpSpPr>
        <p:sp>
          <p:nvSpPr>
            <p:cNvPr id="14" name="コンテンツ プレースホルダー 2">
              <a:extLst>
                <a:ext uri="{FF2B5EF4-FFF2-40B4-BE49-F238E27FC236}">
                  <a16:creationId xmlns:a16="http://schemas.microsoft.com/office/drawing/2014/main" id="{9B8E6FD0-6C10-DC45-85CB-7CF0FE2B9610}"/>
                </a:ext>
              </a:extLst>
            </p:cNvPr>
            <p:cNvSpPr txBox="1">
              <a:spLocks/>
            </p:cNvSpPr>
            <p:nvPr/>
          </p:nvSpPr>
          <p:spPr>
            <a:xfrm>
              <a:off x="1371600" y="4227372"/>
              <a:ext cx="9782376" cy="810964"/>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lt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lt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lt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lt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lt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lt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lt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9pPr>
            </a:lstStyle>
            <a:p>
              <a:pPr marL="0" indent="0">
                <a:buNone/>
              </a:pPr>
              <a:r>
                <a:rPr lang="ja-JP" altLang="en-US" sz="2800">
                  <a:solidFill>
                    <a:sysClr val="windowText" lastClr="000000"/>
                  </a:solidFill>
                </a:rPr>
                <a:t>詐欺事例</a:t>
              </a:r>
              <a:endParaRPr lang="en-US" altLang="ja-JP" sz="2400" dirty="0">
                <a:solidFill>
                  <a:sysClr val="windowText" lastClr="000000"/>
                </a:solidFill>
              </a:endParaRPr>
            </a:p>
            <a:p>
              <a:endParaRPr lang="en-US" altLang="ja-JP" sz="2400" dirty="0">
                <a:solidFill>
                  <a:sysClr val="windowText" lastClr="000000"/>
                </a:solidFill>
              </a:endParaRPr>
            </a:p>
          </p:txBody>
        </p:sp>
        <p:sp>
          <p:nvSpPr>
            <p:cNvPr id="15" name="コンテンツ プレースホルダー 2">
              <a:extLst>
                <a:ext uri="{FF2B5EF4-FFF2-40B4-BE49-F238E27FC236}">
                  <a16:creationId xmlns:a16="http://schemas.microsoft.com/office/drawing/2014/main" id="{6F5658A7-48BE-7E4A-8451-30C3BDB8A7B7}"/>
                </a:ext>
              </a:extLst>
            </p:cNvPr>
            <p:cNvSpPr txBox="1">
              <a:spLocks/>
            </p:cNvSpPr>
            <p:nvPr/>
          </p:nvSpPr>
          <p:spPr>
            <a:xfrm>
              <a:off x="1644666" y="4917515"/>
              <a:ext cx="6280830" cy="1520981"/>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lt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lt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lt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lt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lt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lt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lt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9pPr>
            </a:lstStyle>
            <a:p>
              <a:pPr>
                <a:buFont typeface="Arial" panose="020B0604020202020204" pitchFamily="34" charset="0"/>
                <a:buChar char="•"/>
              </a:pPr>
              <a:r>
                <a:rPr lang="ja-JP" altLang="en-US">
                  <a:solidFill>
                    <a:sysClr val="windowText" lastClr="000000"/>
                  </a:solidFill>
                </a:rPr>
                <a:t>ニュージャージー州にて，在宅医療医師が実際より長い時間のサービスを申請し</a:t>
              </a:r>
              <a:r>
                <a:rPr lang="en-US" altLang="ja-JP" dirty="0">
                  <a:solidFill>
                    <a:sysClr val="windowText" lastClr="000000"/>
                  </a:solidFill>
                </a:rPr>
                <a:t>500,000</a:t>
              </a:r>
              <a:r>
                <a:rPr lang="ja-JP" altLang="en-US">
                  <a:solidFill>
                    <a:sysClr val="windowText" lastClr="000000"/>
                  </a:solidFill>
                </a:rPr>
                <a:t>ドル以上を不正受給</a:t>
              </a:r>
              <a:endParaRPr lang="en-US" altLang="ja-JP" dirty="0">
                <a:solidFill>
                  <a:sysClr val="windowText" lastClr="000000"/>
                </a:solidFill>
              </a:endParaRPr>
            </a:p>
          </p:txBody>
        </p:sp>
      </p:grpSp>
      <p:grpSp>
        <p:nvGrpSpPr>
          <p:cNvPr id="16" name="グループ化 15">
            <a:extLst>
              <a:ext uri="{FF2B5EF4-FFF2-40B4-BE49-F238E27FC236}">
                <a16:creationId xmlns:a16="http://schemas.microsoft.com/office/drawing/2014/main" id="{5BBE5C8D-1F81-6341-95AE-1D386FEFA647}"/>
              </a:ext>
            </a:extLst>
          </p:cNvPr>
          <p:cNvGrpSpPr/>
          <p:nvPr/>
        </p:nvGrpSpPr>
        <p:grpSpPr>
          <a:xfrm>
            <a:off x="7368428" y="3155400"/>
            <a:ext cx="4608294" cy="2923424"/>
            <a:chOff x="7500293" y="2882925"/>
            <a:chExt cx="4608294" cy="2923424"/>
          </a:xfrm>
        </p:grpSpPr>
        <p:grpSp>
          <p:nvGrpSpPr>
            <p:cNvPr id="17" name="グループ化 16">
              <a:extLst>
                <a:ext uri="{FF2B5EF4-FFF2-40B4-BE49-F238E27FC236}">
                  <a16:creationId xmlns:a16="http://schemas.microsoft.com/office/drawing/2014/main" id="{FF1CDC1B-AF61-8446-990F-28D199A91A05}"/>
                </a:ext>
              </a:extLst>
            </p:cNvPr>
            <p:cNvGrpSpPr/>
            <p:nvPr/>
          </p:nvGrpSpPr>
          <p:grpSpPr>
            <a:xfrm>
              <a:off x="7500293" y="2882925"/>
              <a:ext cx="4608294" cy="2923424"/>
              <a:chOff x="7298933" y="3204110"/>
              <a:chExt cx="4608294" cy="2923424"/>
            </a:xfrm>
          </p:grpSpPr>
          <p:grpSp>
            <p:nvGrpSpPr>
              <p:cNvPr id="21" name="グループ化 20">
                <a:extLst>
                  <a:ext uri="{FF2B5EF4-FFF2-40B4-BE49-F238E27FC236}">
                    <a16:creationId xmlns:a16="http://schemas.microsoft.com/office/drawing/2014/main" id="{7F590833-4AC6-924B-94EA-94F782A68AD3}"/>
                  </a:ext>
                </a:extLst>
              </p:cNvPr>
              <p:cNvGrpSpPr/>
              <p:nvPr/>
            </p:nvGrpSpPr>
            <p:grpSpPr>
              <a:xfrm>
                <a:off x="10421732" y="3470087"/>
                <a:ext cx="1485495" cy="1348970"/>
                <a:chOff x="10421732" y="4155887"/>
                <a:chExt cx="1485495" cy="1348970"/>
              </a:xfrm>
            </p:grpSpPr>
            <p:sp>
              <p:nvSpPr>
                <p:cNvPr id="33" name="テキスト ボックス 32">
                  <a:extLst>
                    <a:ext uri="{FF2B5EF4-FFF2-40B4-BE49-F238E27FC236}">
                      <a16:creationId xmlns:a16="http://schemas.microsoft.com/office/drawing/2014/main" id="{BEEB6369-CCF3-694E-8FD1-F22E3D860199}"/>
                    </a:ext>
                  </a:extLst>
                </p:cNvPr>
                <p:cNvSpPr txBox="1"/>
                <p:nvPr/>
              </p:nvSpPr>
              <p:spPr>
                <a:xfrm>
                  <a:off x="10421732" y="5135525"/>
                  <a:ext cx="1485495" cy="369332"/>
                </a:xfrm>
                <a:prstGeom prst="rect">
                  <a:avLst/>
                </a:prstGeom>
                <a:noFill/>
              </p:spPr>
              <p:txBody>
                <a:bodyPr wrap="square" rtlCol="0">
                  <a:spAutoFit/>
                </a:bodyPr>
                <a:lstStyle/>
                <a:p>
                  <a:r>
                    <a:rPr kumimoji="1" lang="ja-JP" altLang="en-US"/>
                    <a:t>医療提供者</a:t>
                  </a:r>
                </a:p>
              </p:txBody>
            </p:sp>
            <p:pic>
              <p:nvPicPr>
                <p:cNvPr id="34" name="グラフィックス 33" descr="ユーザー">
                  <a:extLst>
                    <a:ext uri="{FF2B5EF4-FFF2-40B4-BE49-F238E27FC236}">
                      <a16:creationId xmlns:a16="http://schemas.microsoft.com/office/drawing/2014/main" id="{BD712C1B-C36C-114A-8DEC-917A669F5F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58156" y="4155887"/>
                  <a:ext cx="914400" cy="914400"/>
                </a:xfrm>
                <a:prstGeom prst="rect">
                  <a:avLst/>
                </a:prstGeom>
              </p:spPr>
            </p:pic>
          </p:grpSp>
          <p:grpSp>
            <p:nvGrpSpPr>
              <p:cNvPr id="22" name="グループ化 21">
                <a:extLst>
                  <a:ext uri="{FF2B5EF4-FFF2-40B4-BE49-F238E27FC236}">
                    <a16:creationId xmlns:a16="http://schemas.microsoft.com/office/drawing/2014/main" id="{2BA82B07-D6FC-5D42-BACE-E0FB5CB65A05}"/>
                  </a:ext>
                </a:extLst>
              </p:cNvPr>
              <p:cNvGrpSpPr/>
              <p:nvPr/>
            </p:nvGrpSpPr>
            <p:grpSpPr>
              <a:xfrm>
                <a:off x="7298933" y="3204110"/>
                <a:ext cx="1487869" cy="1748297"/>
                <a:chOff x="7298933" y="3756560"/>
                <a:chExt cx="1487869" cy="1748297"/>
              </a:xfrm>
            </p:grpSpPr>
            <p:sp>
              <p:nvSpPr>
                <p:cNvPr id="31" name="テキスト ボックス 30">
                  <a:extLst>
                    <a:ext uri="{FF2B5EF4-FFF2-40B4-BE49-F238E27FC236}">
                      <a16:creationId xmlns:a16="http://schemas.microsoft.com/office/drawing/2014/main" id="{A4EC18B9-E3C1-F34C-A832-B9D735E4551B}"/>
                    </a:ext>
                  </a:extLst>
                </p:cNvPr>
                <p:cNvSpPr txBox="1"/>
                <p:nvPr/>
              </p:nvSpPr>
              <p:spPr>
                <a:xfrm>
                  <a:off x="7477104" y="5135525"/>
                  <a:ext cx="1131526" cy="369332"/>
                </a:xfrm>
                <a:prstGeom prst="rect">
                  <a:avLst/>
                </a:prstGeom>
                <a:noFill/>
              </p:spPr>
              <p:txBody>
                <a:bodyPr wrap="square" rtlCol="0">
                  <a:spAutoFit/>
                </a:bodyPr>
                <a:lstStyle/>
                <a:p>
                  <a:r>
                    <a:rPr lang="ja-JP" altLang="en-US"/>
                    <a:t>被保険者</a:t>
                  </a:r>
                  <a:endParaRPr kumimoji="1" lang="ja-JP" altLang="en-US"/>
                </a:p>
              </p:txBody>
            </p:sp>
            <p:pic>
              <p:nvPicPr>
                <p:cNvPr id="32" name="グラフィックス 31" descr="ユーザー">
                  <a:extLst>
                    <a:ext uri="{FF2B5EF4-FFF2-40B4-BE49-F238E27FC236}">
                      <a16:creationId xmlns:a16="http://schemas.microsoft.com/office/drawing/2014/main" id="{55489397-A9B2-9E4F-A3F1-2729713227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8933" y="3756560"/>
                  <a:ext cx="1487869" cy="1487869"/>
                </a:xfrm>
                <a:prstGeom prst="rect">
                  <a:avLst/>
                </a:prstGeom>
              </p:spPr>
            </p:pic>
          </p:grpSp>
          <p:pic>
            <p:nvPicPr>
              <p:cNvPr id="23" name="グラフィックス 22" descr="建物">
                <a:extLst>
                  <a:ext uri="{FF2B5EF4-FFF2-40B4-BE49-F238E27FC236}">
                    <a16:creationId xmlns:a16="http://schemas.microsoft.com/office/drawing/2014/main" id="{CEF025D6-EC9E-3244-85F6-FE9D0D098F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64973" y="4583075"/>
                <a:ext cx="1172688" cy="1172688"/>
              </a:xfrm>
              <a:prstGeom prst="rect">
                <a:avLst/>
              </a:prstGeom>
            </p:spPr>
          </p:pic>
          <p:sp>
            <p:nvSpPr>
              <p:cNvPr id="25" name="テキスト ボックス 24">
                <a:extLst>
                  <a:ext uri="{FF2B5EF4-FFF2-40B4-BE49-F238E27FC236}">
                    <a16:creationId xmlns:a16="http://schemas.microsoft.com/office/drawing/2014/main" id="{B0F1CA34-4F44-8D4E-9A06-8A49BA3311F0}"/>
                  </a:ext>
                </a:extLst>
              </p:cNvPr>
              <p:cNvSpPr txBox="1"/>
              <p:nvPr/>
            </p:nvSpPr>
            <p:spPr>
              <a:xfrm>
                <a:off x="8870269" y="5758202"/>
                <a:ext cx="1362096" cy="369332"/>
              </a:xfrm>
              <a:prstGeom prst="rect">
                <a:avLst/>
              </a:prstGeom>
              <a:noFill/>
            </p:spPr>
            <p:txBody>
              <a:bodyPr wrap="square" rtlCol="0">
                <a:spAutoFit/>
              </a:bodyPr>
              <a:lstStyle/>
              <a:p>
                <a:r>
                  <a:rPr kumimoji="1" lang="ja-JP" altLang="en-US"/>
                  <a:t>保険提供者</a:t>
                </a:r>
              </a:p>
            </p:txBody>
          </p:sp>
          <p:grpSp>
            <p:nvGrpSpPr>
              <p:cNvPr id="26" name="グループ化 25">
                <a:extLst>
                  <a:ext uri="{FF2B5EF4-FFF2-40B4-BE49-F238E27FC236}">
                    <a16:creationId xmlns:a16="http://schemas.microsoft.com/office/drawing/2014/main" id="{2906F278-CAC4-3344-BEB8-AD4ECEA842C6}"/>
                  </a:ext>
                </a:extLst>
              </p:cNvPr>
              <p:cNvGrpSpPr/>
              <p:nvPr/>
            </p:nvGrpSpPr>
            <p:grpSpPr>
              <a:xfrm>
                <a:off x="8905063" y="3699963"/>
                <a:ext cx="1413089" cy="685743"/>
                <a:chOff x="8905063" y="3699963"/>
                <a:chExt cx="1413089" cy="685743"/>
              </a:xfrm>
            </p:grpSpPr>
            <p:sp>
              <p:nvSpPr>
                <p:cNvPr id="27" name="テキスト ボックス 26">
                  <a:extLst>
                    <a:ext uri="{FF2B5EF4-FFF2-40B4-BE49-F238E27FC236}">
                      <a16:creationId xmlns:a16="http://schemas.microsoft.com/office/drawing/2014/main" id="{3365A6CC-76A7-B843-8B67-8B76973D013F}"/>
                    </a:ext>
                  </a:extLst>
                </p:cNvPr>
                <p:cNvSpPr txBox="1"/>
                <p:nvPr/>
              </p:nvSpPr>
              <p:spPr>
                <a:xfrm>
                  <a:off x="9197276" y="3699963"/>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grpSp>
              <p:nvGrpSpPr>
                <p:cNvPr id="28" name="グループ化 27">
                  <a:extLst>
                    <a:ext uri="{FF2B5EF4-FFF2-40B4-BE49-F238E27FC236}">
                      <a16:creationId xmlns:a16="http://schemas.microsoft.com/office/drawing/2014/main" id="{43B3ABCA-1B79-324D-B018-90FFBA92D33C}"/>
                    </a:ext>
                  </a:extLst>
                </p:cNvPr>
                <p:cNvGrpSpPr/>
                <p:nvPr/>
              </p:nvGrpSpPr>
              <p:grpSpPr>
                <a:xfrm>
                  <a:off x="8905063" y="3865450"/>
                  <a:ext cx="1254056" cy="520256"/>
                  <a:chOff x="9105784" y="3865450"/>
                  <a:chExt cx="1254056" cy="520256"/>
                </a:xfrm>
              </p:grpSpPr>
              <p:sp>
                <p:nvSpPr>
                  <p:cNvPr id="29" name="テキスト ボックス 28">
                    <a:extLst>
                      <a:ext uri="{FF2B5EF4-FFF2-40B4-BE49-F238E27FC236}">
                        <a16:creationId xmlns:a16="http://schemas.microsoft.com/office/drawing/2014/main" id="{4AC31EDB-9C29-1941-8F89-9D2A0BF147D3}"/>
                      </a:ext>
                    </a:extLst>
                  </p:cNvPr>
                  <p:cNvSpPr txBox="1"/>
                  <p:nvPr/>
                </p:nvSpPr>
                <p:spPr>
                  <a:xfrm>
                    <a:off x="9238964" y="3865450"/>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30" name="テキスト ボックス 29">
                    <a:extLst>
                      <a:ext uri="{FF2B5EF4-FFF2-40B4-BE49-F238E27FC236}">
                        <a16:creationId xmlns:a16="http://schemas.microsoft.com/office/drawing/2014/main" id="{15151AD9-51FC-5647-BEBB-C0F77AE24C74}"/>
                      </a:ext>
                    </a:extLst>
                  </p:cNvPr>
                  <p:cNvSpPr txBox="1"/>
                  <p:nvPr/>
                </p:nvSpPr>
                <p:spPr>
                  <a:xfrm>
                    <a:off x="9105784" y="4016374"/>
                    <a:ext cx="1120876" cy="369332"/>
                  </a:xfrm>
                  <a:prstGeom prst="rect">
                    <a:avLst/>
                  </a:prstGeom>
                  <a:solidFill>
                    <a:schemeClr val="bg1"/>
                  </a:solidFill>
                  <a:ln>
                    <a:solidFill>
                      <a:schemeClr val="accent1"/>
                    </a:solidFill>
                  </a:ln>
                </p:spPr>
                <p:txBody>
                  <a:bodyPr wrap="square" rtlCol="0">
                    <a:spAutoFit/>
                  </a:bodyPr>
                  <a:lstStyle/>
                  <a:p>
                    <a:r>
                      <a:rPr lang="ja-JP" altLang="en-US"/>
                      <a:t>医療行為</a:t>
                    </a:r>
                    <a:endParaRPr kumimoji="1" lang="ja-JP" altLang="en-US"/>
                  </a:p>
                </p:txBody>
              </p:sp>
            </p:grpSp>
          </p:grpSp>
        </p:grpSp>
        <p:sp>
          <p:nvSpPr>
            <p:cNvPr id="19" name="正方形/長方形 18">
              <a:extLst>
                <a:ext uri="{FF2B5EF4-FFF2-40B4-BE49-F238E27FC236}">
                  <a16:creationId xmlns:a16="http://schemas.microsoft.com/office/drawing/2014/main" id="{A8D562B3-14A4-8C42-86A8-45506D4D8599}"/>
                </a:ext>
              </a:extLst>
            </p:cNvPr>
            <p:cNvSpPr/>
            <p:nvPr/>
          </p:nvSpPr>
          <p:spPr>
            <a:xfrm>
              <a:off x="8945298" y="3044110"/>
              <a:ext cx="2994911" cy="15525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847742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E90C90-B0AC-9740-B52E-A8ECDB2AEB25}"/>
              </a:ext>
            </a:extLst>
          </p:cNvPr>
          <p:cNvSpPr>
            <a:spLocks noGrp="1"/>
          </p:cNvSpPr>
          <p:nvPr>
            <p:ph type="title"/>
          </p:nvPr>
        </p:nvSpPr>
        <p:spPr/>
        <p:txBody>
          <a:bodyPr/>
          <a:lstStyle/>
          <a:p>
            <a:r>
              <a:rPr lang="ja-JP" altLang="en-US"/>
              <a:t>先行研究</a:t>
            </a:r>
            <a:endParaRPr kumimoji="1" lang="ja-JP" altLang="en-US"/>
          </a:p>
        </p:txBody>
      </p:sp>
      <p:sp>
        <p:nvSpPr>
          <p:cNvPr id="4" name="日付プレースホルダー 3">
            <a:extLst>
              <a:ext uri="{FF2B5EF4-FFF2-40B4-BE49-F238E27FC236}">
                <a16:creationId xmlns:a16="http://schemas.microsoft.com/office/drawing/2014/main" id="{B8F0CAE3-78D3-9541-93FE-A50C5ABFAB6D}"/>
              </a:ext>
            </a:extLst>
          </p:cNvPr>
          <p:cNvSpPr>
            <a:spLocks noGrp="1"/>
          </p:cNvSpPr>
          <p:nvPr>
            <p:ph type="dt" sz="half" idx="10"/>
          </p:nvPr>
        </p:nvSpPr>
        <p:spPr/>
        <p:txBody>
          <a:bodyPr/>
          <a:lstStyle/>
          <a:p>
            <a:fld id="{664A8854-3FDA-1C4D-A70B-0F09D04347D2}"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52C9121B-3F8A-AC49-90A4-17D3B947368C}"/>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55" name="正方形/長方形 54">
            <a:extLst>
              <a:ext uri="{FF2B5EF4-FFF2-40B4-BE49-F238E27FC236}">
                <a16:creationId xmlns:a16="http://schemas.microsoft.com/office/drawing/2014/main" id="{CF40D7DE-9087-1C45-9042-162A2990D523}"/>
              </a:ext>
            </a:extLst>
          </p:cNvPr>
          <p:cNvSpPr/>
          <p:nvPr/>
        </p:nvSpPr>
        <p:spPr>
          <a:xfrm>
            <a:off x="1533146" y="1159571"/>
            <a:ext cx="10007096" cy="534928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9841B417-F765-094F-A35A-67F0DFEA40A4}"/>
              </a:ext>
            </a:extLst>
          </p:cNvPr>
          <p:cNvSpPr>
            <a:spLocks noGrp="1"/>
          </p:cNvSpPr>
          <p:nvPr>
            <p:ph type="sldNum" sz="quarter" idx="12"/>
          </p:nvPr>
        </p:nvSpPr>
        <p:spPr/>
        <p:txBody>
          <a:bodyPr/>
          <a:lstStyle/>
          <a:p>
            <a:fld id="{C396DE94-E78B-4743-9932-E18BCB9B557B}" type="slidenum">
              <a:rPr kumimoji="1" lang="ja-JP" altLang="en-US" smtClean="0"/>
              <a:t>40</a:t>
            </a:fld>
            <a:endParaRPr kumimoji="1" lang="ja-JP" altLang="en-US"/>
          </a:p>
        </p:txBody>
      </p:sp>
      <p:sp>
        <p:nvSpPr>
          <p:cNvPr id="24" name="正方形/長方形 23">
            <a:extLst>
              <a:ext uri="{FF2B5EF4-FFF2-40B4-BE49-F238E27FC236}">
                <a16:creationId xmlns:a16="http://schemas.microsoft.com/office/drawing/2014/main" id="{500C53B3-8406-424A-8ACC-D00642F253B8}"/>
              </a:ext>
            </a:extLst>
          </p:cNvPr>
          <p:cNvSpPr/>
          <p:nvPr/>
        </p:nvSpPr>
        <p:spPr>
          <a:xfrm>
            <a:off x="3893106" y="192882"/>
            <a:ext cx="8298894" cy="830997"/>
          </a:xfrm>
          <a:prstGeom prst="rect">
            <a:avLst/>
          </a:prstGeom>
        </p:spPr>
        <p:txBody>
          <a:bodyPr wrap="square">
            <a:spAutoFit/>
          </a:bodyPr>
          <a:lstStyle/>
          <a:p>
            <a:r>
              <a:rPr lang="en-US" altLang="ja-JP" sz="1600" kern="0" dirty="0">
                <a:ea typeface="ＭＳ 明朝" panose="02020609040205080304" pitchFamily="49" charset="-128"/>
                <a:cs typeface="Times New Roman" panose="02020603050405020304" pitchFamily="18" charset="0"/>
              </a:rPr>
              <a:t>[8]G. Van </a:t>
            </a:r>
            <a:r>
              <a:rPr lang="en-US" altLang="ja-JP" sz="1600" kern="0" dirty="0" err="1">
                <a:ea typeface="ＭＳ 明朝" panose="02020609040205080304" pitchFamily="49" charset="-128"/>
                <a:cs typeface="Times New Roman" panose="02020603050405020304" pitchFamily="18" charset="0"/>
              </a:rPr>
              <a:t>Capelleveen</a:t>
            </a:r>
            <a:r>
              <a:rPr lang="en-US" altLang="ja-JP" sz="1600" kern="0" dirty="0">
                <a:ea typeface="ＭＳ 明朝" panose="02020609040205080304" pitchFamily="49" charset="-128"/>
                <a:cs typeface="Times New Roman" panose="02020603050405020304" pitchFamily="18" charset="0"/>
              </a:rPr>
              <a:t>, M. Poel, R. M. Mueller, D. Thornton and J. Van </a:t>
            </a:r>
            <a:r>
              <a:rPr lang="en-US" altLang="ja-JP" sz="1600" kern="0" dirty="0" err="1">
                <a:ea typeface="ＭＳ 明朝" panose="02020609040205080304" pitchFamily="49" charset="-128"/>
                <a:cs typeface="Times New Roman" panose="02020603050405020304" pitchFamily="18" charset="0"/>
              </a:rPr>
              <a:t>Hillegersberg</a:t>
            </a:r>
            <a:r>
              <a:rPr lang="en-US" altLang="ja-JP" sz="1600" kern="0" dirty="0">
                <a:ea typeface="ＭＳ 明朝" panose="02020609040205080304" pitchFamily="49" charset="-128"/>
                <a:cs typeface="Times New Roman" panose="02020603050405020304" pitchFamily="18" charset="0"/>
              </a:rPr>
              <a:t>. “Outlier detection in healthcare fraud: A case study in the Medicaid dental domain,” International Journal Of Accounting Information Systems, 2016, 21, pp. 18-31. </a:t>
            </a:r>
            <a:endParaRPr lang="ja-JP" altLang="ja-JP" sz="1600" kern="150">
              <a:ea typeface="ＭＳ 明朝" panose="02020609040205080304" pitchFamily="49" charset="-128"/>
              <a:cs typeface="Tahoma" panose="020B0604030504040204" pitchFamily="34" charset="0"/>
            </a:endParaRPr>
          </a:p>
        </p:txBody>
      </p:sp>
      <p:pic>
        <p:nvPicPr>
          <p:cNvPr id="26" name="図 25">
            <a:extLst>
              <a:ext uri="{FF2B5EF4-FFF2-40B4-BE49-F238E27FC236}">
                <a16:creationId xmlns:a16="http://schemas.microsoft.com/office/drawing/2014/main" id="{B094AF54-0C10-3B40-B59A-41171E4DCC30}"/>
              </a:ext>
            </a:extLst>
          </p:cNvPr>
          <p:cNvPicPr>
            <a:picLocks noChangeAspect="1"/>
          </p:cNvPicPr>
          <p:nvPr/>
        </p:nvPicPr>
        <p:blipFill>
          <a:blip r:embed="rId3"/>
          <a:stretch>
            <a:fillRect/>
          </a:stretch>
        </p:blipFill>
        <p:spPr>
          <a:xfrm>
            <a:off x="3328353" y="1609713"/>
            <a:ext cx="7549387" cy="2294587"/>
          </a:xfrm>
          <a:prstGeom prst="rect">
            <a:avLst/>
          </a:prstGeom>
        </p:spPr>
      </p:pic>
      <p:sp>
        <p:nvSpPr>
          <p:cNvPr id="27" name="テキスト ボックス 26">
            <a:extLst>
              <a:ext uri="{FF2B5EF4-FFF2-40B4-BE49-F238E27FC236}">
                <a16:creationId xmlns:a16="http://schemas.microsoft.com/office/drawing/2014/main" id="{FF652833-A61E-ED4F-B3F8-BD0B2EF5D638}"/>
              </a:ext>
            </a:extLst>
          </p:cNvPr>
          <p:cNvSpPr txBox="1"/>
          <p:nvPr/>
        </p:nvSpPr>
        <p:spPr>
          <a:xfrm>
            <a:off x="1274538" y="684543"/>
            <a:ext cx="4862285" cy="523220"/>
          </a:xfrm>
          <a:prstGeom prst="rect">
            <a:avLst/>
          </a:prstGeom>
          <a:noFill/>
        </p:spPr>
        <p:txBody>
          <a:bodyPr wrap="square" rtlCol="0">
            <a:spAutoFit/>
          </a:bodyPr>
          <a:lstStyle/>
          <a:p>
            <a:r>
              <a:rPr kumimoji="1" lang="en-US" altLang="ja-JP" sz="2800" b="1" dirty="0"/>
              <a:t>Van</a:t>
            </a:r>
            <a:r>
              <a:rPr kumimoji="1" lang="ja-JP" altLang="en-US" sz="2800" b="1"/>
              <a:t>らの手法</a:t>
            </a:r>
            <a:endParaRPr kumimoji="1" lang="en-US" altLang="ja-JP" sz="2800" b="1" dirty="0"/>
          </a:p>
        </p:txBody>
      </p:sp>
      <p:pic>
        <p:nvPicPr>
          <p:cNvPr id="29" name="図 28">
            <a:extLst>
              <a:ext uri="{FF2B5EF4-FFF2-40B4-BE49-F238E27FC236}">
                <a16:creationId xmlns:a16="http://schemas.microsoft.com/office/drawing/2014/main" id="{DC37D10C-58CD-C842-B029-2C5D844AA8A4}"/>
              </a:ext>
            </a:extLst>
          </p:cNvPr>
          <p:cNvPicPr>
            <a:picLocks noChangeAspect="1"/>
          </p:cNvPicPr>
          <p:nvPr/>
        </p:nvPicPr>
        <p:blipFill rotWithShape="1">
          <a:blip r:embed="rId4"/>
          <a:srcRect t="3313"/>
          <a:stretch/>
        </p:blipFill>
        <p:spPr>
          <a:xfrm>
            <a:off x="3328353" y="3956020"/>
            <a:ext cx="3201036" cy="2063331"/>
          </a:xfrm>
          <a:prstGeom prst="rect">
            <a:avLst/>
          </a:prstGeom>
        </p:spPr>
      </p:pic>
      <p:pic>
        <p:nvPicPr>
          <p:cNvPr id="36" name="図 35">
            <a:extLst>
              <a:ext uri="{FF2B5EF4-FFF2-40B4-BE49-F238E27FC236}">
                <a16:creationId xmlns:a16="http://schemas.microsoft.com/office/drawing/2014/main" id="{027A0A85-7D1D-1C4A-874F-1D724AAAEB9F}"/>
              </a:ext>
            </a:extLst>
          </p:cNvPr>
          <p:cNvPicPr>
            <a:picLocks noChangeAspect="1"/>
          </p:cNvPicPr>
          <p:nvPr/>
        </p:nvPicPr>
        <p:blipFill>
          <a:blip r:embed="rId5"/>
          <a:stretch>
            <a:fillRect/>
          </a:stretch>
        </p:blipFill>
        <p:spPr>
          <a:xfrm>
            <a:off x="8193283" y="3989494"/>
            <a:ext cx="2722367" cy="2031305"/>
          </a:xfrm>
          <a:prstGeom prst="rect">
            <a:avLst/>
          </a:prstGeom>
        </p:spPr>
      </p:pic>
      <p:sp>
        <p:nvSpPr>
          <p:cNvPr id="61" name="テキスト ボックス 60">
            <a:extLst>
              <a:ext uri="{FF2B5EF4-FFF2-40B4-BE49-F238E27FC236}">
                <a16:creationId xmlns:a16="http://schemas.microsoft.com/office/drawing/2014/main" id="{45287BAC-9ED3-CA44-A92A-F893F5982624}"/>
              </a:ext>
            </a:extLst>
          </p:cNvPr>
          <p:cNvSpPr txBox="1"/>
          <p:nvPr/>
        </p:nvSpPr>
        <p:spPr>
          <a:xfrm>
            <a:off x="1533145" y="1181523"/>
            <a:ext cx="9757155" cy="461665"/>
          </a:xfrm>
          <a:prstGeom prst="rect">
            <a:avLst/>
          </a:prstGeom>
          <a:noFill/>
        </p:spPr>
        <p:txBody>
          <a:bodyPr wrap="square" rtlCol="0">
            <a:spAutoFit/>
          </a:bodyPr>
          <a:lstStyle/>
          <a:p>
            <a:r>
              <a:rPr lang="ja-JP" altLang="en-US" sz="2400" b="1"/>
              <a:t>手法</a:t>
            </a:r>
            <a:r>
              <a:rPr lang="en-US" altLang="ja-JP" sz="2400" b="1" dirty="0"/>
              <a:t> : </a:t>
            </a:r>
            <a:r>
              <a:rPr lang="ja-JP" altLang="en-US" sz="2400" b="1"/>
              <a:t>各種統計量に対し、</a:t>
            </a:r>
            <a:r>
              <a:rPr kumimoji="1" lang="ja-JP" altLang="en-US" sz="2400" b="1"/>
              <a:t>線形異常判別・</a:t>
            </a:r>
            <a:r>
              <a:rPr lang="en-US" altLang="ja-JP" sz="2400" b="1" dirty="0"/>
              <a:t>Box-Plot</a:t>
            </a:r>
            <a:r>
              <a:rPr lang="ja-JP" altLang="en-US" sz="2400" b="1"/>
              <a:t>などを適用</a:t>
            </a:r>
            <a:endParaRPr kumimoji="1" lang="en-US" altLang="ja-JP" sz="2400" b="1" dirty="0"/>
          </a:p>
        </p:txBody>
      </p:sp>
      <p:sp>
        <p:nvSpPr>
          <p:cNvPr id="64" name="テキスト ボックス 63">
            <a:extLst>
              <a:ext uri="{FF2B5EF4-FFF2-40B4-BE49-F238E27FC236}">
                <a16:creationId xmlns:a16="http://schemas.microsoft.com/office/drawing/2014/main" id="{58109525-5D8E-5B40-BEA5-EEE81EACA0AA}"/>
              </a:ext>
            </a:extLst>
          </p:cNvPr>
          <p:cNvSpPr txBox="1"/>
          <p:nvPr/>
        </p:nvSpPr>
        <p:spPr>
          <a:xfrm>
            <a:off x="2403827" y="6060390"/>
            <a:ext cx="5426301" cy="461665"/>
          </a:xfrm>
          <a:prstGeom prst="rect">
            <a:avLst/>
          </a:prstGeom>
          <a:noFill/>
        </p:spPr>
        <p:txBody>
          <a:bodyPr wrap="square" rtlCol="0">
            <a:spAutoFit/>
          </a:bodyPr>
          <a:lstStyle/>
          <a:p>
            <a:r>
              <a:rPr lang="ja-JP" altLang="en-US" sz="2400"/>
              <a:t>医療請求</a:t>
            </a:r>
            <a:r>
              <a:rPr lang="en-US" altLang="ja-JP" sz="2400" dirty="0"/>
              <a:t>-</a:t>
            </a:r>
            <a:r>
              <a:rPr lang="ja-JP" altLang="en-US" sz="2400"/>
              <a:t>請求額による</a:t>
            </a:r>
            <a:r>
              <a:rPr kumimoji="1" lang="ja-JP" altLang="en-US" sz="2400"/>
              <a:t>線形異常判別</a:t>
            </a:r>
            <a:endParaRPr kumimoji="1" lang="en-US" altLang="ja-JP" sz="2400" dirty="0"/>
          </a:p>
        </p:txBody>
      </p:sp>
      <p:sp>
        <p:nvSpPr>
          <p:cNvPr id="71" name="テキスト ボックス 70">
            <a:extLst>
              <a:ext uri="{FF2B5EF4-FFF2-40B4-BE49-F238E27FC236}">
                <a16:creationId xmlns:a16="http://schemas.microsoft.com/office/drawing/2014/main" id="{6B1AB8FD-D751-934C-8C73-283CD6A6797B}"/>
              </a:ext>
            </a:extLst>
          </p:cNvPr>
          <p:cNvSpPr txBox="1"/>
          <p:nvPr/>
        </p:nvSpPr>
        <p:spPr>
          <a:xfrm>
            <a:off x="7807245" y="6033996"/>
            <a:ext cx="5426301" cy="461665"/>
          </a:xfrm>
          <a:prstGeom prst="rect">
            <a:avLst/>
          </a:prstGeom>
          <a:noFill/>
        </p:spPr>
        <p:txBody>
          <a:bodyPr wrap="square" rtlCol="0">
            <a:spAutoFit/>
          </a:bodyPr>
          <a:lstStyle/>
          <a:p>
            <a:r>
              <a:rPr kumimoji="1" lang="ja-JP" altLang="en-US" sz="2400"/>
              <a:t>各歯の治療割合</a:t>
            </a:r>
            <a:r>
              <a:rPr lang="ja-JP" altLang="en-US" sz="2400"/>
              <a:t>の</a:t>
            </a:r>
            <a:r>
              <a:rPr lang="en-US" altLang="ja-JP" sz="2400" dirty="0"/>
              <a:t>Box-Plot</a:t>
            </a:r>
            <a:endParaRPr kumimoji="1" lang="en-US" altLang="ja-JP" sz="2400" dirty="0"/>
          </a:p>
        </p:txBody>
      </p:sp>
    </p:spTree>
    <p:extLst>
      <p:ext uri="{BB962C8B-B14F-4D97-AF65-F5344CB8AC3E}">
        <p14:creationId xmlns:p14="http://schemas.microsoft.com/office/powerpoint/2010/main" val="28256255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E90C90-B0AC-9740-B52E-A8ECDB2AEB25}"/>
              </a:ext>
            </a:extLst>
          </p:cNvPr>
          <p:cNvSpPr>
            <a:spLocks noGrp="1"/>
          </p:cNvSpPr>
          <p:nvPr>
            <p:ph type="title"/>
          </p:nvPr>
        </p:nvSpPr>
        <p:spPr/>
        <p:txBody>
          <a:bodyPr/>
          <a:lstStyle/>
          <a:p>
            <a:r>
              <a:rPr lang="ja-JP" altLang="en-US"/>
              <a:t>先行研究</a:t>
            </a:r>
            <a:endParaRPr kumimoji="1" lang="ja-JP" altLang="en-US"/>
          </a:p>
        </p:txBody>
      </p:sp>
      <p:sp>
        <p:nvSpPr>
          <p:cNvPr id="4" name="日付プレースホルダー 3">
            <a:extLst>
              <a:ext uri="{FF2B5EF4-FFF2-40B4-BE49-F238E27FC236}">
                <a16:creationId xmlns:a16="http://schemas.microsoft.com/office/drawing/2014/main" id="{B8F0CAE3-78D3-9541-93FE-A50C5ABFAB6D}"/>
              </a:ext>
            </a:extLst>
          </p:cNvPr>
          <p:cNvSpPr>
            <a:spLocks noGrp="1"/>
          </p:cNvSpPr>
          <p:nvPr>
            <p:ph type="dt" sz="half" idx="10"/>
          </p:nvPr>
        </p:nvSpPr>
        <p:spPr/>
        <p:txBody>
          <a:bodyPr/>
          <a:lstStyle/>
          <a:p>
            <a:fld id="{C7EEF27D-E0DC-5045-B3C2-FF428E6F7980}"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52C9121B-3F8A-AC49-90A4-17D3B947368C}"/>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55" name="正方形/長方形 54">
            <a:extLst>
              <a:ext uri="{FF2B5EF4-FFF2-40B4-BE49-F238E27FC236}">
                <a16:creationId xmlns:a16="http://schemas.microsoft.com/office/drawing/2014/main" id="{CF40D7DE-9087-1C45-9042-162A2990D523}"/>
              </a:ext>
            </a:extLst>
          </p:cNvPr>
          <p:cNvSpPr/>
          <p:nvPr/>
        </p:nvSpPr>
        <p:spPr>
          <a:xfrm>
            <a:off x="1533146" y="1159571"/>
            <a:ext cx="10007096" cy="534928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9841B417-F765-094F-A35A-67F0DFEA40A4}"/>
              </a:ext>
            </a:extLst>
          </p:cNvPr>
          <p:cNvSpPr>
            <a:spLocks noGrp="1"/>
          </p:cNvSpPr>
          <p:nvPr>
            <p:ph type="sldNum" sz="quarter" idx="12"/>
          </p:nvPr>
        </p:nvSpPr>
        <p:spPr/>
        <p:txBody>
          <a:bodyPr/>
          <a:lstStyle/>
          <a:p>
            <a:fld id="{C396DE94-E78B-4743-9932-E18BCB9B557B}" type="slidenum">
              <a:rPr kumimoji="1" lang="ja-JP" altLang="en-US" smtClean="0"/>
              <a:t>41</a:t>
            </a:fld>
            <a:endParaRPr kumimoji="1" lang="ja-JP" altLang="en-US"/>
          </a:p>
        </p:txBody>
      </p:sp>
      <p:sp>
        <p:nvSpPr>
          <p:cNvPr id="24" name="正方形/長方形 23">
            <a:extLst>
              <a:ext uri="{FF2B5EF4-FFF2-40B4-BE49-F238E27FC236}">
                <a16:creationId xmlns:a16="http://schemas.microsoft.com/office/drawing/2014/main" id="{500C53B3-8406-424A-8ACC-D00642F253B8}"/>
              </a:ext>
            </a:extLst>
          </p:cNvPr>
          <p:cNvSpPr/>
          <p:nvPr/>
        </p:nvSpPr>
        <p:spPr>
          <a:xfrm>
            <a:off x="3893106" y="192882"/>
            <a:ext cx="8298894" cy="830997"/>
          </a:xfrm>
          <a:prstGeom prst="rect">
            <a:avLst/>
          </a:prstGeom>
        </p:spPr>
        <p:txBody>
          <a:bodyPr wrap="square">
            <a:spAutoFit/>
          </a:bodyPr>
          <a:lstStyle/>
          <a:p>
            <a:r>
              <a:rPr lang="en-US" altLang="ja-JP" sz="1600" kern="0" dirty="0">
                <a:ea typeface="ＭＳ 明朝" panose="02020609040205080304" pitchFamily="49" charset="-128"/>
                <a:cs typeface="Times New Roman" panose="02020603050405020304" pitchFamily="18" charset="0"/>
              </a:rPr>
              <a:t>[8]G. Van </a:t>
            </a:r>
            <a:r>
              <a:rPr lang="en-US" altLang="ja-JP" sz="1600" kern="0" dirty="0" err="1">
                <a:ea typeface="ＭＳ 明朝" panose="02020609040205080304" pitchFamily="49" charset="-128"/>
                <a:cs typeface="Times New Roman" panose="02020603050405020304" pitchFamily="18" charset="0"/>
              </a:rPr>
              <a:t>Capelleveen</a:t>
            </a:r>
            <a:r>
              <a:rPr lang="en-US" altLang="ja-JP" sz="1600" kern="0" dirty="0">
                <a:ea typeface="ＭＳ 明朝" panose="02020609040205080304" pitchFamily="49" charset="-128"/>
                <a:cs typeface="Times New Roman" panose="02020603050405020304" pitchFamily="18" charset="0"/>
              </a:rPr>
              <a:t>, M. Poel, R. M. Mueller, D. Thornton and J. Van </a:t>
            </a:r>
            <a:r>
              <a:rPr lang="en-US" altLang="ja-JP" sz="1600" kern="0" dirty="0" err="1">
                <a:ea typeface="ＭＳ 明朝" panose="02020609040205080304" pitchFamily="49" charset="-128"/>
                <a:cs typeface="Times New Roman" panose="02020603050405020304" pitchFamily="18" charset="0"/>
              </a:rPr>
              <a:t>Hillegersberg</a:t>
            </a:r>
            <a:r>
              <a:rPr lang="en-US" altLang="ja-JP" sz="1600" kern="0" dirty="0">
                <a:ea typeface="ＭＳ 明朝" panose="02020609040205080304" pitchFamily="49" charset="-128"/>
                <a:cs typeface="Times New Roman" panose="02020603050405020304" pitchFamily="18" charset="0"/>
              </a:rPr>
              <a:t>. “Outlier detection in healthcare fraud: A case study in the Medicaid dental domain,” International Journal Of Accounting Information Systems, 2016, 21, pp. 18-31. </a:t>
            </a:r>
            <a:endParaRPr lang="ja-JP" altLang="ja-JP" sz="1600" kern="150">
              <a:ea typeface="ＭＳ 明朝" panose="02020609040205080304" pitchFamily="49" charset="-128"/>
              <a:cs typeface="Tahoma" panose="020B0604030504040204" pitchFamily="34" charset="0"/>
            </a:endParaRPr>
          </a:p>
        </p:txBody>
      </p:sp>
      <p:sp>
        <p:nvSpPr>
          <p:cNvPr id="27" name="テキスト ボックス 26">
            <a:extLst>
              <a:ext uri="{FF2B5EF4-FFF2-40B4-BE49-F238E27FC236}">
                <a16:creationId xmlns:a16="http://schemas.microsoft.com/office/drawing/2014/main" id="{FF652833-A61E-ED4F-B3F8-BD0B2EF5D638}"/>
              </a:ext>
            </a:extLst>
          </p:cNvPr>
          <p:cNvSpPr txBox="1"/>
          <p:nvPr/>
        </p:nvSpPr>
        <p:spPr>
          <a:xfrm>
            <a:off x="1274538" y="684543"/>
            <a:ext cx="4862285" cy="523220"/>
          </a:xfrm>
          <a:prstGeom prst="rect">
            <a:avLst/>
          </a:prstGeom>
          <a:noFill/>
        </p:spPr>
        <p:txBody>
          <a:bodyPr wrap="square" rtlCol="0">
            <a:spAutoFit/>
          </a:bodyPr>
          <a:lstStyle/>
          <a:p>
            <a:r>
              <a:rPr kumimoji="1" lang="en-US" altLang="ja-JP" sz="2800" b="1" dirty="0"/>
              <a:t>Van</a:t>
            </a:r>
            <a:r>
              <a:rPr kumimoji="1" lang="ja-JP" altLang="en-US" sz="2800" b="1"/>
              <a:t>らの手法</a:t>
            </a:r>
            <a:endParaRPr kumimoji="1" lang="en-US" altLang="ja-JP" sz="2800" b="1" dirty="0"/>
          </a:p>
        </p:txBody>
      </p:sp>
      <p:sp>
        <p:nvSpPr>
          <p:cNvPr id="61" name="テキスト ボックス 60">
            <a:extLst>
              <a:ext uri="{FF2B5EF4-FFF2-40B4-BE49-F238E27FC236}">
                <a16:creationId xmlns:a16="http://schemas.microsoft.com/office/drawing/2014/main" id="{45287BAC-9ED3-CA44-A92A-F893F5982624}"/>
              </a:ext>
            </a:extLst>
          </p:cNvPr>
          <p:cNvSpPr txBox="1"/>
          <p:nvPr/>
        </p:nvSpPr>
        <p:spPr>
          <a:xfrm>
            <a:off x="1533145" y="1181523"/>
            <a:ext cx="9757155" cy="2308324"/>
          </a:xfrm>
          <a:prstGeom prst="rect">
            <a:avLst/>
          </a:prstGeom>
          <a:noFill/>
        </p:spPr>
        <p:txBody>
          <a:bodyPr wrap="square" rtlCol="0">
            <a:spAutoFit/>
          </a:bodyPr>
          <a:lstStyle/>
          <a:p>
            <a:r>
              <a:rPr lang="ja-JP" altLang="en-US" sz="2400" b="1"/>
              <a:t>評価</a:t>
            </a:r>
            <a:r>
              <a:rPr lang="en-US" altLang="ja-JP" sz="2400" b="1" dirty="0"/>
              <a:t> </a:t>
            </a:r>
          </a:p>
          <a:p>
            <a:r>
              <a:rPr lang="en-US" altLang="ja-JP" sz="2400" b="1" dirty="0"/>
              <a:t>	</a:t>
            </a:r>
            <a:r>
              <a:rPr lang="en-US" altLang="ja-JP" sz="2400" dirty="0"/>
              <a:t>Healthcare</a:t>
            </a:r>
            <a:r>
              <a:rPr lang="ja-JP" altLang="en-US" sz="2400"/>
              <a:t>の専門家に</a:t>
            </a:r>
            <a:r>
              <a:rPr lang="en-US" altLang="ja-JP" sz="2400" dirty="0"/>
              <a:t>Interview</a:t>
            </a:r>
          </a:p>
          <a:p>
            <a:endParaRPr kumimoji="1" lang="en-US" altLang="ja-JP" sz="2400" dirty="0"/>
          </a:p>
          <a:p>
            <a:r>
              <a:rPr kumimoji="1" lang="ja-JP" altLang="en-US" sz="2400" b="1"/>
              <a:t>結果</a:t>
            </a:r>
            <a:endParaRPr kumimoji="1" lang="en-US" altLang="ja-JP" sz="2400" b="1" dirty="0"/>
          </a:p>
          <a:p>
            <a:r>
              <a:rPr lang="en-US" altLang="ja-JP" sz="2400" b="1" dirty="0"/>
              <a:t>	</a:t>
            </a:r>
            <a:r>
              <a:rPr lang="ja-JP" altLang="en-US" sz="2400"/>
              <a:t>外れ値</a:t>
            </a:r>
            <a:r>
              <a:rPr lang="en-US" altLang="ja-JP" sz="2400" dirty="0"/>
              <a:t>17</a:t>
            </a:r>
            <a:r>
              <a:rPr lang="ja-JP" altLang="en-US" sz="2400"/>
              <a:t>のうち</a:t>
            </a:r>
            <a:r>
              <a:rPr lang="en-US" altLang="ja-JP" sz="2400" dirty="0"/>
              <a:t>12</a:t>
            </a:r>
            <a:r>
              <a:rPr lang="ja-JP" altLang="en-US" sz="2400"/>
              <a:t>が専門家の意見と一致</a:t>
            </a:r>
            <a:endParaRPr kumimoji="1" lang="en-US" altLang="ja-JP" sz="2400" dirty="0"/>
          </a:p>
          <a:p>
            <a:r>
              <a:rPr lang="en-US" altLang="ja-JP" sz="2400" b="1" dirty="0"/>
              <a:t>	</a:t>
            </a:r>
            <a:endParaRPr kumimoji="1" lang="en-US" altLang="ja-JP" sz="2400" b="1" dirty="0"/>
          </a:p>
        </p:txBody>
      </p:sp>
    </p:spTree>
    <p:extLst>
      <p:ext uri="{BB962C8B-B14F-4D97-AF65-F5344CB8AC3E}">
        <p14:creationId xmlns:p14="http://schemas.microsoft.com/office/powerpoint/2010/main" val="9068403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E90C90-B0AC-9740-B52E-A8ECDB2AEB25}"/>
              </a:ext>
            </a:extLst>
          </p:cNvPr>
          <p:cNvSpPr>
            <a:spLocks noGrp="1"/>
          </p:cNvSpPr>
          <p:nvPr>
            <p:ph type="title"/>
          </p:nvPr>
        </p:nvSpPr>
        <p:spPr/>
        <p:txBody>
          <a:bodyPr/>
          <a:lstStyle/>
          <a:p>
            <a:r>
              <a:rPr lang="ja-JP" altLang="en-US"/>
              <a:t>先行研究</a:t>
            </a:r>
            <a:endParaRPr kumimoji="1" lang="ja-JP" altLang="en-US"/>
          </a:p>
        </p:txBody>
      </p:sp>
      <p:sp>
        <p:nvSpPr>
          <p:cNvPr id="4" name="日付プレースホルダー 3">
            <a:extLst>
              <a:ext uri="{FF2B5EF4-FFF2-40B4-BE49-F238E27FC236}">
                <a16:creationId xmlns:a16="http://schemas.microsoft.com/office/drawing/2014/main" id="{B8F0CAE3-78D3-9541-93FE-A50C5ABFAB6D}"/>
              </a:ext>
            </a:extLst>
          </p:cNvPr>
          <p:cNvSpPr>
            <a:spLocks noGrp="1"/>
          </p:cNvSpPr>
          <p:nvPr>
            <p:ph type="dt" sz="half" idx="10"/>
          </p:nvPr>
        </p:nvSpPr>
        <p:spPr/>
        <p:txBody>
          <a:bodyPr/>
          <a:lstStyle/>
          <a:p>
            <a:fld id="{FD681571-0A01-AA4B-AD11-2154284F9E9B}"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52C9121B-3F8A-AC49-90A4-17D3B947368C}"/>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55" name="正方形/長方形 54">
            <a:extLst>
              <a:ext uri="{FF2B5EF4-FFF2-40B4-BE49-F238E27FC236}">
                <a16:creationId xmlns:a16="http://schemas.microsoft.com/office/drawing/2014/main" id="{CF40D7DE-9087-1C45-9042-162A2990D523}"/>
              </a:ext>
            </a:extLst>
          </p:cNvPr>
          <p:cNvSpPr/>
          <p:nvPr/>
        </p:nvSpPr>
        <p:spPr>
          <a:xfrm>
            <a:off x="1533145" y="1159571"/>
            <a:ext cx="10534163" cy="534928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9841B417-F765-094F-A35A-67F0DFEA40A4}"/>
              </a:ext>
            </a:extLst>
          </p:cNvPr>
          <p:cNvSpPr>
            <a:spLocks noGrp="1"/>
          </p:cNvSpPr>
          <p:nvPr>
            <p:ph type="sldNum" sz="quarter" idx="12"/>
          </p:nvPr>
        </p:nvSpPr>
        <p:spPr/>
        <p:txBody>
          <a:bodyPr/>
          <a:lstStyle/>
          <a:p>
            <a:fld id="{C396DE94-E78B-4743-9932-E18BCB9B557B}" type="slidenum">
              <a:rPr kumimoji="1" lang="ja-JP" altLang="en-US" smtClean="0"/>
              <a:t>42</a:t>
            </a:fld>
            <a:endParaRPr kumimoji="1" lang="ja-JP" altLang="en-US"/>
          </a:p>
        </p:txBody>
      </p:sp>
      <p:sp>
        <p:nvSpPr>
          <p:cNvPr id="24" name="正方形/長方形 23">
            <a:extLst>
              <a:ext uri="{FF2B5EF4-FFF2-40B4-BE49-F238E27FC236}">
                <a16:creationId xmlns:a16="http://schemas.microsoft.com/office/drawing/2014/main" id="{500C53B3-8406-424A-8ACC-D00642F253B8}"/>
              </a:ext>
            </a:extLst>
          </p:cNvPr>
          <p:cNvSpPr/>
          <p:nvPr/>
        </p:nvSpPr>
        <p:spPr>
          <a:xfrm>
            <a:off x="3934671" y="192882"/>
            <a:ext cx="8298894" cy="923330"/>
          </a:xfrm>
          <a:prstGeom prst="rect">
            <a:avLst/>
          </a:prstGeom>
        </p:spPr>
        <p:txBody>
          <a:bodyPr wrap="square">
            <a:spAutoFit/>
          </a:bodyPr>
          <a:lstStyle/>
          <a:p>
            <a:r>
              <a:rPr lang="en-US" altLang="ja-JP" sz="1600" kern="0" dirty="0">
                <a:ea typeface="ＭＳ 明朝" panose="02020609040205080304" pitchFamily="49" charset="-128"/>
                <a:cs typeface="Times New Roman" panose="02020603050405020304" pitchFamily="18" charset="0"/>
              </a:rPr>
              <a:t>[9]</a:t>
            </a:r>
            <a:r>
              <a:rPr lang="en" altLang="ja-JP" dirty="0"/>
              <a:t> R. A. </a:t>
            </a:r>
            <a:r>
              <a:rPr lang="en" altLang="ja-JP" dirty="0" err="1"/>
              <a:t>Bauder</a:t>
            </a:r>
            <a:r>
              <a:rPr lang="en" altLang="ja-JP" dirty="0"/>
              <a:t> and T. M. </a:t>
            </a:r>
            <a:r>
              <a:rPr lang="en" altLang="ja-JP" dirty="0" err="1"/>
              <a:t>Khoshgoftaar</a:t>
            </a:r>
            <a:r>
              <a:rPr lang="en" altLang="ja-JP" dirty="0"/>
              <a:t>. “ The detection of </a:t>
            </a:r>
            <a:r>
              <a:rPr lang="en" altLang="ja-JP" dirty="0" err="1"/>
              <a:t>medicare</a:t>
            </a:r>
            <a:r>
              <a:rPr lang="en" altLang="ja-JP" dirty="0"/>
              <a:t> fraud using machine learning methods with excluded provider labels ”, in FLAIRS Conference, 2018, pp. 404409. </a:t>
            </a:r>
            <a:endParaRPr lang="en" altLang="ja-JP" sz="1600" dirty="0"/>
          </a:p>
        </p:txBody>
      </p:sp>
      <p:sp>
        <p:nvSpPr>
          <p:cNvPr id="27" name="テキスト ボックス 26">
            <a:extLst>
              <a:ext uri="{FF2B5EF4-FFF2-40B4-BE49-F238E27FC236}">
                <a16:creationId xmlns:a16="http://schemas.microsoft.com/office/drawing/2014/main" id="{FF652833-A61E-ED4F-B3F8-BD0B2EF5D638}"/>
              </a:ext>
            </a:extLst>
          </p:cNvPr>
          <p:cNvSpPr txBox="1"/>
          <p:nvPr/>
        </p:nvSpPr>
        <p:spPr>
          <a:xfrm>
            <a:off x="1274538" y="684543"/>
            <a:ext cx="4862285" cy="523220"/>
          </a:xfrm>
          <a:prstGeom prst="rect">
            <a:avLst/>
          </a:prstGeom>
          <a:noFill/>
        </p:spPr>
        <p:txBody>
          <a:bodyPr wrap="square" rtlCol="0">
            <a:spAutoFit/>
          </a:bodyPr>
          <a:lstStyle/>
          <a:p>
            <a:r>
              <a:rPr lang="en-US" altLang="ja-JP" sz="2800" b="1" dirty="0"/>
              <a:t>Richard</a:t>
            </a:r>
            <a:r>
              <a:rPr kumimoji="1" lang="ja-JP" altLang="en-US" sz="2800" b="1"/>
              <a:t>らの手法</a:t>
            </a:r>
            <a:endParaRPr kumimoji="1" lang="en-US" altLang="ja-JP" sz="2800" b="1" dirty="0"/>
          </a:p>
        </p:txBody>
      </p:sp>
      <p:sp>
        <p:nvSpPr>
          <p:cNvPr id="61" name="テキスト ボックス 60">
            <a:extLst>
              <a:ext uri="{FF2B5EF4-FFF2-40B4-BE49-F238E27FC236}">
                <a16:creationId xmlns:a16="http://schemas.microsoft.com/office/drawing/2014/main" id="{45287BAC-9ED3-CA44-A92A-F893F5982624}"/>
              </a:ext>
            </a:extLst>
          </p:cNvPr>
          <p:cNvSpPr txBox="1"/>
          <p:nvPr/>
        </p:nvSpPr>
        <p:spPr>
          <a:xfrm>
            <a:off x="1533145" y="1181523"/>
            <a:ext cx="10534163" cy="3170099"/>
          </a:xfrm>
          <a:prstGeom prst="rect">
            <a:avLst/>
          </a:prstGeom>
          <a:noFill/>
        </p:spPr>
        <p:txBody>
          <a:bodyPr wrap="square" rtlCol="0">
            <a:spAutoFit/>
          </a:bodyPr>
          <a:lstStyle/>
          <a:p>
            <a:r>
              <a:rPr lang="ja-JP" altLang="en-US" sz="2800" b="1"/>
              <a:t>手法</a:t>
            </a:r>
            <a:r>
              <a:rPr lang="en-US" altLang="ja-JP" sz="2800" b="1" dirty="0"/>
              <a:t> :</a:t>
            </a:r>
            <a:r>
              <a:rPr lang="ja-JP" altLang="en-US" sz="2800" b="1"/>
              <a:t> 教師あり学習</a:t>
            </a:r>
            <a:endParaRPr lang="en-US" altLang="ja-JP" sz="2400" b="1" dirty="0"/>
          </a:p>
          <a:p>
            <a:pPr marL="800100" lvl="1" indent="-342900">
              <a:buFont typeface="Arial" panose="020B0604020202020204" pitchFamily="34" charset="0"/>
              <a:buChar char="•"/>
            </a:pPr>
            <a:r>
              <a:rPr lang="ja-JP" altLang="en-US" sz="2400"/>
              <a:t>教師ラベルとして</a:t>
            </a:r>
            <a:r>
              <a:rPr lang="en-US" altLang="ja-JP" sz="2400" b="1" dirty="0">
                <a:solidFill>
                  <a:srgbClr val="0070C0"/>
                </a:solidFill>
              </a:rPr>
              <a:t>LEIE</a:t>
            </a:r>
            <a:r>
              <a:rPr lang="ja-JP" altLang="en-US" sz="2400"/>
              <a:t>を使用</a:t>
            </a:r>
            <a:endParaRPr lang="en-US" altLang="ja-JP" sz="2400" dirty="0"/>
          </a:p>
          <a:p>
            <a:pPr marL="800100" lvl="1" indent="-342900">
              <a:buFont typeface="Arial" panose="020B0604020202020204" pitchFamily="34" charset="0"/>
              <a:buChar char="•"/>
            </a:pPr>
            <a:r>
              <a:rPr lang="en-US" altLang="ja-JP" sz="2400" dirty="0"/>
              <a:t>Medicare Provider Utilization and Payment</a:t>
            </a:r>
            <a:r>
              <a:rPr lang="ja-JP" altLang="en-US" sz="2400"/>
              <a:t>より作成した特徴ベクトル</a:t>
            </a:r>
            <a:endParaRPr lang="en-US" altLang="ja-JP" sz="2400" dirty="0"/>
          </a:p>
          <a:p>
            <a:pPr marL="800100" lvl="1" indent="-342900">
              <a:buFont typeface="Arial" panose="020B0604020202020204" pitchFamily="34" charset="0"/>
              <a:buChar char="•"/>
            </a:pPr>
            <a:r>
              <a:rPr lang="ja-JP" altLang="en-US" sz="2400"/>
              <a:t>不均衡データであるため，ダウンサンプリング</a:t>
            </a:r>
            <a:endParaRPr lang="en-US" altLang="ja-JP" sz="2400" dirty="0"/>
          </a:p>
          <a:p>
            <a:pPr lvl="1"/>
            <a:r>
              <a:rPr lang="en-US" altLang="ja-JP" sz="2400" dirty="0"/>
              <a:t>	- 80:20</a:t>
            </a:r>
            <a:r>
              <a:rPr lang="ja-JP" altLang="en-US" sz="2400"/>
              <a:t>，</a:t>
            </a:r>
            <a:r>
              <a:rPr lang="en-US" altLang="ja-JP" sz="2400" dirty="0"/>
              <a:t>75:25</a:t>
            </a:r>
            <a:r>
              <a:rPr lang="ja-JP" altLang="en-US" sz="2400"/>
              <a:t>，</a:t>
            </a:r>
            <a:r>
              <a:rPr lang="en-US" altLang="ja-JP" sz="2400" dirty="0"/>
              <a:t>65:35</a:t>
            </a:r>
            <a:r>
              <a:rPr lang="ja-JP" altLang="en-US" sz="2400"/>
              <a:t>，</a:t>
            </a:r>
            <a:r>
              <a:rPr lang="en-US" altLang="ja-JP" sz="2400" dirty="0"/>
              <a:t>50:50</a:t>
            </a:r>
          </a:p>
          <a:p>
            <a:pPr marL="800100" lvl="1" indent="-342900">
              <a:buFont typeface="Arial" panose="020B0604020202020204" pitchFamily="34" charset="0"/>
              <a:buChar char="•"/>
            </a:pPr>
            <a:r>
              <a:rPr lang="en-US" altLang="ja-JP" sz="2400" dirty="0"/>
              <a:t>Random Forest</a:t>
            </a:r>
            <a:r>
              <a:rPr lang="ja-JP" altLang="en-US" sz="2400"/>
              <a:t>，ロジスティック回帰，</a:t>
            </a:r>
            <a:r>
              <a:rPr lang="en-US" altLang="ja-JP" sz="2400" dirty="0"/>
              <a:t>SVM</a:t>
            </a:r>
            <a:r>
              <a:rPr lang="ja-JP" altLang="en-US" sz="2400"/>
              <a:t>による教師あり学習</a:t>
            </a:r>
            <a:endParaRPr kumimoji="1" lang="en-US" altLang="ja-JP" sz="2800" b="1" dirty="0"/>
          </a:p>
          <a:p>
            <a:endParaRPr kumimoji="1" lang="en-US" altLang="ja-JP" sz="2800" b="1" dirty="0"/>
          </a:p>
          <a:p>
            <a:pPr marL="800100" lvl="1" indent="-342900">
              <a:buFont typeface="Arial" panose="020B0604020202020204" pitchFamily="34" charset="0"/>
              <a:buChar char="•"/>
            </a:pPr>
            <a:endParaRPr kumimoji="1" lang="en-US" altLang="ja-JP" sz="2400" b="1" dirty="0"/>
          </a:p>
        </p:txBody>
      </p:sp>
    </p:spTree>
    <p:extLst>
      <p:ext uri="{BB962C8B-B14F-4D97-AF65-F5344CB8AC3E}">
        <p14:creationId xmlns:p14="http://schemas.microsoft.com/office/powerpoint/2010/main" val="3302147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E90C90-B0AC-9740-B52E-A8ECDB2AEB25}"/>
              </a:ext>
            </a:extLst>
          </p:cNvPr>
          <p:cNvSpPr>
            <a:spLocks noGrp="1"/>
          </p:cNvSpPr>
          <p:nvPr>
            <p:ph type="title"/>
          </p:nvPr>
        </p:nvSpPr>
        <p:spPr/>
        <p:txBody>
          <a:bodyPr/>
          <a:lstStyle/>
          <a:p>
            <a:r>
              <a:rPr lang="ja-JP" altLang="en-US"/>
              <a:t>先行研究</a:t>
            </a:r>
            <a:endParaRPr kumimoji="1" lang="ja-JP" altLang="en-US"/>
          </a:p>
        </p:txBody>
      </p:sp>
      <p:sp>
        <p:nvSpPr>
          <p:cNvPr id="4" name="日付プレースホルダー 3">
            <a:extLst>
              <a:ext uri="{FF2B5EF4-FFF2-40B4-BE49-F238E27FC236}">
                <a16:creationId xmlns:a16="http://schemas.microsoft.com/office/drawing/2014/main" id="{B8F0CAE3-78D3-9541-93FE-A50C5ABFAB6D}"/>
              </a:ext>
            </a:extLst>
          </p:cNvPr>
          <p:cNvSpPr>
            <a:spLocks noGrp="1"/>
          </p:cNvSpPr>
          <p:nvPr>
            <p:ph type="dt" sz="half" idx="10"/>
          </p:nvPr>
        </p:nvSpPr>
        <p:spPr/>
        <p:txBody>
          <a:bodyPr/>
          <a:lstStyle/>
          <a:p>
            <a:fld id="{3A75CC39-3CF3-3644-A351-ECD9C676E71E}"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52C9121B-3F8A-AC49-90A4-17D3B947368C}"/>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55" name="正方形/長方形 54">
            <a:extLst>
              <a:ext uri="{FF2B5EF4-FFF2-40B4-BE49-F238E27FC236}">
                <a16:creationId xmlns:a16="http://schemas.microsoft.com/office/drawing/2014/main" id="{CF40D7DE-9087-1C45-9042-162A2990D523}"/>
              </a:ext>
            </a:extLst>
          </p:cNvPr>
          <p:cNvSpPr/>
          <p:nvPr/>
        </p:nvSpPr>
        <p:spPr>
          <a:xfrm>
            <a:off x="1533145" y="1159571"/>
            <a:ext cx="10534163" cy="534928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9841B417-F765-094F-A35A-67F0DFEA40A4}"/>
              </a:ext>
            </a:extLst>
          </p:cNvPr>
          <p:cNvSpPr>
            <a:spLocks noGrp="1"/>
          </p:cNvSpPr>
          <p:nvPr>
            <p:ph type="sldNum" sz="quarter" idx="12"/>
          </p:nvPr>
        </p:nvSpPr>
        <p:spPr/>
        <p:txBody>
          <a:bodyPr/>
          <a:lstStyle/>
          <a:p>
            <a:fld id="{C396DE94-E78B-4743-9932-E18BCB9B557B}" type="slidenum">
              <a:rPr kumimoji="1" lang="ja-JP" altLang="en-US" smtClean="0"/>
              <a:t>43</a:t>
            </a:fld>
            <a:endParaRPr kumimoji="1" lang="ja-JP" altLang="en-US"/>
          </a:p>
        </p:txBody>
      </p:sp>
      <p:sp>
        <p:nvSpPr>
          <p:cNvPr id="24" name="正方形/長方形 23">
            <a:extLst>
              <a:ext uri="{FF2B5EF4-FFF2-40B4-BE49-F238E27FC236}">
                <a16:creationId xmlns:a16="http://schemas.microsoft.com/office/drawing/2014/main" id="{500C53B3-8406-424A-8ACC-D00642F253B8}"/>
              </a:ext>
            </a:extLst>
          </p:cNvPr>
          <p:cNvSpPr/>
          <p:nvPr/>
        </p:nvSpPr>
        <p:spPr>
          <a:xfrm>
            <a:off x="3934671" y="192882"/>
            <a:ext cx="8298894" cy="923330"/>
          </a:xfrm>
          <a:prstGeom prst="rect">
            <a:avLst/>
          </a:prstGeom>
        </p:spPr>
        <p:txBody>
          <a:bodyPr wrap="square">
            <a:spAutoFit/>
          </a:bodyPr>
          <a:lstStyle/>
          <a:p>
            <a:r>
              <a:rPr lang="en-US" altLang="ja-JP" sz="1600" kern="0" dirty="0">
                <a:ea typeface="ＭＳ 明朝" panose="02020609040205080304" pitchFamily="49" charset="-128"/>
                <a:cs typeface="Times New Roman" panose="02020603050405020304" pitchFamily="18" charset="0"/>
              </a:rPr>
              <a:t>[9]</a:t>
            </a:r>
            <a:r>
              <a:rPr lang="en" altLang="ja-JP" dirty="0"/>
              <a:t> R. A. </a:t>
            </a:r>
            <a:r>
              <a:rPr lang="en" altLang="ja-JP" dirty="0" err="1"/>
              <a:t>Bauder</a:t>
            </a:r>
            <a:r>
              <a:rPr lang="en" altLang="ja-JP" dirty="0"/>
              <a:t> and T. M. </a:t>
            </a:r>
            <a:r>
              <a:rPr lang="en" altLang="ja-JP" dirty="0" err="1"/>
              <a:t>Khoshgoftaar</a:t>
            </a:r>
            <a:r>
              <a:rPr lang="en" altLang="ja-JP" dirty="0"/>
              <a:t>. “ The detection of </a:t>
            </a:r>
            <a:r>
              <a:rPr lang="en" altLang="ja-JP" dirty="0" err="1"/>
              <a:t>medicare</a:t>
            </a:r>
            <a:r>
              <a:rPr lang="en" altLang="ja-JP" dirty="0"/>
              <a:t> fraud using machine learning methods with excluded provider labels ”, in FLAIRS Conference, 2018, pp. 404409. </a:t>
            </a:r>
            <a:endParaRPr lang="en" altLang="ja-JP" sz="1600" dirty="0"/>
          </a:p>
        </p:txBody>
      </p:sp>
      <p:sp>
        <p:nvSpPr>
          <p:cNvPr id="27" name="テキスト ボックス 26">
            <a:extLst>
              <a:ext uri="{FF2B5EF4-FFF2-40B4-BE49-F238E27FC236}">
                <a16:creationId xmlns:a16="http://schemas.microsoft.com/office/drawing/2014/main" id="{FF652833-A61E-ED4F-B3F8-BD0B2EF5D638}"/>
              </a:ext>
            </a:extLst>
          </p:cNvPr>
          <p:cNvSpPr txBox="1"/>
          <p:nvPr/>
        </p:nvSpPr>
        <p:spPr>
          <a:xfrm>
            <a:off x="1274538" y="684543"/>
            <a:ext cx="4862285" cy="523220"/>
          </a:xfrm>
          <a:prstGeom prst="rect">
            <a:avLst/>
          </a:prstGeom>
          <a:noFill/>
        </p:spPr>
        <p:txBody>
          <a:bodyPr wrap="square" rtlCol="0">
            <a:spAutoFit/>
          </a:bodyPr>
          <a:lstStyle/>
          <a:p>
            <a:r>
              <a:rPr lang="en-US" altLang="ja-JP" sz="2800" b="1" dirty="0"/>
              <a:t>Richard</a:t>
            </a:r>
            <a:r>
              <a:rPr kumimoji="1" lang="ja-JP" altLang="en-US" sz="2800" b="1"/>
              <a:t>らの手法</a:t>
            </a:r>
            <a:endParaRPr kumimoji="1" lang="en-US" altLang="ja-JP" sz="2800" b="1" dirty="0"/>
          </a:p>
        </p:txBody>
      </p:sp>
      <p:sp>
        <p:nvSpPr>
          <p:cNvPr id="61" name="テキスト ボックス 60">
            <a:extLst>
              <a:ext uri="{FF2B5EF4-FFF2-40B4-BE49-F238E27FC236}">
                <a16:creationId xmlns:a16="http://schemas.microsoft.com/office/drawing/2014/main" id="{45287BAC-9ED3-CA44-A92A-F893F5982624}"/>
              </a:ext>
            </a:extLst>
          </p:cNvPr>
          <p:cNvSpPr txBox="1"/>
          <p:nvPr/>
        </p:nvSpPr>
        <p:spPr>
          <a:xfrm>
            <a:off x="1533145" y="1181523"/>
            <a:ext cx="9125709" cy="2369880"/>
          </a:xfrm>
          <a:prstGeom prst="rect">
            <a:avLst/>
          </a:prstGeom>
          <a:noFill/>
        </p:spPr>
        <p:txBody>
          <a:bodyPr wrap="square" rtlCol="0">
            <a:spAutoFit/>
          </a:bodyPr>
          <a:lstStyle/>
          <a:p>
            <a:r>
              <a:rPr lang="en-US" altLang="ja-JP" sz="2800" b="1" dirty="0"/>
              <a:t>List of Excluded Individuals/Entities (LEIE)</a:t>
            </a:r>
          </a:p>
          <a:p>
            <a:pPr marL="800100" lvl="1" indent="-342900">
              <a:buFont typeface="Arial" panose="020B0604020202020204" pitchFamily="34" charset="0"/>
              <a:buChar char="•"/>
            </a:pPr>
            <a:r>
              <a:rPr lang="ja-JP" altLang="en-US" sz="2400"/>
              <a:t>登録除外された医療行為者のデータ</a:t>
            </a:r>
            <a:endParaRPr lang="en-US" altLang="ja-JP" sz="2400" dirty="0"/>
          </a:p>
          <a:p>
            <a:pPr marL="800100" lvl="1" indent="-342900">
              <a:buFont typeface="Arial" panose="020B0604020202020204" pitchFamily="34" charset="0"/>
              <a:buChar char="•"/>
            </a:pPr>
            <a:r>
              <a:rPr lang="en-US" altLang="ja-JP" sz="2400" dirty="0"/>
              <a:t>1977-2018</a:t>
            </a:r>
            <a:r>
              <a:rPr lang="ja-JP" altLang="en-US" sz="2400"/>
              <a:t>年まで</a:t>
            </a:r>
            <a:r>
              <a:rPr lang="en-US" altLang="ja-JP" sz="2400" dirty="0"/>
              <a:t>70,491</a:t>
            </a:r>
            <a:r>
              <a:rPr lang="ja-JP" altLang="en-US" sz="2400"/>
              <a:t>件</a:t>
            </a:r>
            <a:endParaRPr lang="en-US" altLang="ja-JP" sz="2400" dirty="0"/>
          </a:p>
          <a:p>
            <a:pPr marL="800100" lvl="1" indent="-342900">
              <a:buFont typeface="Arial" panose="020B0604020202020204" pitchFamily="34" charset="0"/>
              <a:buChar char="•"/>
            </a:pPr>
            <a:r>
              <a:rPr lang="ja-JP" altLang="en-US" sz="2400"/>
              <a:t>除外日・除外理由などを記録</a:t>
            </a:r>
            <a:endParaRPr lang="en-US" altLang="ja-JP" sz="2400" dirty="0"/>
          </a:p>
          <a:p>
            <a:pPr marL="800100" lvl="1" indent="-342900">
              <a:buFont typeface="Arial" panose="020B0604020202020204" pitchFamily="34" charset="0"/>
              <a:buChar char="•"/>
            </a:pPr>
            <a:r>
              <a:rPr lang="ja-JP" altLang="en-US" sz="2400"/>
              <a:t>特に以下の理由での登録除外の行のみをラベルとして使用</a:t>
            </a:r>
            <a:endParaRPr lang="en-US" altLang="ja-JP" sz="2400" dirty="0"/>
          </a:p>
          <a:p>
            <a:pPr marL="342900" indent="-342900">
              <a:buFont typeface="Arial" panose="020B0604020202020204" pitchFamily="34" charset="0"/>
              <a:buChar char="•"/>
            </a:pPr>
            <a:endParaRPr kumimoji="1" lang="en-US" altLang="ja-JP" sz="2400" dirty="0"/>
          </a:p>
        </p:txBody>
      </p:sp>
      <p:graphicFrame>
        <p:nvGraphicFramePr>
          <p:cNvPr id="3" name="表 2">
            <a:extLst>
              <a:ext uri="{FF2B5EF4-FFF2-40B4-BE49-F238E27FC236}">
                <a16:creationId xmlns:a16="http://schemas.microsoft.com/office/drawing/2014/main" id="{607CC34E-5561-FA4F-ACBC-55331877578E}"/>
              </a:ext>
            </a:extLst>
          </p:cNvPr>
          <p:cNvGraphicFramePr>
            <a:graphicFrameLocks noGrp="1"/>
          </p:cNvGraphicFramePr>
          <p:nvPr>
            <p:extLst>
              <p:ext uri="{D42A27DB-BD31-4B8C-83A1-F6EECF244321}">
                <p14:modId xmlns:p14="http://schemas.microsoft.com/office/powerpoint/2010/main" val="2891710731"/>
              </p:ext>
            </p:extLst>
          </p:nvPr>
        </p:nvGraphicFramePr>
        <p:xfrm>
          <a:off x="1718228" y="4422482"/>
          <a:ext cx="9732244" cy="2011680"/>
        </p:xfrm>
        <a:graphic>
          <a:graphicData uri="http://schemas.openxmlformats.org/drawingml/2006/table">
            <a:tbl>
              <a:tblPr firstRow="1" bandRow="1">
                <a:tableStyleId>{5C22544A-7EE6-4342-B048-85BDC9FD1C3A}</a:tableStyleId>
              </a:tblPr>
              <a:tblGrid>
                <a:gridCol w="4866122">
                  <a:extLst>
                    <a:ext uri="{9D8B030D-6E8A-4147-A177-3AD203B41FA5}">
                      <a16:colId xmlns:a16="http://schemas.microsoft.com/office/drawing/2014/main" val="1932179178"/>
                    </a:ext>
                  </a:extLst>
                </a:gridCol>
                <a:gridCol w="4866122">
                  <a:extLst>
                    <a:ext uri="{9D8B030D-6E8A-4147-A177-3AD203B41FA5}">
                      <a16:colId xmlns:a16="http://schemas.microsoft.com/office/drawing/2014/main" val="1972955085"/>
                    </a:ext>
                  </a:extLst>
                </a:gridCol>
              </a:tblGrid>
              <a:tr h="297183">
                <a:tc>
                  <a:txBody>
                    <a:bodyPr/>
                    <a:lstStyle/>
                    <a:p>
                      <a:r>
                        <a:rPr kumimoji="1" lang="en-US" altLang="ja-JP" sz="1600" dirty="0"/>
                        <a:t>Rule Number </a:t>
                      </a:r>
                      <a:endParaRPr kumimoji="1" lang="ja-JP" altLang="en-US" sz="1600"/>
                    </a:p>
                  </a:txBody>
                  <a:tcPr/>
                </a:tc>
                <a:tc>
                  <a:txBody>
                    <a:bodyPr/>
                    <a:lstStyle/>
                    <a:p>
                      <a:r>
                        <a:rPr kumimoji="1" lang="en-US" altLang="ja-JP" sz="1600" dirty="0"/>
                        <a:t>Description</a:t>
                      </a:r>
                      <a:endParaRPr kumimoji="1" lang="ja-JP" altLang="en-US" sz="1600"/>
                    </a:p>
                  </a:txBody>
                  <a:tcPr/>
                </a:tc>
                <a:extLst>
                  <a:ext uri="{0D108BD9-81ED-4DB2-BD59-A6C34878D82A}">
                    <a16:rowId xmlns:a16="http://schemas.microsoft.com/office/drawing/2014/main" val="2666571387"/>
                  </a:ext>
                </a:extLst>
              </a:tr>
              <a:tr h="297183">
                <a:tc>
                  <a:txBody>
                    <a:bodyPr/>
                    <a:lstStyle/>
                    <a:p>
                      <a:r>
                        <a:rPr kumimoji="1" lang="en-US" altLang="ja-JP" sz="1600" dirty="0"/>
                        <a:t>1128(a)(1)</a:t>
                      </a:r>
                      <a:endParaRPr kumimoji="1" lang="ja-JP" alt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600" kern="1200" dirty="0">
                          <a:solidFill>
                            <a:schemeClr val="dk1"/>
                          </a:solidFill>
                          <a:effectLst/>
                          <a:latin typeface="+mn-lt"/>
                          <a:ea typeface="+mn-ea"/>
                          <a:cs typeface="+mn-cs"/>
                        </a:rPr>
                        <a:t>Conviction of program-related crimes.</a:t>
                      </a:r>
                    </a:p>
                  </a:txBody>
                  <a:tcPr/>
                </a:tc>
                <a:extLst>
                  <a:ext uri="{0D108BD9-81ED-4DB2-BD59-A6C34878D82A}">
                    <a16:rowId xmlns:a16="http://schemas.microsoft.com/office/drawing/2014/main" val="1740116539"/>
                  </a:ext>
                </a:extLst>
              </a:tr>
              <a:tr h="297183">
                <a:tc>
                  <a:txBody>
                    <a:bodyPr/>
                    <a:lstStyle/>
                    <a:p>
                      <a:r>
                        <a:rPr kumimoji="1" lang="en-US" altLang="ja-JP" sz="1600" dirty="0"/>
                        <a:t>1128(a)(2)</a:t>
                      </a:r>
                      <a:endParaRPr kumimoji="1" lang="ja-JP" alt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600" kern="1200" dirty="0">
                          <a:solidFill>
                            <a:schemeClr val="dk1"/>
                          </a:solidFill>
                          <a:effectLst/>
                          <a:latin typeface="+mn-lt"/>
                          <a:ea typeface="+mn-ea"/>
                          <a:cs typeface="+mn-cs"/>
                        </a:rPr>
                        <a:t>Conviction relating to patient abuse or neglect.</a:t>
                      </a:r>
                    </a:p>
                  </a:txBody>
                  <a:tcPr/>
                </a:tc>
                <a:extLst>
                  <a:ext uri="{0D108BD9-81ED-4DB2-BD59-A6C34878D82A}">
                    <a16:rowId xmlns:a16="http://schemas.microsoft.com/office/drawing/2014/main" val="2061217822"/>
                  </a:ext>
                </a:extLst>
              </a:tr>
              <a:tr h="297183">
                <a:tc>
                  <a:txBody>
                    <a:bodyPr/>
                    <a:lstStyle/>
                    <a:p>
                      <a:r>
                        <a:rPr kumimoji="1" lang="en-US" altLang="ja-JP" sz="1600" dirty="0"/>
                        <a:t>1128(a)(3)</a:t>
                      </a:r>
                      <a:endParaRPr kumimoji="1" lang="ja-JP" alt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600" kern="1200" dirty="0">
                          <a:solidFill>
                            <a:schemeClr val="dk1"/>
                          </a:solidFill>
                          <a:effectLst/>
                          <a:latin typeface="+mn-lt"/>
                          <a:ea typeface="+mn-ea"/>
                          <a:cs typeface="+mn-cs"/>
                        </a:rPr>
                        <a:t>Felony conviction relating to health care fraud.</a:t>
                      </a:r>
                    </a:p>
                  </a:txBody>
                  <a:tcPr/>
                </a:tc>
                <a:extLst>
                  <a:ext uri="{0D108BD9-81ED-4DB2-BD59-A6C34878D82A}">
                    <a16:rowId xmlns:a16="http://schemas.microsoft.com/office/drawing/2014/main" val="3552578456"/>
                  </a:ext>
                </a:extLst>
              </a:tr>
              <a:tr h="297183">
                <a:tc>
                  <a:txBody>
                    <a:bodyPr/>
                    <a:lstStyle/>
                    <a:p>
                      <a:r>
                        <a:rPr kumimoji="1" lang="en-US" altLang="ja-JP" sz="1600" dirty="0"/>
                        <a:t>1128(b)(4)</a:t>
                      </a:r>
                      <a:endParaRPr kumimoji="1" lang="ja-JP" alt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600" kern="1200" dirty="0">
                          <a:solidFill>
                            <a:schemeClr val="dk1"/>
                          </a:solidFill>
                          <a:effectLst/>
                          <a:latin typeface="+mn-lt"/>
                          <a:ea typeface="+mn-ea"/>
                          <a:cs typeface="+mn-cs"/>
                        </a:rPr>
                        <a:t>License revocation or suspension.</a:t>
                      </a:r>
                    </a:p>
                  </a:txBody>
                  <a:tcPr/>
                </a:tc>
                <a:extLst>
                  <a:ext uri="{0D108BD9-81ED-4DB2-BD59-A6C34878D82A}">
                    <a16:rowId xmlns:a16="http://schemas.microsoft.com/office/drawing/2014/main" val="3419400390"/>
                  </a:ext>
                </a:extLst>
              </a:tr>
              <a:tr h="3080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600" kern="1200" dirty="0">
                          <a:solidFill>
                            <a:schemeClr val="dk1"/>
                          </a:solidFill>
                          <a:effectLst/>
                          <a:latin typeface="+mn-lt"/>
                          <a:ea typeface="+mn-ea"/>
                          <a:cs typeface="+mn-cs"/>
                        </a:rPr>
                        <a:t>1128(c)(3)(g)(</a:t>
                      </a:r>
                      <a:r>
                        <a:rPr kumimoji="1" lang="en" altLang="ja-JP" sz="1600" kern="1200" dirty="0" err="1">
                          <a:solidFill>
                            <a:schemeClr val="dk1"/>
                          </a:solidFill>
                          <a:effectLst/>
                          <a:latin typeface="+mn-lt"/>
                          <a:ea typeface="+mn-ea"/>
                          <a:cs typeface="+mn-cs"/>
                        </a:rPr>
                        <a:t>i</a:t>
                      </a:r>
                      <a:r>
                        <a:rPr kumimoji="1" lang="en" altLang="ja-JP" sz="1600" kern="1200" dirty="0">
                          <a:solidFill>
                            <a:schemeClr val="dk1"/>
                          </a:solidFill>
                          <a:effectLst/>
                          <a:latin typeface="+mn-lt"/>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600" kern="1200" dirty="0">
                          <a:solidFill>
                            <a:schemeClr val="dk1"/>
                          </a:solidFill>
                          <a:effectLst/>
                          <a:latin typeface="+mn-lt"/>
                          <a:ea typeface="+mn-ea"/>
                          <a:cs typeface="+mn-cs"/>
                        </a:rPr>
                        <a:t>Conviction on 3 or more mandatory exclusion offenses.</a:t>
                      </a:r>
                    </a:p>
                  </a:txBody>
                  <a:tcPr/>
                </a:tc>
                <a:extLst>
                  <a:ext uri="{0D108BD9-81ED-4DB2-BD59-A6C34878D82A}">
                    <a16:rowId xmlns:a16="http://schemas.microsoft.com/office/drawing/2014/main" val="1203324783"/>
                  </a:ext>
                </a:extLst>
              </a:tr>
            </a:tbl>
          </a:graphicData>
        </a:graphic>
      </p:graphicFrame>
      <p:pic>
        <p:nvPicPr>
          <p:cNvPr id="8" name="図 7">
            <a:extLst>
              <a:ext uri="{FF2B5EF4-FFF2-40B4-BE49-F238E27FC236}">
                <a16:creationId xmlns:a16="http://schemas.microsoft.com/office/drawing/2014/main" id="{F2445289-0C61-3E40-A5D7-4E2383E7FEFA}"/>
              </a:ext>
            </a:extLst>
          </p:cNvPr>
          <p:cNvPicPr>
            <a:picLocks noChangeAspect="1"/>
          </p:cNvPicPr>
          <p:nvPr/>
        </p:nvPicPr>
        <p:blipFill rotWithShape="1">
          <a:blip r:embed="rId3"/>
          <a:srcRect b="52367"/>
          <a:stretch/>
        </p:blipFill>
        <p:spPr>
          <a:xfrm>
            <a:off x="1718228" y="3161804"/>
            <a:ext cx="7069177" cy="1240574"/>
          </a:xfrm>
          <a:prstGeom prst="rect">
            <a:avLst/>
          </a:prstGeom>
        </p:spPr>
      </p:pic>
    </p:spTree>
    <p:extLst>
      <p:ext uri="{BB962C8B-B14F-4D97-AF65-F5344CB8AC3E}">
        <p14:creationId xmlns:p14="http://schemas.microsoft.com/office/powerpoint/2010/main" val="39617029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E90C90-B0AC-9740-B52E-A8ECDB2AEB25}"/>
              </a:ext>
            </a:extLst>
          </p:cNvPr>
          <p:cNvSpPr>
            <a:spLocks noGrp="1"/>
          </p:cNvSpPr>
          <p:nvPr>
            <p:ph type="title"/>
          </p:nvPr>
        </p:nvSpPr>
        <p:spPr/>
        <p:txBody>
          <a:bodyPr/>
          <a:lstStyle/>
          <a:p>
            <a:r>
              <a:rPr lang="ja-JP" altLang="en-US"/>
              <a:t>先行研究</a:t>
            </a:r>
            <a:r>
              <a:rPr lang="en-US" altLang="ja-JP" dirty="0"/>
              <a:t> LEIE</a:t>
            </a:r>
            <a:endParaRPr kumimoji="1" lang="ja-JP" altLang="en-US"/>
          </a:p>
        </p:txBody>
      </p:sp>
      <p:sp>
        <p:nvSpPr>
          <p:cNvPr id="4" name="日付プレースホルダー 3">
            <a:extLst>
              <a:ext uri="{FF2B5EF4-FFF2-40B4-BE49-F238E27FC236}">
                <a16:creationId xmlns:a16="http://schemas.microsoft.com/office/drawing/2014/main" id="{B8F0CAE3-78D3-9541-93FE-A50C5ABFAB6D}"/>
              </a:ext>
            </a:extLst>
          </p:cNvPr>
          <p:cNvSpPr>
            <a:spLocks noGrp="1"/>
          </p:cNvSpPr>
          <p:nvPr>
            <p:ph type="dt" sz="half" idx="10"/>
          </p:nvPr>
        </p:nvSpPr>
        <p:spPr/>
        <p:txBody>
          <a:bodyPr/>
          <a:lstStyle/>
          <a:p>
            <a:fld id="{CB58520D-29C9-CF4C-B804-853EEAEC6BDA}"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52C9121B-3F8A-AC49-90A4-17D3B947368C}"/>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55" name="正方形/長方形 54">
            <a:extLst>
              <a:ext uri="{FF2B5EF4-FFF2-40B4-BE49-F238E27FC236}">
                <a16:creationId xmlns:a16="http://schemas.microsoft.com/office/drawing/2014/main" id="{CF40D7DE-9087-1C45-9042-162A2990D523}"/>
              </a:ext>
            </a:extLst>
          </p:cNvPr>
          <p:cNvSpPr/>
          <p:nvPr/>
        </p:nvSpPr>
        <p:spPr>
          <a:xfrm>
            <a:off x="1533145" y="1159571"/>
            <a:ext cx="10534163" cy="534928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9841B417-F765-094F-A35A-67F0DFEA40A4}"/>
              </a:ext>
            </a:extLst>
          </p:cNvPr>
          <p:cNvSpPr>
            <a:spLocks noGrp="1"/>
          </p:cNvSpPr>
          <p:nvPr>
            <p:ph type="sldNum" sz="quarter" idx="12"/>
          </p:nvPr>
        </p:nvSpPr>
        <p:spPr/>
        <p:txBody>
          <a:bodyPr/>
          <a:lstStyle/>
          <a:p>
            <a:fld id="{C396DE94-E78B-4743-9932-E18BCB9B557B}" type="slidenum">
              <a:rPr kumimoji="1" lang="ja-JP" altLang="en-US" smtClean="0"/>
              <a:t>44</a:t>
            </a:fld>
            <a:endParaRPr kumimoji="1" lang="ja-JP" altLang="en-US"/>
          </a:p>
        </p:txBody>
      </p:sp>
      <p:sp>
        <p:nvSpPr>
          <p:cNvPr id="27" name="テキスト ボックス 26">
            <a:extLst>
              <a:ext uri="{FF2B5EF4-FFF2-40B4-BE49-F238E27FC236}">
                <a16:creationId xmlns:a16="http://schemas.microsoft.com/office/drawing/2014/main" id="{FF652833-A61E-ED4F-B3F8-BD0B2EF5D638}"/>
              </a:ext>
            </a:extLst>
          </p:cNvPr>
          <p:cNvSpPr txBox="1"/>
          <p:nvPr/>
        </p:nvSpPr>
        <p:spPr>
          <a:xfrm>
            <a:off x="1274538" y="684543"/>
            <a:ext cx="4862285" cy="523220"/>
          </a:xfrm>
          <a:prstGeom prst="rect">
            <a:avLst/>
          </a:prstGeom>
          <a:noFill/>
        </p:spPr>
        <p:txBody>
          <a:bodyPr wrap="square" rtlCol="0">
            <a:spAutoFit/>
          </a:bodyPr>
          <a:lstStyle/>
          <a:p>
            <a:r>
              <a:rPr lang="en-US" altLang="ja-JP" sz="2800" b="1" dirty="0"/>
              <a:t>Richard</a:t>
            </a:r>
            <a:r>
              <a:rPr kumimoji="1" lang="ja-JP" altLang="en-US" sz="2800" b="1"/>
              <a:t>らの手法</a:t>
            </a:r>
            <a:endParaRPr kumimoji="1" lang="en-US" altLang="ja-JP" sz="2800" b="1" dirty="0"/>
          </a:p>
        </p:txBody>
      </p:sp>
      <p:sp>
        <p:nvSpPr>
          <p:cNvPr id="61" name="テキスト ボックス 60">
            <a:extLst>
              <a:ext uri="{FF2B5EF4-FFF2-40B4-BE49-F238E27FC236}">
                <a16:creationId xmlns:a16="http://schemas.microsoft.com/office/drawing/2014/main" id="{45287BAC-9ED3-CA44-A92A-F893F5982624}"/>
              </a:ext>
            </a:extLst>
          </p:cNvPr>
          <p:cNvSpPr txBox="1"/>
          <p:nvPr/>
        </p:nvSpPr>
        <p:spPr>
          <a:xfrm>
            <a:off x="1533145" y="1181523"/>
            <a:ext cx="9125709" cy="2369880"/>
          </a:xfrm>
          <a:prstGeom prst="rect">
            <a:avLst/>
          </a:prstGeom>
          <a:noFill/>
        </p:spPr>
        <p:txBody>
          <a:bodyPr wrap="square" rtlCol="0">
            <a:spAutoFit/>
          </a:bodyPr>
          <a:lstStyle/>
          <a:p>
            <a:r>
              <a:rPr lang="en-US" altLang="ja-JP" sz="2800" b="1" dirty="0"/>
              <a:t>List of Excluded Individuals/Entities (LEIE)</a:t>
            </a:r>
          </a:p>
          <a:p>
            <a:pPr marL="800100" lvl="1" indent="-342900">
              <a:buFont typeface="Arial" panose="020B0604020202020204" pitchFamily="34" charset="0"/>
              <a:buChar char="•"/>
            </a:pPr>
            <a:r>
              <a:rPr lang="ja-JP" altLang="en-US" sz="2400"/>
              <a:t>登録除外された医療行為者のデータ</a:t>
            </a:r>
            <a:endParaRPr lang="en-US" altLang="ja-JP" sz="2400" dirty="0"/>
          </a:p>
          <a:p>
            <a:pPr marL="800100" lvl="1" indent="-342900">
              <a:buFont typeface="Arial" panose="020B0604020202020204" pitchFamily="34" charset="0"/>
              <a:buChar char="•"/>
            </a:pPr>
            <a:r>
              <a:rPr lang="en-US" altLang="ja-JP" sz="2400" dirty="0"/>
              <a:t>1977-2018</a:t>
            </a:r>
            <a:r>
              <a:rPr lang="ja-JP" altLang="en-US" sz="2400"/>
              <a:t>年まで</a:t>
            </a:r>
            <a:r>
              <a:rPr lang="en-US" altLang="ja-JP" sz="2400" dirty="0"/>
              <a:t>70,491</a:t>
            </a:r>
            <a:r>
              <a:rPr lang="ja-JP" altLang="en-US" sz="2400"/>
              <a:t>件</a:t>
            </a:r>
            <a:endParaRPr lang="en-US" altLang="ja-JP" sz="2400" dirty="0"/>
          </a:p>
          <a:p>
            <a:pPr marL="800100" lvl="1" indent="-342900">
              <a:buFont typeface="Arial" panose="020B0604020202020204" pitchFamily="34" charset="0"/>
              <a:buChar char="•"/>
            </a:pPr>
            <a:r>
              <a:rPr lang="ja-JP" altLang="en-US" sz="2400"/>
              <a:t>除外日・除外理由などを記録</a:t>
            </a:r>
            <a:endParaRPr lang="en-US" altLang="ja-JP" sz="2400" dirty="0"/>
          </a:p>
          <a:p>
            <a:pPr marL="800100" lvl="1" indent="-342900">
              <a:buFont typeface="Arial" panose="020B0604020202020204" pitchFamily="34" charset="0"/>
              <a:buChar char="•"/>
            </a:pPr>
            <a:r>
              <a:rPr lang="ja-JP" altLang="en-US" sz="2400"/>
              <a:t>特に以下の理由での登録除外の行のみをラベルとして使用</a:t>
            </a:r>
            <a:endParaRPr lang="en-US" altLang="ja-JP" sz="2400" dirty="0"/>
          </a:p>
          <a:p>
            <a:pPr marL="342900" indent="-342900">
              <a:buFont typeface="Arial" panose="020B0604020202020204" pitchFamily="34" charset="0"/>
              <a:buChar char="•"/>
            </a:pPr>
            <a:endParaRPr kumimoji="1" lang="en-US" altLang="ja-JP" sz="2400" dirty="0"/>
          </a:p>
        </p:txBody>
      </p:sp>
      <p:graphicFrame>
        <p:nvGraphicFramePr>
          <p:cNvPr id="3" name="表 2">
            <a:extLst>
              <a:ext uri="{FF2B5EF4-FFF2-40B4-BE49-F238E27FC236}">
                <a16:creationId xmlns:a16="http://schemas.microsoft.com/office/drawing/2014/main" id="{607CC34E-5561-FA4F-ACBC-55331877578E}"/>
              </a:ext>
            </a:extLst>
          </p:cNvPr>
          <p:cNvGraphicFramePr>
            <a:graphicFrameLocks noGrp="1"/>
          </p:cNvGraphicFramePr>
          <p:nvPr>
            <p:extLst/>
          </p:nvPr>
        </p:nvGraphicFramePr>
        <p:xfrm>
          <a:off x="1718228" y="4422482"/>
          <a:ext cx="9732244" cy="2011680"/>
        </p:xfrm>
        <a:graphic>
          <a:graphicData uri="http://schemas.openxmlformats.org/drawingml/2006/table">
            <a:tbl>
              <a:tblPr firstRow="1" bandRow="1">
                <a:tableStyleId>{5C22544A-7EE6-4342-B048-85BDC9FD1C3A}</a:tableStyleId>
              </a:tblPr>
              <a:tblGrid>
                <a:gridCol w="4866122">
                  <a:extLst>
                    <a:ext uri="{9D8B030D-6E8A-4147-A177-3AD203B41FA5}">
                      <a16:colId xmlns:a16="http://schemas.microsoft.com/office/drawing/2014/main" val="1932179178"/>
                    </a:ext>
                  </a:extLst>
                </a:gridCol>
                <a:gridCol w="4866122">
                  <a:extLst>
                    <a:ext uri="{9D8B030D-6E8A-4147-A177-3AD203B41FA5}">
                      <a16:colId xmlns:a16="http://schemas.microsoft.com/office/drawing/2014/main" val="1972955085"/>
                    </a:ext>
                  </a:extLst>
                </a:gridCol>
              </a:tblGrid>
              <a:tr h="297183">
                <a:tc>
                  <a:txBody>
                    <a:bodyPr/>
                    <a:lstStyle/>
                    <a:p>
                      <a:r>
                        <a:rPr kumimoji="1" lang="en-US" altLang="ja-JP" sz="1600" dirty="0"/>
                        <a:t>Rule Number </a:t>
                      </a:r>
                      <a:endParaRPr kumimoji="1" lang="ja-JP" altLang="en-US" sz="1600"/>
                    </a:p>
                  </a:txBody>
                  <a:tcPr/>
                </a:tc>
                <a:tc>
                  <a:txBody>
                    <a:bodyPr/>
                    <a:lstStyle/>
                    <a:p>
                      <a:r>
                        <a:rPr kumimoji="1" lang="en-US" altLang="ja-JP" sz="1600" dirty="0"/>
                        <a:t>Description</a:t>
                      </a:r>
                      <a:endParaRPr kumimoji="1" lang="ja-JP" altLang="en-US" sz="1600"/>
                    </a:p>
                  </a:txBody>
                  <a:tcPr/>
                </a:tc>
                <a:extLst>
                  <a:ext uri="{0D108BD9-81ED-4DB2-BD59-A6C34878D82A}">
                    <a16:rowId xmlns:a16="http://schemas.microsoft.com/office/drawing/2014/main" val="2666571387"/>
                  </a:ext>
                </a:extLst>
              </a:tr>
              <a:tr h="297183">
                <a:tc>
                  <a:txBody>
                    <a:bodyPr/>
                    <a:lstStyle/>
                    <a:p>
                      <a:r>
                        <a:rPr kumimoji="1" lang="en-US" altLang="ja-JP" sz="1600" dirty="0"/>
                        <a:t>1128(a)(1)</a:t>
                      </a:r>
                      <a:endParaRPr kumimoji="1" lang="ja-JP" alt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600" kern="1200" dirty="0">
                          <a:solidFill>
                            <a:schemeClr val="dk1"/>
                          </a:solidFill>
                          <a:effectLst/>
                          <a:latin typeface="+mn-lt"/>
                          <a:ea typeface="+mn-ea"/>
                          <a:cs typeface="+mn-cs"/>
                        </a:rPr>
                        <a:t>Conviction of program-related crimes.</a:t>
                      </a:r>
                    </a:p>
                  </a:txBody>
                  <a:tcPr/>
                </a:tc>
                <a:extLst>
                  <a:ext uri="{0D108BD9-81ED-4DB2-BD59-A6C34878D82A}">
                    <a16:rowId xmlns:a16="http://schemas.microsoft.com/office/drawing/2014/main" val="1740116539"/>
                  </a:ext>
                </a:extLst>
              </a:tr>
              <a:tr h="297183">
                <a:tc>
                  <a:txBody>
                    <a:bodyPr/>
                    <a:lstStyle/>
                    <a:p>
                      <a:r>
                        <a:rPr kumimoji="1" lang="en-US" altLang="ja-JP" sz="1600" dirty="0"/>
                        <a:t>1128(a)(2)</a:t>
                      </a:r>
                      <a:endParaRPr kumimoji="1" lang="ja-JP" alt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600" kern="1200" dirty="0">
                          <a:solidFill>
                            <a:schemeClr val="dk1"/>
                          </a:solidFill>
                          <a:effectLst/>
                          <a:latin typeface="+mn-lt"/>
                          <a:ea typeface="+mn-ea"/>
                          <a:cs typeface="+mn-cs"/>
                        </a:rPr>
                        <a:t>Conviction relating to patient abuse or neglect.</a:t>
                      </a:r>
                    </a:p>
                  </a:txBody>
                  <a:tcPr/>
                </a:tc>
                <a:extLst>
                  <a:ext uri="{0D108BD9-81ED-4DB2-BD59-A6C34878D82A}">
                    <a16:rowId xmlns:a16="http://schemas.microsoft.com/office/drawing/2014/main" val="2061217822"/>
                  </a:ext>
                </a:extLst>
              </a:tr>
              <a:tr h="297183">
                <a:tc>
                  <a:txBody>
                    <a:bodyPr/>
                    <a:lstStyle/>
                    <a:p>
                      <a:r>
                        <a:rPr kumimoji="1" lang="en-US" altLang="ja-JP" sz="1600" dirty="0"/>
                        <a:t>1128(a)(3)</a:t>
                      </a:r>
                      <a:endParaRPr kumimoji="1" lang="ja-JP" alt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600" kern="1200" dirty="0">
                          <a:solidFill>
                            <a:schemeClr val="dk1"/>
                          </a:solidFill>
                          <a:effectLst/>
                          <a:latin typeface="+mn-lt"/>
                          <a:ea typeface="+mn-ea"/>
                          <a:cs typeface="+mn-cs"/>
                        </a:rPr>
                        <a:t>Felony conviction relating to health care fraud.</a:t>
                      </a:r>
                    </a:p>
                  </a:txBody>
                  <a:tcPr/>
                </a:tc>
                <a:extLst>
                  <a:ext uri="{0D108BD9-81ED-4DB2-BD59-A6C34878D82A}">
                    <a16:rowId xmlns:a16="http://schemas.microsoft.com/office/drawing/2014/main" val="3552578456"/>
                  </a:ext>
                </a:extLst>
              </a:tr>
              <a:tr h="297183">
                <a:tc>
                  <a:txBody>
                    <a:bodyPr/>
                    <a:lstStyle/>
                    <a:p>
                      <a:r>
                        <a:rPr kumimoji="1" lang="en-US" altLang="ja-JP" sz="1600" dirty="0"/>
                        <a:t>1128(b)(4)</a:t>
                      </a:r>
                      <a:endParaRPr kumimoji="1" lang="ja-JP" alt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600" kern="1200" dirty="0">
                          <a:solidFill>
                            <a:schemeClr val="dk1"/>
                          </a:solidFill>
                          <a:effectLst/>
                          <a:latin typeface="+mn-lt"/>
                          <a:ea typeface="+mn-ea"/>
                          <a:cs typeface="+mn-cs"/>
                        </a:rPr>
                        <a:t>License revocation or suspension.</a:t>
                      </a:r>
                    </a:p>
                  </a:txBody>
                  <a:tcPr/>
                </a:tc>
                <a:extLst>
                  <a:ext uri="{0D108BD9-81ED-4DB2-BD59-A6C34878D82A}">
                    <a16:rowId xmlns:a16="http://schemas.microsoft.com/office/drawing/2014/main" val="3419400390"/>
                  </a:ext>
                </a:extLst>
              </a:tr>
              <a:tr h="3080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600" kern="1200" dirty="0">
                          <a:solidFill>
                            <a:schemeClr val="dk1"/>
                          </a:solidFill>
                          <a:effectLst/>
                          <a:latin typeface="+mn-lt"/>
                          <a:ea typeface="+mn-ea"/>
                          <a:cs typeface="+mn-cs"/>
                        </a:rPr>
                        <a:t>1128(c)(3)(g)(</a:t>
                      </a:r>
                      <a:r>
                        <a:rPr kumimoji="1" lang="en" altLang="ja-JP" sz="1600" kern="1200" dirty="0" err="1">
                          <a:solidFill>
                            <a:schemeClr val="dk1"/>
                          </a:solidFill>
                          <a:effectLst/>
                          <a:latin typeface="+mn-lt"/>
                          <a:ea typeface="+mn-ea"/>
                          <a:cs typeface="+mn-cs"/>
                        </a:rPr>
                        <a:t>i</a:t>
                      </a:r>
                      <a:r>
                        <a:rPr kumimoji="1" lang="en" altLang="ja-JP" sz="1600" kern="1200" dirty="0">
                          <a:solidFill>
                            <a:schemeClr val="dk1"/>
                          </a:solidFill>
                          <a:effectLst/>
                          <a:latin typeface="+mn-lt"/>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600" kern="1200" dirty="0">
                          <a:solidFill>
                            <a:schemeClr val="dk1"/>
                          </a:solidFill>
                          <a:effectLst/>
                          <a:latin typeface="+mn-lt"/>
                          <a:ea typeface="+mn-ea"/>
                          <a:cs typeface="+mn-cs"/>
                        </a:rPr>
                        <a:t>Conviction on 3 or more mandatory exclusion offenses.</a:t>
                      </a:r>
                    </a:p>
                  </a:txBody>
                  <a:tcPr/>
                </a:tc>
                <a:extLst>
                  <a:ext uri="{0D108BD9-81ED-4DB2-BD59-A6C34878D82A}">
                    <a16:rowId xmlns:a16="http://schemas.microsoft.com/office/drawing/2014/main" val="1203324783"/>
                  </a:ext>
                </a:extLst>
              </a:tr>
            </a:tbl>
          </a:graphicData>
        </a:graphic>
      </p:graphicFrame>
      <p:pic>
        <p:nvPicPr>
          <p:cNvPr id="8" name="図 7">
            <a:extLst>
              <a:ext uri="{FF2B5EF4-FFF2-40B4-BE49-F238E27FC236}">
                <a16:creationId xmlns:a16="http://schemas.microsoft.com/office/drawing/2014/main" id="{F2445289-0C61-3E40-A5D7-4E2383E7FEFA}"/>
              </a:ext>
            </a:extLst>
          </p:cNvPr>
          <p:cNvPicPr>
            <a:picLocks noChangeAspect="1"/>
          </p:cNvPicPr>
          <p:nvPr/>
        </p:nvPicPr>
        <p:blipFill rotWithShape="1">
          <a:blip r:embed="rId3"/>
          <a:srcRect b="52367"/>
          <a:stretch/>
        </p:blipFill>
        <p:spPr>
          <a:xfrm>
            <a:off x="1718228" y="3161804"/>
            <a:ext cx="7069177" cy="1240574"/>
          </a:xfrm>
          <a:prstGeom prst="rect">
            <a:avLst/>
          </a:prstGeom>
        </p:spPr>
      </p:pic>
    </p:spTree>
    <p:extLst>
      <p:ext uri="{BB962C8B-B14F-4D97-AF65-F5344CB8AC3E}">
        <p14:creationId xmlns:p14="http://schemas.microsoft.com/office/powerpoint/2010/main" val="3220665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ACD1BF-1DE9-5A43-A6A6-EE1EAA468789}"/>
              </a:ext>
            </a:extLst>
          </p:cNvPr>
          <p:cNvSpPr>
            <a:spLocks noGrp="1"/>
          </p:cNvSpPr>
          <p:nvPr>
            <p:ph type="title"/>
          </p:nvPr>
        </p:nvSpPr>
        <p:spPr/>
        <p:txBody>
          <a:bodyPr/>
          <a:lstStyle/>
          <a:p>
            <a:r>
              <a:rPr lang="en-US" altLang="ja-JP" dirty="0"/>
              <a:t>Local Outlier Factor</a:t>
            </a:r>
            <a:endParaRPr kumimoji="1" lang="ja-JP" altLang="en-US"/>
          </a:p>
        </p:txBody>
      </p:sp>
      <p:sp>
        <p:nvSpPr>
          <p:cNvPr id="4" name="日付プレースホルダー 3">
            <a:extLst>
              <a:ext uri="{FF2B5EF4-FFF2-40B4-BE49-F238E27FC236}">
                <a16:creationId xmlns:a16="http://schemas.microsoft.com/office/drawing/2014/main" id="{C4F6CEC6-10D5-A246-8EFA-8D993D49AC1B}"/>
              </a:ext>
            </a:extLst>
          </p:cNvPr>
          <p:cNvSpPr>
            <a:spLocks noGrp="1"/>
          </p:cNvSpPr>
          <p:nvPr>
            <p:ph type="dt" sz="half" idx="10"/>
          </p:nvPr>
        </p:nvSpPr>
        <p:spPr/>
        <p:txBody>
          <a:bodyPr/>
          <a:lstStyle/>
          <a:p>
            <a:fld id="{0047A449-62D6-944F-A7CB-518A7B59D0B0}"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BDB950E8-7979-DA4E-9F9A-04C271760074}"/>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8975E91A-DA37-B44F-8041-958839AA37D9}"/>
              </a:ext>
            </a:extLst>
          </p:cNvPr>
          <p:cNvSpPr>
            <a:spLocks noGrp="1"/>
          </p:cNvSpPr>
          <p:nvPr>
            <p:ph type="sldNum" sz="quarter" idx="12"/>
          </p:nvPr>
        </p:nvSpPr>
        <p:spPr/>
        <p:txBody>
          <a:bodyPr/>
          <a:lstStyle/>
          <a:p>
            <a:fld id="{C396DE94-E78B-4743-9932-E18BCB9B557B}" type="slidenum">
              <a:rPr kumimoji="1" lang="ja-JP" altLang="en-US" smtClean="0"/>
              <a:t>45</a:t>
            </a:fld>
            <a:endParaRPr kumimoji="1" lang="ja-JP" altLang="en-US"/>
          </a:p>
        </p:txBody>
      </p:sp>
      <p:grpSp>
        <p:nvGrpSpPr>
          <p:cNvPr id="9" name="グループ化 8">
            <a:extLst>
              <a:ext uri="{FF2B5EF4-FFF2-40B4-BE49-F238E27FC236}">
                <a16:creationId xmlns:a16="http://schemas.microsoft.com/office/drawing/2014/main" id="{2E40E231-FE4A-A447-9F1E-4A4A97CD3231}"/>
              </a:ext>
            </a:extLst>
          </p:cNvPr>
          <p:cNvGrpSpPr/>
          <p:nvPr/>
        </p:nvGrpSpPr>
        <p:grpSpPr>
          <a:xfrm>
            <a:off x="839034" y="3264730"/>
            <a:ext cx="9905837" cy="1102159"/>
            <a:chOff x="935688" y="4456935"/>
            <a:chExt cx="9905837" cy="1102159"/>
          </a:xfrm>
        </p:grpSpPr>
        <mc:AlternateContent xmlns:mc="http://schemas.openxmlformats.org/markup-compatibility/2006" xmlns:a14="http://schemas.microsoft.com/office/drawing/2010/main">
          <mc:Choice Requires="a14">
            <p:sp>
              <p:nvSpPr>
                <p:cNvPr id="47" name="正方形/長方形 46">
                  <a:extLst>
                    <a:ext uri="{FF2B5EF4-FFF2-40B4-BE49-F238E27FC236}">
                      <a16:creationId xmlns:a16="http://schemas.microsoft.com/office/drawing/2014/main" id="{A602A640-B129-9B4F-9C3E-B3DF94887642}"/>
                    </a:ext>
                  </a:extLst>
                </p:cNvPr>
                <p:cNvSpPr/>
                <p:nvPr/>
              </p:nvSpPr>
              <p:spPr>
                <a:xfrm>
                  <a:off x="935688" y="4456935"/>
                  <a:ext cx="2167581"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𝑝</m:t>
                      </m:r>
                      <m:r>
                        <a:rPr lang="ja-JP" altLang="en-US" sz="2400" i="1">
                          <a:latin typeface="Cambria Math" panose="02040503050406030204" pitchFamily="18" charset="0"/>
                        </a:rPr>
                        <m:t>の</m:t>
                      </m:r>
                      <m:r>
                        <a:rPr lang="en-US" altLang="ja-JP" sz="2400" b="0" i="1" smtClean="0">
                          <a:latin typeface="Cambria Math" panose="02040503050406030204" pitchFamily="18" charset="0"/>
                        </a:rPr>
                        <m:t>𝑘</m:t>
                      </m:r>
                      <m:r>
                        <m:rPr>
                          <m:lit/>
                        </m:rPr>
                        <a:rPr lang="en-US" altLang="ja-JP" sz="2400" b="0" i="1" smtClean="0">
                          <a:latin typeface="Cambria Math" panose="02040503050406030204" pitchFamily="18" charset="0"/>
                        </a:rPr>
                        <m:t>−</m:t>
                      </m:r>
                    </m:oMath>
                  </a14:m>
                  <a:r>
                    <a:rPr lang="ja-JP" altLang="en-US" sz="2400" i="1"/>
                    <a:t>距離近傍</a:t>
                  </a:r>
                </a:p>
              </p:txBody>
            </p:sp>
          </mc:Choice>
          <mc:Fallback xmlns="">
            <p:sp>
              <p:nvSpPr>
                <p:cNvPr id="47" name="正方形/長方形 46">
                  <a:extLst>
                    <a:ext uri="{FF2B5EF4-FFF2-40B4-BE49-F238E27FC236}">
                      <a16:creationId xmlns:a16="http://schemas.microsoft.com/office/drawing/2014/main" id="{A602A640-B129-9B4F-9C3E-B3DF94887642}"/>
                    </a:ext>
                  </a:extLst>
                </p:cNvPr>
                <p:cNvSpPr>
                  <a:spLocks noRot="1" noChangeAspect="1" noMove="1" noResize="1" noEditPoints="1" noAdjustHandles="1" noChangeArrowheads="1" noChangeShapeType="1" noTextEdit="1"/>
                </p:cNvSpPr>
                <p:nvPr/>
              </p:nvSpPr>
              <p:spPr>
                <a:xfrm>
                  <a:off x="935688" y="4456935"/>
                  <a:ext cx="2167581" cy="461665"/>
                </a:xfrm>
                <a:prstGeom prst="rect">
                  <a:avLst/>
                </a:prstGeom>
                <a:blipFill>
                  <a:blip r:embed="rId3"/>
                  <a:stretch>
                    <a:fillRect l="-581" t="-5405" r="-2907" b="-297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a:extLst>
                    <a:ext uri="{FF2B5EF4-FFF2-40B4-BE49-F238E27FC236}">
                      <a16:creationId xmlns:a16="http://schemas.microsoft.com/office/drawing/2014/main" id="{BC57DCEF-7631-6643-8A05-320C109C8623}"/>
                    </a:ext>
                  </a:extLst>
                </p:cNvPr>
                <p:cNvSpPr/>
                <p:nvPr/>
              </p:nvSpPr>
              <p:spPr>
                <a:xfrm>
                  <a:off x="1240329" y="4956352"/>
                  <a:ext cx="9601196" cy="60274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𝑁</m:t>
                            </m:r>
                          </m:e>
                          <m:sub>
                            <m:r>
                              <a:rPr lang="en-US" altLang="ja-JP" sz="2400" b="0" i="1" smtClean="0">
                                <a:solidFill>
                                  <a:schemeClr val="tx1"/>
                                </a:solidFill>
                                <a:latin typeface="Cambria Math" panose="02040503050406030204" pitchFamily="18" charset="0"/>
                              </a:rPr>
                              <m:t>𝑘</m:t>
                            </m:r>
                          </m:sub>
                        </m:sSub>
                        <m:d>
                          <m:dPr>
                            <m:ctrlPr>
                              <a:rPr lang="en-US" altLang="ja-JP" sz="2400" b="0" i="1" smtClean="0">
                                <a:solidFill>
                                  <a:schemeClr val="tx1"/>
                                </a:solidFill>
                                <a:latin typeface="Cambria Math" panose="02040503050406030204" pitchFamily="18" charset="0"/>
                              </a:rPr>
                            </m:ctrlPr>
                          </m:dPr>
                          <m:e>
                            <m:r>
                              <a:rPr lang="en-US" altLang="ja-JP" sz="2400" b="0" i="1" smtClean="0">
                                <a:solidFill>
                                  <a:schemeClr val="tx1"/>
                                </a:solidFill>
                                <a:latin typeface="Cambria Math" panose="02040503050406030204" pitchFamily="18" charset="0"/>
                              </a:rPr>
                              <m:t>𝑝</m:t>
                            </m:r>
                          </m:e>
                        </m:d>
                        <m:r>
                          <a:rPr lang="en-US" altLang="ja-JP" sz="2400" b="0" i="1" smtClean="0">
                            <a:solidFill>
                              <a:schemeClr val="tx1"/>
                            </a:solidFill>
                            <a:latin typeface="Cambria Math" panose="02040503050406030204" pitchFamily="18" charset="0"/>
                          </a:rPr>
                          <m:t>=</m:t>
                        </m:r>
                        <m:d>
                          <m:dPr>
                            <m:begChr m:val="{"/>
                            <m:endChr m:val="|"/>
                            <m:ctrlPr>
                              <a:rPr lang="en-US" altLang="ja-JP" sz="2400" b="0" i="1" smtClean="0">
                                <a:solidFill>
                                  <a:schemeClr val="tx1"/>
                                </a:solidFill>
                                <a:latin typeface="Cambria Math" panose="02040503050406030204" pitchFamily="18" charset="0"/>
                              </a:rPr>
                            </m:ctrlPr>
                          </m:dPr>
                          <m:e>
                            <m:r>
                              <a:rPr lang="en-US" altLang="ja-JP" sz="2400" b="0" i="1" smtClean="0">
                                <a:solidFill>
                                  <a:schemeClr val="tx1"/>
                                </a:solidFill>
                                <a:latin typeface="Cambria Math" panose="02040503050406030204" pitchFamily="18" charset="0"/>
                              </a:rPr>
                              <m:t>𝑞</m:t>
                            </m:r>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𝐷</m:t>
                            </m:r>
                            <m:r>
                              <a:rPr lang="en-US" altLang="ja-JP" sz="2400" b="0" i="1" smtClean="0">
                                <a:solidFill>
                                  <a:schemeClr val="tx1"/>
                                </a:solidFill>
                                <a:latin typeface="Cambria Math" panose="02040503050406030204" pitchFamily="18" charset="0"/>
                              </a:rPr>
                              <m:t>−</m:t>
                            </m:r>
                            <m:d>
                              <m:dPr>
                                <m:begChr m:val="{"/>
                                <m:endChr m:val="}"/>
                                <m:ctrlPr>
                                  <a:rPr lang="en-US" altLang="ja-JP" sz="2400" b="0" i="1" smtClean="0">
                                    <a:solidFill>
                                      <a:schemeClr val="tx1"/>
                                    </a:solidFill>
                                    <a:latin typeface="Cambria Math" panose="02040503050406030204" pitchFamily="18" charset="0"/>
                                  </a:rPr>
                                </m:ctrlPr>
                              </m:dPr>
                              <m:e>
                                <m:r>
                                  <a:rPr lang="en-US" altLang="ja-JP" sz="2400" b="0" i="1" smtClean="0">
                                    <a:solidFill>
                                      <a:schemeClr val="tx1"/>
                                    </a:solidFill>
                                    <a:latin typeface="Cambria Math" panose="02040503050406030204" pitchFamily="18" charset="0"/>
                                  </a:rPr>
                                  <m:t>𝑝</m:t>
                                </m:r>
                              </m:e>
                            </m:d>
                            <m:r>
                              <a:rPr lang="en-US" altLang="ja-JP" sz="2400" b="0" i="1" smtClean="0">
                                <a:solidFill>
                                  <a:schemeClr val="tx1"/>
                                </a:solidFill>
                                <a:latin typeface="Cambria Math" panose="02040503050406030204" pitchFamily="18" charset="0"/>
                              </a:rPr>
                              <m:t> </m:t>
                            </m:r>
                          </m:e>
                        </m:d>
                        <m:r>
                          <a:rPr lang="en-US" altLang="ja-JP" sz="2400" b="0" i="1" smtClean="0">
                            <a:solidFill>
                              <a:schemeClr val="tx1"/>
                            </a:solidFill>
                            <a:latin typeface="Cambria Math" panose="02040503050406030204" pitchFamily="18" charset="0"/>
                          </a:rPr>
                          <m:t> </m:t>
                        </m:r>
                        <m:r>
                          <a:rPr lang="en-US" altLang="ja-JP" sz="2400" b="0" i="1" smtClean="0">
                            <a:solidFill>
                              <a:schemeClr val="tx1"/>
                            </a:solidFill>
                            <a:latin typeface="Cambria Math" panose="02040503050406030204" pitchFamily="18" charset="0"/>
                          </a:rPr>
                          <m:t>𝑑</m:t>
                        </m:r>
                        <m:d>
                          <m:dPr>
                            <m:ctrlPr>
                              <a:rPr lang="en-US" altLang="ja-JP" sz="2400" b="0" i="1" smtClean="0">
                                <a:solidFill>
                                  <a:schemeClr val="tx1"/>
                                </a:solidFill>
                                <a:latin typeface="Cambria Math" panose="02040503050406030204" pitchFamily="18" charset="0"/>
                              </a:rPr>
                            </m:ctrlPr>
                          </m:dPr>
                          <m:e>
                            <m:r>
                              <a:rPr lang="en-US" altLang="ja-JP" sz="2400" b="0" i="1" smtClean="0">
                                <a:solidFill>
                                  <a:schemeClr val="tx1"/>
                                </a:solidFill>
                                <a:latin typeface="Cambria Math" panose="02040503050406030204" pitchFamily="18" charset="0"/>
                              </a:rPr>
                              <m:t>𝑝</m:t>
                            </m:r>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𝑞</m:t>
                            </m:r>
                          </m:e>
                        </m:d>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𝑘</m:t>
                        </m:r>
                        <m:r>
                          <m:rPr>
                            <m:lit/>
                          </m:rP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𝑑𝑖𝑠𝑡𝑎𝑛𝑐𝑒</m:t>
                        </m:r>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𝑝</m:t>
                        </m:r>
                        <m:r>
                          <a:rPr lang="en-US" altLang="ja-JP" sz="2400" b="0" i="1" smtClean="0">
                            <a:solidFill>
                              <a:schemeClr val="tx1"/>
                            </a:solidFill>
                            <a:latin typeface="Cambria Math" panose="02040503050406030204" pitchFamily="18" charset="0"/>
                          </a:rPr>
                          <m:t>)}</m:t>
                        </m:r>
                      </m:oMath>
                    </m:oMathPara>
                  </a14:m>
                  <a:endParaRPr lang="en-US" altLang="ja-JP" sz="2400" dirty="0">
                    <a:solidFill>
                      <a:schemeClr val="tx1"/>
                    </a:solidFill>
                  </a:endParaRPr>
                </a:p>
              </p:txBody>
            </p:sp>
          </mc:Choice>
          <mc:Fallback xmlns="">
            <p:sp>
              <p:nvSpPr>
                <p:cNvPr id="48" name="正方形/長方形 47">
                  <a:extLst>
                    <a:ext uri="{FF2B5EF4-FFF2-40B4-BE49-F238E27FC236}">
                      <a16:creationId xmlns:a16="http://schemas.microsoft.com/office/drawing/2014/main" id="{BC57DCEF-7631-6643-8A05-320C109C8623}"/>
                    </a:ext>
                  </a:extLst>
                </p:cNvPr>
                <p:cNvSpPr>
                  <a:spLocks noRot="1" noChangeAspect="1" noMove="1" noResize="1" noEditPoints="1" noAdjustHandles="1" noChangeArrowheads="1" noChangeShapeType="1" noTextEdit="1"/>
                </p:cNvSpPr>
                <p:nvPr/>
              </p:nvSpPr>
              <p:spPr>
                <a:xfrm>
                  <a:off x="1240329" y="4956352"/>
                  <a:ext cx="9601196" cy="602742"/>
                </a:xfrm>
                <a:prstGeom prst="rect">
                  <a:avLst/>
                </a:prstGeom>
                <a:blipFill>
                  <a:blip r:embed="rId4"/>
                  <a:stretch>
                    <a:fillRect b="-4082"/>
                  </a:stretch>
                </a:blipFill>
                <a:ln>
                  <a:noFill/>
                </a:ln>
              </p:spPr>
              <p:txBody>
                <a:bodyPr/>
                <a:lstStyle/>
                <a:p>
                  <a:r>
                    <a:rPr lang="ja-JP" altLang="en-US">
                      <a:noFill/>
                    </a:rPr>
                    <a:t> </a:t>
                  </a:r>
                </a:p>
              </p:txBody>
            </p:sp>
          </mc:Fallback>
        </mc:AlternateContent>
      </p:grpSp>
      <p:grpSp>
        <p:nvGrpSpPr>
          <p:cNvPr id="122" name="グループ化 121">
            <a:extLst>
              <a:ext uri="{FF2B5EF4-FFF2-40B4-BE49-F238E27FC236}">
                <a16:creationId xmlns:a16="http://schemas.microsoft.com/office/drawing/2014/main" id="{E2EDB2F0-4275-2F45-B2FA-0B67B4417753}"/>
              </a:ext>
            </a:extLst>
          </p:cNvPr>
          <p:cNvGrpSpPr/>
          <p:nvPr/>
        </p:nvGrpSpPr>
        <p:grpSpPr>
          <a:xfrm>
            <a:off x="839034" y="1159364"/>
            <a:ext cx="11212067" cy="1967919"/>
            <a:chOff x="867610" y="1002172"/>
            <a:chExt cx="11212067" cy="1967919"/>
          </a:xfrm>
        </p:grpSpPr>
        <p:grpSp>
          <p:nvGrpSpPr>
            <p:cNvPr id="114" name="グループ化 113">
              <a:extLst>
                <a:ext uri="{FF2B5EF4-FFF2-40B4-BE49-F238E27FC236}">
                  <a16:creationId xmlns:a16="http://schemas.microsoft.com/office/drawing/2014/main" id="{EC6C456D-B5D6-344B-9BB0-63306D39A54C}"/>
                </a:ext>
              </a:extLst>
            </p:cNvPr>
            <p:cNvGrpSpPr/>
            <p:nvPr/>
          </p:nvGrpSpPr>
          <p:grpSpPr>
            <a:xfrm>
              <a:off x="867610" y="1002172"/>
              <a:ext cx="9938391" cy="1967919"/>
              <a:chOff x="896186" y="945020"/>
              <a:chExt cx="9938391" cy="1967919"/>
            </a:xfrm>
          </p:grpSpPr>
          <p:grpSp>
            <p:nvGrpSpPr>
              <p:cNvPr id="7" name="グループ化 6">
                <a:extLst>
                  <a:ext uri="{FF2B5EF4-FFF2-40B4-BE49-F238E27FC236}">
                    <a16:creationId xmlns:a16="http://schemas.microsoft.com/office/drawing/2014/main" id="{CD0E8C2C-E367-F848-A3D9-42E34BEAC1DC}"/>
                  </a:ext>
                </a:extLst>
              </p:cNvPr>
              <p:cNvGrpSpPr/>
              <p:nvPr/>
            </p:nvGrpSpPr>
            <p:grpSpPr>
              <a:xfrm>
                <a:off x="896186" y="945020"/>
                <a:ext cx="9938391" cy="969263"/>
                <a:chOff x="896186" y="945020"/>
                <a:chExt cx="9938391" cy="969263"/>
              </a:xfrm>
            </p:grpSpPr>
            <mc:AlternateContent xmlns:mc="http://schemas.openxmlformats.org/markup-compatibility/2006" xmlns:a14="http://schemas.microsoft.com/office/drawing/2010/main">
              <mc:Choice Requires="a14">
                <p:sp>
                  <p:nvSpPr>
                    <p:cNvPr id="53" name="正方形/長方形 52">
                      <a:extLst>
                        <a:ext uri="{FF2B5EF4-FFF2-40B4-BE49-F238E27FC236}">
                          <a16:creationId xmlns:a16="http://schemas.microsoft.com/office/drawing/2014/main" id="{882B8974-2546-DF4B-BBD6-65080684AE50}"/>
                        </a:ext>
                      </a:extLst>
                    </p:cNvPr>
                    <p:cNvSpPr/>
                    <p:nvPr/>
                  </p:nvSpPr>
                  <p:spPr>
                    <a:xfrm>
                      <a:off x="1233380" y="1353464"/>
                      <a:ext cx="9601197" cy="56081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func>
                              <m:funcPr>
                                <m:ctrlPr>
                                  <a:rPr lang="ja-JP" altLang="en-US" sz="2400" i="1" smtClean="0">
                                    <a:solidFill>
                                      <a:schemeClr val="tx1"/>
                                    </a:solidFill>
                                    <a:latin typeface="Cambria Math" panose="02040503050406030204" pitchFamily="18" charset="0"/>
                                  </a:rPr>
                                </m:ctrlPr>
                              </m:funcPr>
                              <m:fName>
                                <m:r>
                                  <a:rPr lang="en-US" altLang="ja-JP" sz="2400" b="0" i="1" smtClean="0">
                                    <a:solidFill>
                                      <a:schemeClr val="tx1"/>
                                    </a:solidFill>
                                    <a:latin typeface="Cambria Math" panose="02040503050406030204" pitchFamily="18" charset="0"/>
                                  </a:rPr>
                                  <m:t> </m:t>
                                </m:r>
                                <m:r>
                                  <a:rPr lang="en-US" altLang="ja-JP" sz="2400" b="0" i="1" smtClean="0">
                                    <a:solidFill>
                                      <a:schemeClr val="tx1"/>
                                    </a:solidFill>
                                    <a:latin typeface="Cambria Math" panose="02040503050406030204" pitchFamily="18" charset="0"/>
                                  </a:rPr>
                                  <m:t>𝑘</m:t>
                                </m:r>
                                <m:r>
                                  <m:rPr>
                                    <m:lit/>
                                  </m:rP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𝑑𝑖𝑠𝑡𝑎𝑛𝑐𝑒</m:t>
                                </m:r>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𝑝</m:t>
                                </m:r>
                                <m:r>
                                  <a:rPr lang="en-US" altLang="ja-JP" sz="2400" b="0" i="1" smtClean="0">
                                    <a:solidFill>
                                      <a:schemeClr val="tx1"/>
                                    </a:solidFill>
                                    <a:latin typeface="Cambria Math" panose="02040503050406030204" pitchFamily="18" charset="0"/>
                                  </a:rPr>
                                  <m:t>)</m:t>
                                </m:r>
                              </m:fName>
                              <m:e>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𝑑</m:t>
                                </m:r>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𝑝</m:t>
                                </m:r>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𝑜</m:t>
                                </m:r>
                                <m:r>
                                  <a:rPr lang="en-US" altLang="ja-JP" sz="2400" b="0" i="1" smtClean="0">
                                    <a:solidFill>
                                      <a:schemeClr val="tx1"/>
                                    </a:solidFill>
                                    <a:latin typeface="Cambria Math" panose="02040503050406030204" pitchFamily="18" charset="0"/>
                                  </a:rPr>
                                  <m:t>) </m:t>
                                </m:r>
                              </m:e>
                            </m:func>
                          </m:oMath>
                        </m:oMathPara>
                      </a14:m>
                      <a:endParaRPr lang="en-US" altLang="ja-JP" sz="2400" dirty="0">
                        <a:solidFill>
                          <a:schemeClr val="tx1"/>
                        </a:solidFill>
                      </a:endParaRPr>
                    </a:p>
                  </p:txBody>
                </p:sp>
              </mc:Choice>
              <mc:Fallback xmlns="">
                <p:sp>
                  <p:nvSpPr>
                    <p:cNvPr id="53" name="正方形/長方形 52">
                      <a:extLst>
                        <a:ext uri="{FF2B5EF4-FFF2-40B4-BE49-F238E27FC236}">
                          <a16:creationId xmlns:a16="http://schemas.microsoft.com/office/drawing/2014/main" id="{882B8974-2546-DF4B-BBD6-65080684AE50}"/>
                        </a:ext>
                      </a:extLst>
                    </p:cNvPr>
                    <p:cNvSpPr>
                      <a:spLocks noRot="1" noChangeAspect="1" noMove="1" noResize="1" noEditPoints="1" noAdjustHandles="1" noChangeArrowheads="1" noChangeShapeType="1" noTextEdit="1"/>
                    </p:cNvSpPr>
                    <p:nvPr/>
                  </p:nvSpPr>
                  <p:spPr>
                    <a:xfrm>
                      <a:off x="1233380" y="1353464"/>
                      <a:ext cx="9601197" cy="560819"/>
                    </a:xfrm>
                    <a:prstGeom prst="rect">
                      <a:avLst/>
                    </a:prstGeom>
                    <a:blipFill>
                      <a:blip r:embed="rId5"/>
                      <a:stretch>
                        <a:fillRect b="-6522"/>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a:extLst>
                        <a:ext uri="{FF2B5EF4-FFF2-40B4-BE49-F238E27FC236}">
                          <a16:creationId xmlns:a16="http://schemas.microsoft.com/office/drawing/2014/main" id="{140F2A99-BA14-7841-BDC5-BA6D0A100F8F}"/>
                        </a:ext>
                      </a:extLst>
                    </p:cNvPr>
                    <p:cNvSpPr/>
                    <p:nvPr/>
                  </p:nvSpPr>
                  <p:spPr>
                    <a:xfrm>
                      <a:off x="896186" y="945020"/>
                      <a:ext cx="2163349"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𝑝</m:t>
                          </m:r>
                        </m:oMath>
                      </a14:m>
                      <a:r>
                        <a:rPr lang="ja-JP" altLang="en-US" sz="2400"/>
                        <a:t>の</a:t>
                      </a:r>
                      <a14:m>
                        <m:oMath xmlns:m="http://schemas.openxmlformats.org/officeDocument/2006/math">
                          <m:r>
                            <a:rPr lang="en-US" altLang="ja-JP" sz="2400" b="0" i="1">
                              <a:latin typeface="Cambria Math" panose="02040503050406030204" pitchFamily="18" charset="0"/>
                            </a:rPr>
                            <m:t>𝑘</m:t>
                          </m:r>
                        </m:oMath>
                      </a14:m>
                      <a:r>
                        <a:rPr lang="en-US" altLang="ja-JP" sz="2400" b="1" dirty="0"/>
                        <a:t>-</a:t>
                      </a:r>
                      <a:r>
                        <a:rPr lang="ja-JP" altLang="en-US" sz="2400"/>
                        <a:t>近傍距離</a:t>
                      </a:r>
                    </a:p>
                  </p:txBody>
                </p:sp>
              </mc:Choice>
              <mc:Fallback xmlns="">
                <p:sp>
                  <p:nvSpPr>
                    <p:cNvPr id="54" name="正方形/長方形 53">
                      <a:extLst>
                        <a:ext uri="{FF2B5EF4-FFF2-40B4-BE49-F238E27FC236}">
                          <a16:creationId xmlns:a16="http://schemas.microsoft.com/office/drawing/2014/main" id="{140F2A99-BA14-7841-BDC5-BA6D0A100F8F}"/>
                        </a:ext>
                      </a:extLst>
                    </p:cNvPr>
                    <p:cNvSpPr>
                      <a:spLocks noRot="1" noChangeAspect="1" noMove="1" noResize="1" noEditPoints="1" noAdjustHandles="1" noChangeArrowheads="1" noChangeShapeType="1" noTextEdit="1"/>
                    </p:cNvSpPr>
                    <p:nvPr/>
                  </p:nvSpPr>
                  <p:spPr>
                    <a:xfrm>
                      <a:off x="896186" y="945020"/>
                      <a:ext cx="2163349" cy="461665"/>
                    </a:xfrm>
                    <a:prstGeom prst="rect">
                      <a:avLst/>
                    </a:prstGeom>
                    <a:blipFill>
                      <a:blip r:embed="rId6"/>
                      <a:stretch>
                        <a:fillRect l="-585" t="-13158" r="-2924" b="-26316"/>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BD45505F-5681-7247-BFF1-3111CBD873DF}"/>
                      </a:ext>
                    </a:extLst>
                  </p:cNvPr>
                  <p:cNvSpPr/>
                  <p:nvPr/>
                </p:nvSpPr>
                <p:spPr>
                  <a:xfrm>
                    <a:off x="1200827" y="1870474"/>
                    <a:ext cx="8656854" cy="1042465"/>
                  </a:xfrm>
                  <a:prstGeom prst="rect">
                    <a:avLst/>
                  </a:prstGeom>
                </p:spPr>
                <p:txBody>
                  <a:bodyPr wrap="square">
                    <a:spAutoFit/>
                  </a:bodyPr>
                  <a:lstStyle/>
                  <a:p>
                    <a:r>
                      <a:rPr lang="ja-JP" altLang="en-US" sz="2000"/>
                      <a:t>ただし，</a:t>
                    </a:r>
                    <a14:m>
                      <m:oMath xmlns:m="http://schemas.openxmlformats.org/officeDocument/2006/math">
                        <m:r>
                          <a:rPr lang="en-US" altLang="ja-JP" sz="2000" i="1">
                            <a:latin typeface="Cambria Math" panose="02040503050406030204" pitchFamily="18" charset="0"/>
                          </a:rPr>
                          <m:t>𝑜</m:t>
                        </m:r>
                      </m:oMath>
                    </a14:m>
                    <a:r>
                      <a:rPr lang="ja-JP" altLang="en-US" sz="2000"/>
                      <a:t>は以下を満たす．</a:t>
                    </a:r>
                    <a:endParaRPr lang="en-US" altLang="ja-JP" sz="2000" dirty="0"/>
                  </a:p>
                  <a:p>
                    <a:pPr marL="514350" indent="-514350">
                      <a:buAutoNum type="romanLcParenBoth"/>
                    </a:pPr>
                    <a:r>
                      <a:rPr lang="ja-JP" altLang="en-US" sz="2000"/>
                      <a:t>少なくとも</a:t>
                    </a:r>
                    <a14:m>
                      <m:oMath xmlns:m="http://schemas.openxmlformats.org/officeDocument/2006/math">
                        <m:r>
                          <a:rPr lang="en-US" altLang="ja-JP" sz="2000" i="1">
                            <a:latin typeface="Cambria Math" panose="02040503050406030204" pitchFamily="18" charset="0"/>
                          </a:rPr>
                          <m:t>𝑘</m:t>
                        </m:r>
                      </m:oMath>
                    </a14:m>
                    <a:r>
                      <a:rPr lang="ja-JP" altLang="en-US" sz="2000"/>
                      <a:t>個の</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𝑜</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r>
                          <a:rPr lang="en-US" altLang="ja-JP" sz="2000" i="1">
                            <a:latin typeface="Cambria Math" panose="02040503050406030204" pitchFamily="18" charset="0"/>
                          </a:rPr>
                          <m:t>𝐷</m:t>
                        </m:r>
                        <m:r>
                          <a:rPr lang="en-US" altLang="ja-JP" sz="2000" i="1">
                            <a:latin typeface="Cambria Math" panose="02040503050406030204" pitchFamily="18" charset="0"/>
                          </a:rPr>
                          <m:t>−{</m:t>
                        </m:r>
                        <m:r>
                          <a:rPr lang="en-US" altLang="ja-JP" sz="2000" i="1">
                            <a:latin typeface="Cambria Math" panose="02040503050406030204" pitchFamily="18" charset="0"/>
                          </a:rPr>
                          <m:t>𝑝</m:t>
                        </m:r>
                        <m:r>
                          <a:rPr lang="en-US" altLang="ja-JP" sz="2000" i="1">
                            <a:latin typeface="Cambria Math" panose="02040503050406030204" pitchFamily="18" charset="0"/>
                          </a:rPr>
                          <m:t>}</m:t>
                        </m:r>
                      </m:oMath>
                    </a14:m>
                    <a:r>
                      <a:rPr lang="ja-JP" altLang="en-US" sz="2000"/>
                      <a:t>に対して</a:t>
                    </a:r>
                    <a:r>
                      <a:rPr lang="en-US" altLang="ja-JP" sz="2000" dirty="0"/>
                      <a:t> </a:t>
                    </a:r>
                    <a14:m>
                      <m:oMath xmlns:m="http://schemas.openxmlformats.org/officeDocument/2006/math">
                        <m:r>
                          <a:rPr lang="en-US" altLang="ja-JP" sz="2000" i="1" dirty="0">
                            <a:latin typeface="Cambria Math" panose="02040503050406030204" pitchFamily="18" charset="0"/>
                          </a:rPr>
                          <m:t>𝑑</m:t>
                        </m:r>
                        <m:d>
                          <m:dPr>
                            <m:ctrlPr>
                              <a:rPr lang="en-US" altLang="ja-JP" sz="2000" i="1" dirty="0">
                                <a:latin typeface="Cambria Math" panose="02040503050406030204" pitchFamily="18" charset="0"/>
                              </a:rPr>
                            </m:ctrlPr>
                          </m:dPr>
                          <m:e>
                            <m:r>
                              <a:rPr lang="en-US" altLang="ja-JP" sz="2000" b="0" i="1" dirty="0" smtClean="0">
                                <a:latin typeface="Cambria Math" panose="02040503050406030204" pitchFamily="18" charset="0"/>
                              </a:rPr>
                              <m:t>𝑝</m:t>
                            </m:r>
                            <m:r>
                              <a:rPr lang="en-US" altLang="ja-JP" sz="2000" i="1" dirty="0">
                                <a:latin typeface="Cambria Math" panose="02040503050406030204" pitchFamily="18" charset="0"/>
                              </a:rPr>
                              <m:t>,</m:t>
                            </m:r>
                            <m:sSup>
                              <m:sSupPr>
                                <m:ctrlPr>
                                  <a:rPr lang="en-US" altLang="ja-JP" sz="2000" i="1" dirty="0">
                                    <a:latin typeface="Cambria Math" panose="02040503050406030204" pitchFamily="18" charset="0"/>
                                  </a:rPr>
                                </m:ctrlPr>
                              </m:sSupPr>
                              <m:e>
                                <m:r>
                                  <a:rPr lang="en-US" altLang="ja-JP" sz="2000" i="1" dirty="0">
                                    <a:latin typeface="Cambria Math" panose="02040503050406030204" pitchFamily="18" charset="0"/>
                                  </a:rPr>
                                  <m:t>𝑜</m:t>
                                </m:r>
                              </m:e>
                              <m:sup>
                                <m:r>
                                  <a:rPr lang="en-US" altLang="ja-JP" sz="2000" i="1" dirty="0">
                                    <a:latin typeface="Cambria Math" panose="02040503050406030204" pitchFamily="18" charset="0"/>
                                  </a:rPr>
                                  <m:t>′</m:t>
                                </m:r>
                              </m:sup>
                            </m:sSup>
                          </m:e>
                        </m:d>
                        <m:r>
                          <a:rPr lang="en-US" altLang="ja-JP" sz="2000" i="1" dirty="0">
                            <a:latin typeface="Cambria Math" panose="02040503050406030204" pitchFamily="18" charset="0"/>
                          </a:rPr>
                          <m:t>≤</m:t>
                        </m:r>
                        <m:r>
                          <a:rPr lang="en-US" altLang="ja-JP" sz="2000" i="1" dirty="0">
                            <a:latin typeface="Cambria Math" panose="02040503050406030204" pitchFamily="18" charset="0"/>
                          </a:rPr>
                          <m:t>𝑑</m:t>
                        </m:r>
                        <m:r>
                          <a:rPr lang="en-US" altLang="ja-JP" sz="2000" i="1" dirty="0">
                            <a:latin typeface="Cambria Math" panose="02040503050406030204" pitchFamily="18" charset="0"/>
                          </a:rPr>
                          <m:t>(</m:t>
                        </m:r>
                        <m:r>
                          <a:rPr lang="en-US" altLang="ja-JP" sz="2000" b="0" i="1" dirty="0" smtClean="0">
                            <a:latin typeface="Cambria Math" panose="02040503050406030204" pitchFamily="18" charset="0"/>
                          </a:rPr>
                          <m:t>𝑝</m:t>
                        </m:r>
                        <m:r>
                          <a:rPr lang="en-US" altLang="ja-JP" sz="2000" i="1" dirty="0">
                            <a:latin typeface="Cambria Math" panose="02040503050406030204" pitchFamily="18" charset="0"/>
                          </a:rPr>
                          <m:t>,</m:t>
                        </m:r>
                        <m:sSup>
                          <m:sSupPr>
                            <m:ctrlPr>
                              <a:rPr lang="en-US" altLang="ja-JP" sz="2000" i="1" dirty="0">
                                <a:latin typeface="Cambria Math" panose="02040503050406030204" pitchFamily="18" charset="0"/>
                              </a:rPr>
                            </m:ctrlPr>
                          </m:sSupPr>
                          <m:e>
                            <m:r>
                              <a:rPr lang="en-US" altLang="ja-JP" sz="2000" i="1" dirty="0">
                                <a:latin typeface="Cambria Math" panose="02040503050406030204" pitchFamily="18" charset="0"/>
                              </a:rPr>
                              <m:t>𝑜</m:t>
                            </m:r>
                          </m:e>
                          <m:sup>
                            <m:r>
                              <a:rPr lang="en-US" altLang="ja-JP" sz="2000" b="0" i="1" dirty="0" smtClean="0">
                                <a:latin typeface="Cambria Math" panose="02040503050406030204" pitchFamily="18" charset="0"/>
                              </a:rPr>
                              <m:t> </m:t>
                            </m:r>
                          </m:sup>
                        </m:sSup>
                        <m:r>
                          <a:rPr lang="en-US" altLang="ja-JP" sz="2000" i="1" dirty="0">
                            <a:latin typeface="Cambria Math" panose="02040503050406030204" pitchFamily="18" charset="0"/>
                          </a:rPr>
                          <m:t>)</m:t>
                        </m:r>
                      </m:oMath>
                    </a14:m>
                    <a:endParaRPr lang="en-US" altLang="ja-JP" sz="2000" i="1" dirty="0"/>
                  </a:p>
                  <a:p>
                    <a:pPr marL="514350" indent="-514350">
                      <a:buFontTx/>
                      <a:buAutoNum type="romanLcParenBoth"/>
                    </a:pPr>
                    <a:r>
                      <a:rPr lang="ja-JP" altLang="en-US" sz="2000" i="1"/>
                      <a:t>少なくとも</a:t>
                    </a:r>
                    <a14:m>
                      <m:oMath xmlns:m="http://schemas.openxmlformats.org/officeDocument/2006/math">
                        <m:r>
                          <a:rPr lang="en-US" altLang="ja-JP" sz="2000" i="1">
                            <a:latin typeface="Cambria Math" panose="02040503050406030204" pitchFamily="18" charset="0"/>
                          </a:rPr>
                          <m:t>𝑘</m:t>
                        </m:r>
                        <m:r>
                          <a:rPr lang="en-US" altLang="ja-JP" sz="2000" i="1">
                            <a:latin typeface="Cambria Math" panose="02040503050406030204" pitchFamily="18" charset="0"/>
                          </a:rPr>
                          <m:t>−1</m:t>
                        </m:r>
                        <m:r>
                          <a:rPr lang="ja-JP" altLang="en-US" sz="2000" i="1">
                            <a:latin typeface="Cambria Math" panose="02040503050406030204" pitchFamily="18" charset="0"/>
                          </a:rPr>
                          <m:t>個</m:t>
                        </m:r>
                      </m:oMath>
                    </a14:m>
                    <a:r>
                      <a:rPr lang="ja-JP" altLang="en-US" sz="2000" i="1" dirty="0"/>
                      <a:t>の</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𝑜</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r>
                          <a:rPr lang="en-US" altLang="ja-JP" sz="2000" i="1">
                            <a:latin typeface="Cambria Math" panose="02040503050406030204" pitchFamily="18" charset="0"/>
                          </a:rPr>
                          <m:t>𝐷</m:t>
                        </m:r>
                        <m:r>
                          <a:rPr lang="en-US" altLang="ja-JP" sz="2000" i="1">
                            <a:latin typeface="Cambria Math" panose="02040503050406030204" pitchFamily="18" charset="0"/>
                          </a:rPr>
                          <m:t>−{</m:t>
                        </m:r>
                        <m:r>
                          <a:rPr lang="en-US" altLang="ja-JP" sz="2000" i="1">
                            <a:latin typeface="Cambria Math" panose="02040503050406030204" pitchFamily="18" charset="0"/>
                          </a:rPr>
                          <m:t>𝑝</m:t>
                        </m:r>
                        <m:r>
                          <a:rPr lang="en-US" altLang="ja-JP" sz="2000" i="1">
                            <a:latin typeface="Cambria Math" panose="02040503050406030204" pitchFamily="18" charset="0"/>
                          </a:rPr>
                          <m:t>}</m:t>
                        </m:r>
                      </m:oMath>
                    </a14:m>
                    <a:r>
                      <a:rPr lang="ja-JP" altLang="en-US" sz="2000" i="1"/>
                      <a:t>に対して</a:t>
                    </a:r>
                    <a14:m>
                      <m:oMath xmlns:m="http://schemas.openxmlformats.org/officeDocument/2006/math">
                        <m:r>
                          <a:rPr lang="en-US" altLang="ja-JP" sz="2000" i="1" dirty="0">
                            <a:latin typeface="Cambria Math" panose="02040503050406030204" pitchFamily="18" charset="0"/>
                          </a:rPr>
                          <m:t> </m:t>
                        </m:r>
                        <m:r>
                          <a:rPr lang="en-US" altLang="ja-JP" sz="2000" i="1" dirty="0">
                            <a:latin typeface="Cambria Math" panose="02040503050406030204" pitchFamily="18" charset="0"/>
                          </a:rPr>
                          <m:t>𝑑</m:t>
                        </m:r>
                        <m:d>
                          <m:dPr>
                            <m:ctrlPr>
                              <a:rPr lang="en-US" altLang="ja-JP" sz="2000" i="1" dirty="0">
                                <a:latin typeface="Cambria Math" panose="02040503050406030204" pitchFamily="18" charset="0"/>
                              </a:rPr>
                            </m:ctrlPr>
                          </m:dPr>
                          <m:e>
                            <m:r>
                              <a:rPr lang="en-US" altLang="ja-JP" sz="2000" b="0" i="1" dirty="0" smtClean="0">
                                <a:latin typeface="Cambria Math" panose="02040503050406030204" pitchFamily="18" charset="0"/>
                              </a:rPr>
                              <m:t>𝑝</m:t>
                            </m:r>
                            <m:r>
                              <a:rPr lang="en-US" altLang="ja-JP" sz="2000" i="1" dirty="0">
                                <a:latin typeface="Cambria Math" panose="02040503050406030204" pitchFamily="18" charset="0"/>
                              </a:rPr>
                              <m:t>,</m:t>
                            </m:r>
                            <m:sSup>
                              <m:sSupPr>
                                <m:ctrlPr>
                                  <a:rPr lang="en-US" altLang="ja-JP" sz="2000" i="1" dirty="0">
                                    <a:latin typeface="Cambria Math" panose="02040503050406030204" pitchFamily="18" charset="0"/>
                                  </a:rPr>
                                </m:ctrlPr>
                              </m:sSupPr>
                              <m:e>
                                <m:r>
                                  <a:rPr lang="en-US" altLang="ja-JP" sz="2000" i="1" dirty="0">
                                    <a:latin typeface="Cambria Math" panose="02040503050406030204" pitchFamily="18" charset="0"/>
                                  </a:rPr>
                                  <m:t>𝑜</m:t>
                                </m:r>
                              </m:e>
                              <m:sup>
                                <m:r>
                                  <a:rPr lang="en-US" altLang="ja-JP" sz="2000" i="1" dirty="0">
                                    <a:latin typeface="Cambria Math" panose="02040503050406030204" pitchFamily="18" charset="0"/>
                                  </a:rPr>
                                  <m:t>′</m:t>
                                </m:r>
                              </m:sup>
                            </m:sSup>
                          </m:e>
                        </m:d>
                        <m:r>
                          <a:rPr lang="en-US" altLang="ja-JP" sz="2000" b="0" i="1" dirty="0" smtClean="0">
                            <a:latin typeface="Cambria Math" panose="02040503050406030204" pitchFamily="18" charset="0"/>
                          </a:rPr>
                          <m:t>&lt;</m:t>
                        </m:r>
                        <m:r>
                          <a:rPr lang="en-US" altLang="ja-JP" sz="2000" i="1" dirty="0">
                            <a:latin typeface="Cambria Math" panose="02040503050406030204" pitchFamily="18" charset="0"/>
                          </a:rPr>
                          <m:t>𝑑</m:t>
                        </m:r>
                        <m:r>
                          <a:rPr lang="en-US" altLang="ja-JP" sz="2000" i="1" dirty="0">
                            <a:latin typeface="Cambria Math" panose="02040503050406030204" pitchFamily="18" charset="0"/>
                          </a:rPr>
                          <m:t>(</m:t>
                        </m:r>
                        <m:r>
                          <a:rPr lang="en-US" altLang="ja-JP" sz="2000" b="0" i="1" dirty="0" smtClean="0">
                            <a:latin typeface="Cambria Math" panose="02040503050406030204" pitchFamily="18" charset="0"/>
                          </a:rPr>
                          <m:t>𝑝</m:t>
                        </m:r>
                        <m:r>
                          <a:rPr lang="en-US" altLang="ja-JP" sz="2000" i="1" dirty="0">
                            <a:latin typeface="Cambria Math" panose="02040503050406030204" pitchFamily="18" charset="0"/>
                          </a:rPr>
                          <m:t>,</m:t>
                        </m:r>
                        <m:sSup>
                          <m:sSupPr>
                            <m:ctrlPr>
                              <a:rPr lang="en-US" altLang="ja-JP" sz="2000" i="1" dirty="0">
                                <a:latin typeface="Cambria Math" panose="02040503050406030204" pitchFamily="18" charset="0"/>
                              </a:rPr>
                            </m:ctrlPr>
                          </m:sSupPr>
                          <m:e>
                            <m:r>
                              <a:rPr lang="en-US" altLang="ja-JP" sz="2000" i="1" dirty="0">
                                <a:latin typeface="Cambria Math" panose="02040503050406030204" pitchFamily="18" charset="0"/>
                              </a:rPr>
                              <m:t>𝑜</m:t>
                            </m:r>
                          </m:e>
                          <m:sup>
                            <m:r>
                              <a:rPr lang="en-US" altLang="ja-JP" sz="2000" b="0" i="1" dirty="0" smtClean="0">
                                <a:latin typeface="Cambria Math" panose="02040503050406030204" pitchFamily="18" charset="0"/>
                              </a:rPr>
                              <m:t> </m:t>
                            </m:r>
                          </m:sup>
                        </m:sSup>
                        <m:r>
                          <a:rPr lang="en-US" altLang="ja-JP" sz="2000" i="1" dirty="0">
                            <a:latin typeface="Cambria Math" panose="02040503050406030204" pitchFamily="18" charset="0"/>
                          </a:rPr>
                          <m:t>)</m:t>
                        </m:r>
                      </m:oMath>
                    </a14:m>
                    <a:endParaRPr lang="en-US" altLang="ja-JP" sz="2000" i="1" dirty="0"/>
                  </a:p>
                </p:txBody>
              </p:sp>
            </mc:Choice>
            <mc:Fallback xmlns="">
              <p:sp>
                <p:nvSpPr>
                  <p:cNvPr id="3" name="正方形/長方形 2">
                    <a:extLst>
                      <a:ext uri="{FF2B5EF4-FFF2-40B4-BE49-F238E27FC236}">
                        <a16:creationId xmlns:a16="http://schemas.microsoft.com/office/drawing/2014/main" id="{BD45505F-5681-7247-BFF1-3111CBD873DF}"/>
                      </a:ext>
                    </a:extLst>
                  </p:cNvPr>
                  <p:cNvSpPr>
                    <a:spLocks noRot="1" noChangeAspect="1" noMove="1" noResize="1" noEditPoints="1" noAdjustHandles="1" noChangeArrowheads="1" noChangeShapeType="1" noTextEdit="1"/>
                  </p:cNvSpPr>
                  <p:nvPr/>
                </p:nvSpPr>
                <p:spPr>
                  <a:xfrm>
                    <a:off x="1200827" y="1870474"/>
                    <a:ext cx="8656854" cy="1042465"/>
                  </a:xfrm>
                  <a:prstGeom prst="rect">
                    <a:avLst/>
                  </a:prstGeom>
                  <a:blipFill>
                    <a:blip r:embed="rId7"/>
                    <a:stretch>
                      <a:fillRect l="-732" t="-1205" b="-7229"/>
                    </a:stretch>
                  </a:blipFill>
                </p:spPr>
                <p:txBody>
                  <a:bodyPr/>
                  <a:lstStyle/>
                  <a:p>
                    <a:r>
                      <a:rPr lang="ja-JP" altLang="en-US">
                        <a:noFill/>
                      </a:rPr>
                      <a:t> </a:t>
                    </a:r>
                  </a:p>
                </p:txBody>
              </p:sp>
            </mc:Fallback>
          </mc:AlternateContent>
        </p:grpSp>
        <p:grpSp>
          <p:nvGrpSpPr>
            <p:cNvPr id="86" name="グループ化 85">
              <a:extLst>
                <a:ext uri="{FF2B5EF4-FFF2-40B4-BE49-F238E27FC236}">
                  <a16:creationId xmlns:a16="http://schemas.microsoft.com/office/drawing/2014/main" id="{9FBF1CA7-FA23-F549-BCBE-977248454BE9}"/>
                </a:ext>
              </a:extLst>
            </p:cNvPr>
            <p:cNvGrpSpPr/>
            <p:nvPr/>
          </p:nvGrpSpPr>
          <p:grpSpPr>
            <a:xfrm>
              <a:off x="10065710" y="1037930"/>
              <a:ext cx="2013967" cy="1467964"/>
              <a:chOff x="10065710" y="1037930"/>
              <a:chExt cx="2013967" cy="1467964"/>
            </a:xfrm>
          </p:grpSpPr>
          <p:grpSp>
            <p:nvGrpSpPr>
              <p:cNvPr id="80" name="グループ化 79">
                <a:extLst>
                  <a:ext uri="{FF2B5EF4-FFF2-40B4-BE49-F238E27FC236}">
                    <a16:creationId xmlns:a16="http://schemas.microsoft.com/office/drawing/2014/main" id="{497AD26C-8A52-E045-A780-9CEF14E32D93}"/>
                  </a:ext>
                </a:extLst>
              </p:cNvPr>
              <p:cNvGrpSpPr/>
              <p:nvPr/>
            </p:nvGrpSpPr>
            <p:grpSpPr>
              <a:xfrm>
                <a:off x="10818883" y="1037930"/>
                <a:ext cx="1260794" cy="1467964"/>
                <a:chOff x="9890234" y="1742944"/>
                <a:chExt cx="1260794" cy="1467964"/>
              </a:xfrm>
            </p:grpSpPr>
            <mc:AlternateContent xmlns:mc="http://schemas.openxmlformats.org/markup-compatibility/2006" xmlns:a14="http://schemas.microsoft.com/office/drawing/2010/main">
              <mc:Choice Requires="a14">
                <p:sp>
                  <p:nvSpPr>
                    <p:cNvPr id="71" name="正方形/長方形 70">
                      <a:extLst>
                        <a:ext uri="{FF2B5EF4-FFF2-40B4-BE49-F238E27FC236}">
                          <a16:creationId xmlns:a16="http://schemas.microsoft.com/office/drawing/2014/main" id="{039B8FF4-7A49-9D40-B92B-667C2638DC7A}"/>
                        </a:ext>
                      </a:extLst>
                    </p:cNvPr>
                    <p:cNvSpPr/>
                    <p:nvPr/>
                  </p:nvSpPr>
                  <p:spPr>
                    <a:xfrm>
                      <a:off x="10302012" y="2409968"/>
                      <a:ext cx="39459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solidFill>
                                  <a:srgbClr val="C00000"/>
                                </a:solidFill>
                                <a:latin typeface="Cambria Math" panose="02040503050406030204" pitchFamily="18" charset="0"/>
                              </a:rPr>
                              <m:t>𝑝</m:t>
                            </m:r>
                          </m:oMath>
                        </m:oMathPara>
                      </a14:m>
                      <a:endParaRPr lang="ja-JP" altLang="en-US" sz="2000">
                        <a:solidFill>
                          <a:srgbClr val="C00000"/>
                        </a:solidFill>
                      </a:endParaRPr>
                    </a:p>
                  </p:txBody>
                </p:sp>
              </mc:Choice>
              <mc:Fallback xmlns="">
                <p:sp>
                  <p:nvSpPr>
                    <p:cNvPr id="71" name="正方形/長方形 70">
                      <a:extLst>
                        <a:ext uri="{FF2B5EF4-FFF2-40B4-BE49-F238E27FC236}">
                          <a16:creationId xmlns:a16="http://schemas.microsoft.com/office/drawing/2014/main" id="{039B8FF4-7A49-9D40-B92B-667C2638DC7A}"/>
                        </a:ext>
                      </a:extLst>
                    </p:cNvPr>
                    <p:cNvSpPr>
                      <a:spLocks noRot="1" noChangeAspect="1" noMove="1" noResize="1" noEditPoints="1" noAdjustHandles="1" noChangeArrowheads="1" noChangeShapeType="1" noTextEdit="1"/>
                    </p:cNvSpPr>
                    <p:nvPr/>
                  </p:nvSpPr>
                  <p:spPr>
                    <a:xfrm>
                      <a:off x="10302012" y="2409968"/>
                      <a:ext cx="394595" cy="400110"/>
                    </a:xfrm>
                    <a:prstGeom prst="rect">
                      <a:avLst/>
                    </a:prstGeom>
                    <a:blipFill>
                      <a:blip r:embed="rId8"/>
                      <a:stretch>
                        <a:fillRect b="-6250"/>
                      </a:stretch>
                    </a:blipFill>
                  </p:spPr>
                  <p:txBody>
                    <a:bodyPr/>
                    <a:lstStyle/>
                    <a:p>
                      <a:r>
                        <a:rPr lang="ja-JP" altLang="en-US">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0" name="インク 9">
                      <a:extLst>
                        <a:ext uri="{FF2B5EF4-FFF2-40B4-BE49-F238E27FC236}">
                          <a16:creationId xmlns:a16="http://schemas.microsoft.com/office/drawing/2014/main" id="{A8F671BC-D283-9744-B067-A5CB716269B2}"/>
                        </a:ext>
                      </a:extLst>
                    </p14:cNvPr>
                    <p14:cNvContentPartPr/>
                    <p14:nvPr/>
                  </p14:nvContentPartPr>
                  <p14:xfrm>
                    <a:off x="10380870" y="2390917"/>
                    <a:ext cx="360" cy="360"/>
                  </p14:xfrm>
                </p:contentPart>
              </mc:Choice>
              <mc:Fallback xmlns="">
                <p:pic>
                  <p:nvPicPr>
                    <p:cNvPr id="10" name="インク 9">
                      <a:extLst>
                        <a:ext uri="{FF2B5EF4-FFF2-40B4-BE49-F238E27FC236}">
                          <a16:creationId xmlns:a16="http://schemas.microsoft.com/office/drawing/2014/main" id="{A8F671BC-D283-9744-B067-A5CB716269B2}"/>
                        </a:ext>
                      </a:extLst>
                    </p:cNvPr>
                    <p:cNvPicPr/>
                    <p:nvPr/>
                  </p:nvPicPr>
                  <p:blipFill>
                    <a:blip r:embed="rId10"/>
                    <a:stretch>
                      <a:fillRect/>
                    </a:stretch>
                  </p:blipFill>
                  <p:spPr>
                    <a:xfrm>
                      <a:off x="10362870" y="23732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インク 10">
                      <a:extLst>
                        <a:ext uri="{FF2B5EF4-FFF2-40B4-BE49-F238E27FC236}">
                          <a16:creationId xmlns:a16="http://schemas.microsoft.com/office/drawing/2014/main" id="{FC4956B0-0F9F-A74E-865A-92317A7115A0}"/>
                        </a:ext>
                      </a:extLst>
                    </p14:cNvPr>
                    <p14:cNvContentPartPr/>
                    <p14:nvPr/>
                  </p14:nvContentPartPr>
                  <p14:xfrm>
                    <a:off x="10942110" y="2174197"/>
                    <a:ext cx="360" cy="360"/>
                  </p14:xfrm>
                </p:contentPart>
              </mc:Choice>
              <mc:Fallback xmlns="">
                <p:pic>
                  <p:nvPicPr>
                    <p:cNvPr id="11" name="インク 10">
                      <a:extLst>
                        <a:ext uri="{FF2B5EF4-FFF2-40B4-BE49-F238E27FC236}">
                          <a16:creationId xmlns:a16="http://schemas.microsoft.com/office/drawing/2014/main" id="{FC4956B0-0F9F-A74E-865A-92317A7115A0}"/>
                        </a:ext>
                      </a:extLst>
                    </p:cNvPr>
                    <p:cNvPicPr/>
                    <p:nvPr/>
                  </p:nvPicPr>
                  <p:blipFill>
                    <a:blip r:embed="rId10"/>
                    <a:stretch>
                      <a:fillRect/>
                    </a:stretch>
                  </p:blipFill>
                  <p:spPr>
                    <a:xfrm>
                      <a:off x="10924470" y="21565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インク 12">
                      <a:extLst>
                        <a:ext uri="{FF2B5EF4-FFF2-40B4-BE49-F238E27FC236}">
                          <a16:creationId xmlns:a16="http://schemas.microsoft.com/office/drawing/2014/main" id="{2964E0C9-A8C9-7441-B19A-9C4221604D48}"/>
                        </a:ext>
                      </a:extLst>
                    </p14:cNvPr>
                    <p14:cNvContentPartPr/>
                    <p14:nvPr/>
                  </p14:nvContentPartPr>
                  <p14:xfrm>
                    <a:off x="10525590" y="1891237"/>
                    <a:ext cx="360" cy="360"/>
                  </p14:xfrm>
                </p:contentPart>
              </mc:Choice>
              <mc:Fallback xmlns="">
                <p:pic>
                  <p:nvPicPr>
                    <p:cNvPr id="13" name="インク 12">
                      <a:extLst>
                        <a:ext uri="{FF2B5EF4-FFF2-40B4-BE49-F238E27FC236}">
                          <a16:creationId xmlns:a16="http://schemas.microsoft.com/office/drawing/2014/main" id="{2964E0C9-A8C9-7441-B19A-9C4221604D48}"/>
                        </a:ext>
                      </a:extLst>
                    </p:cNvPr>
                    <p:cNvPicPr/>
                    <p:nvPr/>
                  </p:nvPicPr>
                  <p:blipFill>
                    <a:blip r:embed="rId10"/>
                    <a:stretch>
                      <a:fillRect/>
                    </a:stretch>
                  </p:blipFill>
                  <p:spPr>
                    <a:xfrm>
                      <a:off x="10507950" y="18735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インク 13">
                      <a:extLst>
                        <a:ext uri="{FF2B5EF4-FFF2-40B4-BE49-F238E27FC236}">
                          <a16:creationId xmlns:a16="http://schemas.microsoft.com/office/drawing/2014/main" id="{34DF6BAC-6BA1-5140-BB12-25AD379466CC}"/>
                        </a:ext>
                      </a:extLst>
                    </p14:cNvPr>
                    <p14:cNvContentPartPr/>
                    <p14:nvPr/>
                  </p14:nvContentPartPr>
                  <p14:xfrm>
                    <a:off x="10499310" y="2055397"/>
                    <a:ext cx="360" cy="360"/>
                  </p14:xfrm>
                </p:contentPart>
              </mc:Choice>
              <mc:Fallback xmlns="">
                <p:pic>
                  <p:nvPicPr>
                    <p:cNvPr id="14" name="インク 13">
                      <a:extLst>
                        <a:ext uri="{FF2B5EF4-FFF2-40B4-BE49-F238E27FC236}">
                          <a16:creationId xmlns:a16="http://schemas.microsoft.com/office/drawing/2014/main" id="{34DF6BAC-6BA1-5140-BB12-25AD379466CC}"/>
                        </a:ext>
                      </a:extLst>
                    </p:cNvPr>
                    <p:cNvPicPr/>
                    <p:nvPr/>
                  </p:nvPicPr>
                  <p:blipFill>
                    <a:blip r:embed="rId10"/>
                    <a:stretch>
                      <a:fillRect/>
                    </a:stretch>
                  </p:blipFill>
                  <p:spPr>
                    <a:xfrm>
                      <a:off x="10481670" y="20373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インク 14">
                      <a:extLst>
                        <a:ext uri="{FF2B5EF4-FFF2-40B4-BE49-F238E27FC236}">
                          <a16:creationId xmlns:a16="http://schemas.microsoft.com/office/drawing/2014/main" id="{6FA3D9A5-2533-3843-A6CD-D70B550D070D}"/>
                        </a:ext>
                      </a:extLst>
                    </p14:cNvPr>
                    <p14:cNvContentPartPr/>
                    <p14:nvPr/>
                  </p14:nvContentPartPr>
                  <p14:xfrm>
                    <a:off x="10128870" y="2060077"/>
                    <a:ext cx="360" cy="360"/>
                  </p14:xfrm>
                </p:contentPart>
              </mc:Choice>
              <mc:Fallback xmlns="">
                <p:pic>
                  <p:nvPicPr>
                    <p:cNvPr id="15" name="インク 14">
                      <a:extLst>
                        <a:ext uri="{FF2B5EF4-FFF2-40B4-BE49-F238E27FC236}">
                          <a16:creationId xmlns:a16="http://schemas.microsoft.com/office/drawing/2014/main" id="{6FA3D9A5-2533-3843-A6CD-D70B550D070D}"/>
                        </a:ext>
                      </a:extLst>
                    </p:cNvPr>
                    <p:cNvPicPr/>
                    <p:nvPr/>
                  </p:nvPicPr>
                  <p:blipFill>
                    <a:blip r:embed="rId10"/>
                    <a:stretch>
                      <a:fillRect/>
                    </a:stretch>
                  </p:blipFill>
                  <p:spPr>
                    <a:xfrm>
                      <a:off x="10111230" y="20424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インク 15">
                      <a:extLst>
                        <a:ext uri="{FF2B5EF4-FFF2-40B4-BE49-F238E27FC236}">
                          <a16:creationId xmlns:a16="http://schemas.microsoft.com/office/drawing/2014/main" id="{908C012D-435A-394A-BFDF-1B28C46409F4}"/>
                        </a:ext>
                      </a:extLst>
                    </p14:cNvPr>
                    <p14:cNvContentPartPr/>
                    <p14:nvPr/>
                  </p14:nvContentPartPr>
                  <p14:xfrm>
                    <a:off x="10904670" y="2532037"/>
                    <a:ext cx="360" cy="360"/>
                  </p14:xfrm>
                </p:contentPart>
              </mc:Choice>
              <mc:Fallback xmlns="">
                <p:pic>
                  <p:nvPicPr>
                    <p:cNvPr id="16" name="インク 15">
                      <a:extLst>
                        <a:ext uri="{FF2B5EF4-FFF2-40B4-BE49-F238E27FC236}">
                          <a16:creationId xmlns:a16="http://schemas.microsoft.com/office/drawing/2014/main" id="{908C012D-435A-394A-BFDF-1B28C46409F4}"/>
                        </a:ext>
                      </a:extLst>
                    </p:cNvPr>
                    <p:cNvPicPr/>
                    <p:nvPr/>
                  </p:nvPicPr>
                  <p:blipFill>
                    <a:blip r:embed="rId10"/>
                    <a:stretch>
                      <a:fillRect/>
                    </a:stretch>
                  </p:blipFill>
                  <p:spPr>
                    <a:xfrm>
                      <a:off x="10887030" y="25143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2" name="インク 71">
                      <a:extLst>
                        <a:ext uri="{FF2B5EF4-FFF2-40B4-BE49-F238E27FC236}">
                          <a16:creationId xmlns:a16="http://schemas.microsoft.com/office/drawing/2014/main" id="{DB3F018C-7081-7F4D-AB38-52280D01621A}"/>
                        </a:ext>
                      </a:extLst>
                    </p14:cNvPr>
                    <p14:cNvContentPartPr/>
                    <p14:nvPr/>
                  </p14:nvContentPartPr>
                  <p14:xfrm>
                    <a:off x="11091510" y="2391637"/>
                    <a:ext cx="360" cy="360"/>
                  </p14:xfrm>
                </p:contentPart>
              </mc:Choice>
              <mc:Fallback xmlns="">
                <p:pic>
                  <p:nvPicPr>
                    <p:cNvPr id="72" name="インク 71">
                      <a:extLst>
                        <a:ext uri="{FF2B5EF4-FFF2-40B4-BE49-F238E27FC236}">
                          <a16:creationId xmlns:a16="http://schemas.microsoft.com/office/drawing/2014/main" id="{DB3F018C-7081-7F4D-AB38-52280D01621A}"/>
                        </a:ext>
                      </a:extLst>
                    </p:cNvPr>
                    <p:cNvPicPr/>
                    <p:nvPr/>
                  </p:nvPicPr>
                  <p:blipFill>
                    <a:blip r:embed="rId10"/>
                    <a:stretch>
                      <a:fillRect/>
                    </a:stretch>
                  </p:blipFill>
                  <p:spPr>
                    <a:xfrm>
                      <a:off x="11073870" y="2373637"/>
                      <a:ext cx="36000" cy="36000"/>
                    </a:xfrm>
                    <a:prstGeom prst="rect">
                      <a:avLst/>
                    </a:prstGeom>
                  </p:spPr>
                </p:pic>
              </mc:Fallback>
            </mc:AlternateContent>
            <p:sp>
              <p:nvSpPr>
                <p:cNvPr id="73" name="円/楕円 72">
                  <a:extLst>
                    <a:ext uri="{FF2B5EF4-FFF2-40B4-BE49-F238E27FC236}">
                      <a16:creationId xmlns:a16="http://schemas.microsoft.com/office/drawing/2014/main" id="{4DEA9FD3-A762-154C-AA66-110D1325F469}"/>
                    </a:ext>
                  </a:extLst>
                </p:cNvPr>
                <p:cNvSpPr/>
                <p:nvPr/>
              </p:nvSpPr>
              <p:spPr>
                <a:xfrm>
                  <a:off x="9890234" y="1742944"/>
                  <a:ext cx="1259299" cy="1295945"/>
                </a:xfrm>
                <a:prstGeom prst="ellipse">
                  <a:avLst/>
                </a:prstGeom>
                <a:noFill/>
                <a:ln w="15875">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p14="http://schemas.microsoft.com/office/powerpoint/2010/main">
              <mc:Choice Requires="p14">
                <p:contentPart p14:bwMode="auto" r:id="rId17">
                  <p14:nvContentPartPr>
                    <p14:cNvPr id="77" name="インク 76">
                      <a:extLst>
                        <a:ext uri="{FF2B5EF4-FFF2-40B4-BE49-F238E27FC236}">
                          <a16:creationId xmlns:a16="http://schemas.microsoft.com/office/drawing/2014/main" id="{82D7EC84-1FA5-5D43-ADA7-94EDE8DECCB1}"/>
                        </a:ext>
                      </a:extLst>
                    </p14:cNvPr>
                    <p14:cNvContentPartPr/>
                    <p14:nvPr/>
                  </p14:nvContentPartPr>
                  <p14:xfrm>
                    <a:off x="10875150" y="2930917"/>
                    <a:ext cx="360" cy="360"/>
                  </p14:xfrm>
                </p:contentPart>
              </mc:Choice>
              <mc:Fallback xmlns="">
                <p:pic>
                  <p:nvPicPr>
                    <p:cNvPr id="77" name="インク 76">
                      <a:extLst>
                        <a:ext uri="{FF2B5EF4-FFF2-40B4-BE49-F238E27FC236}">
                          <a16:creationId xmlns:a16="http://schemas.microsoft.com/office/drawing/2014/main" id="{82D7EC84-1FA5-5D43-ADA7-94EDE8DECCB1}"/>
                        </a:ext>
                      </a:extLst>
                    </p:cNvPr>
                    <p:cNvPicPr/>
                    <p:nvPr/>
                  </p:nvPicPr>
                  <p:blipFill>
                    <a:blip r:embed="rId10"/>
                    <a:stretch>
                      <a:fillRect/>
                    </a:stretch>
                  </p:blipFill>
                  <p:spPr>
                    <a:xfrm>
                      <a:off x="10857150" y="2913277"/>
                      <a:ext cx="36000" cy="36000"/>
                    </a:xfrm>
                    <a:prstGeom prst="rect">
                      <a:avLst/>
                    </a:prstGeom>
                  </p:spPr>
                </p:pic>
              </mc:Fallback>
            </mc:AlternateContent>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A0DDB4CC-0357-0041-8CBA-34D32180BB7D}"/>
                        </a:ext>
                      </a:extLst>
                    </p:cNvPr>
                    <p:cNvSpPr/>
                    <p:nvPr/>
                  </p:nvSpPr>
                  <p:spPr>
                    <a:xfrm>
                      <a:off x="10760344" y="2810798"/>
                      <a:ext cx="39068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𝑜</m:t>
                            </m:r>
                          </m:oMath>
                        </m:oMathPara>
                      </a14:m>
                      <a:endParaRPr lang="ja-JP" altLang="en-US" sz="2000"/>
                    </a:p>
                  </p:txBody>
                </p:sp>
              </mc:Choice>
              <mc:Fallback xmlns="">
                <p:sp>
                  <p:nvSpPr>
                    <p:cNvPr id="78" name="正方形/長方形 77">
                      <a:extLst>
                        <a:ext uri="{FF2B5EF4-FFF2-40B4-BE49-F238E27FC236}">
                          <a16:creationId xmlns:a16="http://schemas.microsoft.com/office/drawing/2014/main" id="{A0DDB4CC-0357-0041-8CBA-34D32180BB7D}"/>
                        </a:ext>
                      </a:extLst>
                    </p:cNvPr>
                    <p:cNvSpPr>
                      <a:spLocks noRot="1" noChangeAspect="1" noMove="1" noResize="1" noEditPoints="1" noAdjustHandles="1" noChangeArrowheads="1" noChangeShapeType="1" noTextEdit="1"/>
                    </p:cNvSpPr>
                    <p:nvPr/>
                  </p:nvSpPr>
                  <p:spPr>
                    <a:xfrm>
                      <a:off x="10760344" y="2810798"/>
                      <a:ext cx="390684" cy="400110"/>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p14="http://schemas.microsoft.com/office/powerpoint/2010/main">
              <mc:Choice Requires="p14">
                <p:contentPart p14:bwMode="auto" r:id="rId19">
                  <p14:nvContentPartPr>
                    <p14:cNvPr id="79" name="インク 78">
                      <a:extLst>
                        <a:ext uri="{FF2B5EF4-FFF2-40B4-BE49-F238E27FC236}">
                          <a16:creationId xmlns:a16="http://schemas.microsoft.com/office/drawing/2014/main" id="{4155FC94-EFB3-8D42-B80D-DB1DEBDD878D}"/>
                        </a:ext>
                      </a:extLst>
                    </p14:cNvPr>
                    <p14:cNvContentPartPr/>
                    <p14:nvPr/>
                  </p14:nvContentPartPr>
                  <p14:xfrm>
                    <a:off x="10534950" y="2447077"/>
                    <a:ext cx="360" cy="360"/>
                  </p14:xfrm>
                </p:contentPart>
              </mc:Choice>
              <mc:Fallback xmlns="">
                <p:pic>
                  <p:nvPicPr>
                    <p:cNvPr id="79" name="インク 78">
                      <a:extLst>
                        <a:ext uri="{FF2B5EF4-FFF2-40B4-BE49-F238E27FC236}">
                          <a16:creationId xmlns:a16="http://schemas.microsoft.com/office/drawing/2014/main" id="{4155FC94-EFB3-8D42-B80D-DB1DEBDD878D}"/>
                        </a:ext>
                      </a:extLst>
                    </p:cNvPr>
                    <p:cNvPicPr/>
                    <p:nvPr/>
                  </p:nvPicPr>
                  <p:blipFill>
                    <a:blip r:embed="rId20"/>
                    <a:stretch>
                      <a:fillRect/>
                    </a:stretch>
                  </p:blipFill>
                  <p:spPr>
                    <a:xfrm>
                      <a:off x="10517310" y="2429077"/>
                      <a:ext cx="36000" cy="36000"/>
                    </a:xfrm>
                    <a:prstGeom prst="rect">
                      <a:avLst/>
                    </a:prstGeom>
                  </p:spPr>
                </p:pic>
              </mc:Fallback>
            </mc:AlternateContent>
          </p:grpSp>
          <p:cxnSp>
            <p:nvCxnSpPr>
              <p:cNvPr id="82" name="直線矢印コネクタ 81">
                <a:extLst>
                  <a:ext uri="{FF2B5EF4-FFF2-40B4-BE49-F238E27FC236}">
                    <a16:creationId xmlns:a16="http://schemas.microsoft.com/office/drawing/2014/main" id="{CDAB0DD1-89A0-0B4A-82F3-1B5F2BE9C36E}"/>
                  </a:ext>
                </a:extLst>
              </p:cNvPr>
              <p:cNvCxnSpPr>
                <a:cxnSpLocks/>
              </p:cNvCxnSpPr>
              <p:nvPr/>
            </p:nvCxnSpPr>
            <p:spPr>
              <a:xfrm>
                <a:off x="11529776" y="1822824"/>
                <a:ext cx="262323" cy="403079"/>
              </a:xfrm>
              <a:prstGeom prst="straightConnector1">
                <a:avLst/>
              </a:prstGeom>
              <a:ln w="254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正方形/長方形 84">
                    <a:extLst>
                      <a:ext uri="{FF2B5EF4-FFF2-40B4-BE49-F238E27FC236}">
                        <a16:creationId xmlns:a16="http://schemas.microsoft.com/office/drawing/2014/main" id="{5559CD8C-47E1-CD44-BCA0-622B77859171}"/>
                      </a:ext>
                    </a:extLst>
                  </p:cNvPr>
                  <p:cNvSpPr/>
                  <p:nvPr/>
                </p:nvSpPr>
                <p:spPr>
                  <a:xfrm>
                    <a:off x="10065710" y="1952242"/>
                    <a:ext cx="17250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𝑘</m:t>
                          </m:r>
                          <m:r>
                            <m:rPr>
                              <m:lit/>
                            </m:rPr>
                            <a:rPr lang="en-US" altLang="ja-JP" b="0" i="1" smtClean="0">
                              <a:latin typeface="Cambria Math" panose="02040503050406030204" pitchFamily="18" charset="0"/>
                            </a:rPr>
                            <m:t>−</m:t>
                          </m:r>
                          <m:r>
                            <a:rPr lang="en-US" altLang="ja-JP" b="0" i="1" smtClean="0">
                              <a:latin typeface="Cambria Math" panose="02040503050406030204" pitchFamily="18" charset="0"/>
                            </a:rPr>
                            <m:t> </m:t>
                          </m:r>
                          <m:r>
                            <a:rPr lang="en-US" altLang="ja-JP" i="1">
                              <a:latin typeface="Cambria Math" panose="02040503050406030204" pitchFamily="18" charset="0"/>
                            </a:rPr>
                            <m:t>𝑑𝑖𝑠𝑡𝑎𝑛𝑐𝑒</m:t>
                          </m:r>
                          <m:r>
                            <a:rPr lang="en-US" altLang="ja-JP" i="1">
                              <a:latin typeface="Cambria Math" panose="02040503050406030204" pitchFamily="18" charset="0"/>
                            </a:rPr>
                            <m:t>(</m:t>
                          </m:r>
                          <m:r>
                            <a:rPr lang="en-US" altLang="ja-JP" i="1">
                              <a:latin typeface="Cambria Math" panose="02040503050406030204" pitchFamily="18" charset="0"/>
                            </a:rPr>
                            <m:t>𝑝</m:t>
                          </m:r>
                          <m:r>
                            <a:rPr lang="en-US" altLang="ja-JP" i="1">
                              <a:latin typeface="Cambria Math" panose="02040503050406030204" pitchFamily="18" charset="0"/>
                            </a:rPr>
                            <m:t>)</m:t>
                          </m:r>
                        </m:oMath>
                      </m:oMathPara>
                    </a14:m>
                    <a:endParaRPr lang="ja-JP" altLang="en-US"/>
                  </a:p>
                </p:txBody>
              </p:sp>
            </mc:Choice>
            <mc:Fallback xmlns="">
              <p:sp>
                <p:nvSpPr>
                  <p:cNvPr id="85" name="正方形/長方形 84">
                    <a:extLst>
                      <a:ext uri="{FF2B5EF4-FFF2-40B4-BE49-F238E27FC236}">
                        <a16:creationId xmlns:a16="http://schemas.microsoft.com/office/drawing/2014/main" id="{5559CD8C-47E1-CD44-BCA0-622B77859171}"/>
                      </a:ext>
                    </a:extLst>
                  </p:cNvPr>
                  <p:cNvSpPr>
                    <a:spLocks noRot="1" noChangeAspect="1" noMove="1" noResize="1" noEditPoints="1" noAdjustHandles="1" noChangeArrowheads="1" noChangeShapeType="1" noTextEdit="1"/>
                  </p:cNvSpPr>
                  <p:nvPr/>
                </p:nvSpPr>
                <p:spPr>
                  <a:xfrm>
                    <a:off x="10065710" y="1952242"/>
                    <a:ext cx="1725024" cy="369332"/>
                  </a:xfrm>
                  <a:prstGeom prst="rect">
                    <a:avLst/>
                  </a:prstGeom>
                  <a:blipFill>
                    <a:blip r:embed="rId21"/>
                    <a:stretch>
                      <a:fillRect b="-16667"/>
                    </a:stretch>
                  </a:blipFill>
                </p:spPr>
                <p:txBody>
                  <a:bodyPr/>
                  <a:lstStyle/>
                  <a:p>
                    <a:r>
                      <a:rPr lang="ja-JP" altLang="en-US">
                        <a:noFill/>
                      </a:rPr>
                      <a:t> </a:t>
                    </a:r>
                  </a:p>
                </p:txBody>
              </p:sp>
            </mc:Fallback>
          </mc:AlternateContent>
        </p:grpSp>
      </p:grpSp>
      <p:grpSp>
        <p:nvGrpSpPr>
          <p:cNvPr id="123" name="グループ化 122">
            <a:extLst>
              <a:ext uri="{FF2B5EF4-FFF2-40B4-BE49-F238E27FC236}">
                <a16:creationId xmlns:a16="http://schemas.microsoft.com/office/drawing/2014/main" id="{6A846CD7-867A-734F-BD8F-E78FDECEBD31}"/>
              </a:ext>
            </a:extLst>
          </p:cNvPr>
          <p:cNvGrpSpPr/>
          <p:nvPr/>
        </p:nvGrpSpPr>
        <p:grpSpPr>
          <a:xfrm>
            <a:off x="839034" y="4792051"/>
            <a:ext cx="11239148" cy="1906073"/>
            <a:chOff x="867610" y="4828764"/>
            <a:chExt cx="11239148" cy="1906073"/>
          </a:xfrm>
        </p:grpSpPr>
        <p:grpSp>
          <p:nvGrpSpPr>
            <p:cNvPr id="8" name="グループ化 7">
              <a:extLst>
                <a:ext uri="{FF2B5EF4-FFF2-40B4-BE49-F238E27FC236}">
                  <a16:creationId xmlns:a16="http://schemas.microsoft.com/office/drawing/2014/main" id="{177ED85F-233A-C54E-9A4D-C3C41245880D}"/>
                </a:ext>
              </a:extLst>
            </p:cNvPr>
            <p:cNvGrpSpPr/>
            <p:nvPr/>
          </p:nvGrpSpPr>
          <p:grpSpPr>
            <a:xfrm>
              <a:off x="867610" y="4970311"/>
              <a:ext cx="9981255" cy="1021543"/>
              <a:chOff x="853322" y="3068891"/>
              <a:chExt cx="9981255" cy="1021543"/>
            </a:xfrm>
          </p:grpSpPr>
          <mc:AlternateContent xmlns:mc="http://schemas.openxmlformats.org/markup-compatibility/2006" xmlns:a14="http://schemas.microsoft.com/office/drawing/2010/main">
            <mc:Choice Requires="a14">
              <p:sp>
                <p:nvSpPr>
                  <p:cNvPr id="40" name="正方形/長方形 39">
                    <a:extLst>
                      <a:ext uri="{FF2B5EF4-FFF2-40B4-BE49-F238E27FC236}">
                        <a16:creationId xmlns:a16="http://schemas.microsoft.com/office/drawing/2014/main" id="{2A3A4B49-C2C5-CE46-9475-8E3C287A5CAD}"/>
                      </a:ext>
                    </a:extLst>
                  </p:cNvPr>
                  <p:cNvSpPr/>
                  <p:nvPr/>
                </p:nvSpPr>
                <p:spPr>
                  <a:xfrm>
                    <a:off x="1233380" y="3487692"/>
                    <a:ext cx="9601197" cy="60274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func>
                            <m:funcPr>
                              <m:ctrlPr>
                                <a:rPr lang="ja-JP" altLang="en-US" sz="2400" i="1" smtClean="0">
                                  <a:solidFill>
                                    <a:schemeClr val="tx1"/>
                                  </a:solidFill>
                                  <a:latin typeface="Cambria Math" panose="02040503050406030204" pitchFamily="18" charset="0"/>
                                </a:rPr>
                              </m:ctrlPr>
                            </m:funcPr>
                            <m:fName>
                              <m:r>
                                <a:rPr lang="en-US" altLang="ja-JP" sz="2400" b="0" i="1" smtClean="0">
                                  <a:solidFill>
                                    <a:schemeClr val="tx1"/>
                                  </a:solidFill>
                                  <a:latin typeface="Cambria Math" panose="02040503050406030204" pitchFamily="18" charset="0"/>
                                </a:rPr>
                                <m:t> </m:t>
                              </m:r>
                              <m:r>
                                <a:rPr lang="en-US" altLang="ja-JP" sz="2400" b="0" i="1" smtClean="0">
                                  <a:solidFill>
                                    <a:schemeClr val="tx1"/>
                                  </a:solidFill>
                                  <a:latin typeface="Cambria Math" panose="02040503050406030204" pitchFamily="18" charset="0"/>
                                </a:rPr>
                                <m:t>𝑟𝑒𝑎𝑐h</m:t>
                              </m:r>
                              <m:r>
                                <m:rPr>
                                  <m:lit/>
                                </m:rP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 </m:t>
                              </m:r>
                              <m:r>
                                <a:rPr lang="en-US" altLang="ja-JP" sz="2400" b="0" i="1" smtClean="0">
                                  <a:solidFill>
                                    <a:schemeClr val="tx1"/>
                                  </a:solidFill>
                                  <a:latin typeface="Cambria Math" panose="02040503050406030204" pitchFamily="18" charset="0"/>
                                </a:rPr>
                                <m:t>𝑑𝑖𝑠</m:t>
                              </m:r>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𝑡</m:t>
                                  </m:r>
                                </m:e>
                                <m:sub>
                                  <m:r>
                                    <a:rPr lang="en-US" altLang="ja-JP" sz="2400" b="0" i="1" smtClean="0">
                                      <a:solidFill>
                                        <a:schemeClr val="tx1"/>
                                      </a:solidFill>
                                      <a:latin typeface="Cambria Math" panose="02040503050406030204" pitchFamily="18" charset="0"/>
                                    </a:rPr>
                                    <m:t>𝑘</m:t>
                                  </m:r>
                                </m:sub>
                              </m:sSub>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𝑝</m:t>
                              </m:r>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𝑟</m:t>
                              </m:r>
                              <m:r>
                                <a:rPr lang="en-US" altLang="ja-JP" sz="2400" b="0" i="1" smtClean="0">
                                  <a:solidFill>
                                    <a:schemeClr val="tx1"/>
                                  </a:solidFill>
                                  <a:latin typeface="Cambria Math" panose="02040503050406030204" pitchFamily="18" charset="0"/>
                                </a:rPr>
                                <m:t>)</m:t>
                              </m:r>
                            </m:fName>
                            <m:e>
                              <m:r>
                                <a:rPr lang="en-US" altLang="ja-JP" sz="2400" b="0" i="1" smtClean="0">
                                  <a:solidFill>
                                    <a:schemeClr val="tx1"/>
                                  </a:solidFill>
                                  <a:latin typeface="Cambria Math" panose="02040503050406030204" pitchFamily="18" charset="0"/>
                                </a:rPr>
                                <m:t>=</m:t>
                              </m:r>
                              <m:r>
                                <m:rPr>
                                  <m:sty m:val="p"/>
                                </m:rPr>
                                <a:rPr lang="en-US" altLang="ja-JP" sz="2400" b="0" i="0" smtClean="0">
                                  <a:solidFill>
                                    <a:schemeClr val="tx1"/>
                                  </a:solidFill>
                                  <a:latin typeface="Cambria Math" panose="02040503050406030204" pitchFamily="18" charset="0"/>
                                </a:rPr>
                                <m:t>max</m:t>
                              </m:r>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𝑘</m:t>
                              </m:r>
                              <m:r>
                                <m:rPr>
                                  <m:lit/>
                                </m:rP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𝑑𝑖𝑠𝑡𝑎𝑛𝑐𝑒</m:t>
                              </m:r>
                              <m:d>
                                <m:dPr>
                                  <m:ctrlPr>
                                    <a:rPr lang="en-US" altLang="ja-JP" sz="2400" b="0" i="1" smtClean="0">
                                      <a:solidFill>
                                        <a:schemeClr val="tx1"/>
                                      </a:solidFill>
                                      <a:latin typeface="Cambria Math" panose="02040503050406030204" pitchFamily="18" charset="0"/>
                                    </a:rPr>
                                  </m:ctrlPr>
                                </m:dPr>
                                <m:e>
                                  <m:r>
                                    <a:rPr lang="en-US" altLang="ja-JP" sz="2400" b="0" i="1" smtClean="0">
                                      <a:solidFill>
                                        <a:schemeClr val="tx1"/>
                                      </a:solidFill>
                                      <a:latin typeface="Cambria Math" panose="02040503050406030204" pitchFamily="18" charset="0"/>
                                    </a:rPr>
                                    <m:t>𝑟</m:t>
                                  </m:r>
                                </m:e>
                              </m:d>
                              <m:r>
                                <a:rPr lang="en-US" altLang="ja-JP" sz="2400" b="0" i="1" smtClean="0">
                                  <a:solidFill>
                                    <a:schemeClr val="tx1"/>
                                  </a:solidFill>
                                  <a:latin typeface="Cambria Math" panose="02040503050406030204" pitchFamily="18" charset="0"/>
                                </a:rPr>
                                <m:t>, </m:t>
                              </m:r>
                              <m:r>
                                <a:rPr lang="en-US" altLang="ja-JP" sz="2400" b="0" i="1" smtClean="0">
                                  <a:solidFill>
                                    <a:schemeClr val="tx1"/>
                                  </a:solidFill>
                                  <a:latin typeface="Cambria Math" panose="02040503050406030204" pitchFamily="18" charset="0"/>
                                </a:rPr>
                                <m:t>𝑑</m:t>
                              </m:r>
                              <m:d>
                                <m:dPr>
                                  <m:ctrlPr>
                                    <a:rPr lang="en-US" altLang="ja-JP" sz="2400" b="0" i="1" smtClean="0">
                                      <a:solidFill>
                                        <a:schemeClr val="tx1"/>
                                      </a:solidFill>
                                      <a:latin typeface="Cambria Math" panose="02040503050406030204" pitchFamily="18" charset="0"/>
                                    </a:rPr>
                                  </m:ctrlPr>
                                </m:dPr>
                                <m:e>
                                  <m:r>
                                    <a:rPr lang="en-US" altLang="ja-JP" sz="2400" b="0" i="1" smtClean="0">
                                      <a:solidFill>
                                        <a:schemeClr val="tx1"/>
                                      </a:solidFill>
                                      <a:latin typeface="Cambria Math" panose="02040503050406030204" pitchFamily="18" charset="0"/>
                                    </a:rPr>
                                    <m:t>𝑝</m:t>
                                  </m:r>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𝑟</m:t>
                                  </m:r>
                                </m:e>
                              </m:d>
                              <m:r>
                                <a:rPr lang="en-US" altLang="ja-JP" sz="2400" b="0" i="1" smtClean="0">
                                  <a:solidFill>
                                    <a:schemeClr val="tx1"/>
                                  </a:solidFill>
                                  <a:latin typeface="Cambria Math" panose="02040503050406030204" pitchFamily="18" charset="0"/>
                                </a:rPr>
                                <m:t>} </m:t>
                              </m:r>
                            </m:e>
                          </m:func>
                        </m:oMath>
                      </m:oMathPara>
                    </a14:m>
                    <a:endParaRPr lang="en-US" altLang="ja-JP" sz="2400" dirty="0">
                      <a:solidFill>
                        <a:schemeClr val="tx1"/>
                      </a:solidFill>
                    </a:endParaRPr>
                  </a:p>
                </p:txBody>
              </p:sp>
            </mc:Choice>
            <mc:Fallback xmlns="">
              <p:sp>
                <p:nvSpPr>
                  <p:cNvPr id="40" name="正方形/長方形 39">
                    <a:extLst>
                      <a:ext uri="{FF2B5EF4-FFF2-40B4-BE49-F238E27FC236}">
                        <a16:creationId xmlns:a16="http://schemas.microsoft.com/office/drawing/2014/main" id="{2A3A4B49-C2C5-CE46-9475-8E3C287A5CAD}"/>
                      </a:ext>
                    </a:extLst>
                  </p:cNvPr>
                  <p:cNvSpPr>
                    <a:spLocks noRot="1" noChangeAspect="1" noMove="1" noResize="1" noEditPoints="1" noAdjustHandles="1" noChangeArrowheads="1" noChangeShapeType="1" noTextEdit="1"/>
                  </p:cNvSpPr>
                  <p:nvPr/>
                </p:nvSpPr>
                <p:spPr>
                  <a:xfrm>
                    <a:off x="1233380" y="3487692"/>
                    <a:ext cx="9601197" cy="602742"/>
                  </a:xfrm>
                  <a:prstGeom prst="rect">
                    <a:avLst/>
                  </a:prstGeom>
                  <a:blipFill>
                    <a:blip r:embed="rId22"/>
                    <a:stretch>
                      <a:fillRect b="-4082"/>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a:extLst>
                      <a:ext uri="{FF2B5EF4-FFF2-40B4-BE49-F238E27FC236}">
                        <a16:creationId xmlns:a16="http://schemas.microsoft.com/office/drawing/2014/main" id="{6A3ADE05-55A0-6D44-8CBA-BD67D2F31DA5}"/>
                      </a:ext>
                    </a:extLst>
                  </p:cNvPr>
                  <p:cNvSpPr/>
                  <p:nvPr/>
                </p:nvSpPr>
                <p:spPr>
                  <a:xfrm>
                    <a:off x="853322" y="3068891"/>
                    <a:ext cx="3898118" cy="461665"/>
                  </a:xfrm>
                  <a:prstGeom prst="rect">
                    <a:avLst/>
                  </a:prstGeom>
                </p:spPr>
                <p:txBody>
                  <a:bodyPr wrap="none">
                    <a:spAutoFit/>
                  </a:bodyPr>
                  <a:lstStyle/>
                  <a:p>
                    <a14:m>
                      <m:oMath xmlns:m="http://schemas.openxmlformats.org/officeDocument/2006/math">
                        <m:r>
                          <a:rPr lang="en-US" altLang="ja-JP" sz="2400" i="1" smtClean="0">
                            <a:latin typeface="Cambria Math" panose="02040503050406030204" pitchFamily="18" charset="0"/>
                          </a:rPr>
                          <m:t>𝑝</m:t>
                        </m:r>
                      </m:oMath>
                    </a14:m>
                    <a:r>
                      <a:rPr lang="ja-JP" altLang="en-US" sz="2400"/>
                      <a:t>の</a:t>
                    </a:r>
                    <a14:m>
                      <m:oMath xmlns:m="http://schemas.openxmlformats.org/officeDocument/2006/math">
                        <m:r>
                          <a:rPr lang="en-US" altLang="ja-JP" sz="2400" b="0" i="1" smtClean="0">
                            <a:latin typeface="Cambria Math" panose="02040503050406030204" pitchFamily="18" charset="0"/>
                          </a:rPr>
                          <m:t>𝑟</m:t>
                        </m:r>
                      </m:oMath>
                    </a14:m>
                    <a:r>
                      <a:rPr lang="ja-JP" altLang="en-US" sz="2400"/>
                      <a:t>に対する到達可能距離</a:t>
                    </a:r>
                  </a:p>
                </p:txBody>
              </p:sp>
            </mc:Choice>
            <mc:Fallback xmlns="">
              <p:sp>
                <p:nvSpPr>
                  <p:cNvPr id="43" name="正方形/長方形 42">
                    <a:extLst>
                      <a:ext uri="{FF2B5EF4-FFF2-40B4-BE49-F238E27FC236}">
                        <a16:creationId xmlns:a16="http://schemas.microsoft.com/office/drawing/2014/main" id="{6A3ADE05-55A0-6D44-8CBA-BD67D2F31DA5}"/>
                      </a:ext>
                    </a:extLst>
                  </p:cNvPr>
                  <p:cNvSpPr>
                    <a:spLocks noRot="1" noChangeAspect="1" noMove="1" noResize="1" noEditPoints="1" noAdjustHandles="1" noChangeArrowheads="1" noChangeShapeType="1" noTextEdit="1"/>
                  </p:cNvSpPr>
                  <p:nvPr/>
                </p:nvSpPr>
                <p:spPr>
                  <a:xfrm>
                    <a:off x="853322" y="3068891"/>
                    <a:ext cx="3898118" cy="461665"/>
                  </a:xfrm>
                  <a:prstGeom prst="rect">
                    <a:avLst/>
                  </a:prstGeom>
                  <a:blipFill>
                    <a:blip r:embed="rId23"/>
                    <a:stretch>
                      <a:fillRect l="-325" t="-5263" r="-1299" b="-26316"/>
                    </a:stretch>
                  </a:blipFill>
                </p:spPr>
                <p:txBody>
                  <a:bodyPr/>
                  <a:lstStyle/>
                  <a:p>
                    <a:r>
                      <a:rPr lang="ja-JP" altLang="en-US">
                        <a:noFill/>
                      </a:rPr>
                      <a:t> </a:t>
                    </a:r>
                  </a:p>
                </p:txBody>
              </p:sp>
            </mc:Fallback>
          </mc:AlternateContent>
        </p:grpSp>
        <p:grpSp>
          <p:nvGrpSpPr>
            <p:cNvPr id="121" name="グループ化 120">
              <a:extLst>
                <a:ext uri="{FF2B5EF4-FFF2-40B4-BE49-F238E27FC236}">
                  <a16:creationId xmlns:a16="http://schemas.microsoft.com/office/drawing/2014/main" id="{021ADE72-9C5D-1F40-A059-4E2697D46598}"/>
                </a:ext>
              </a:extLst>
            </p:cNvPr>
            <p:cNvGrpSpPr/>
            <p:nvPr/>
          </p:nvGrpSpPr>
          <p:grpSpPr>
            <a:xfrm>
              <a:off x="7202458" y="4828764"/>
              <a:ext cx="4904300" cy="1906073"/>
              <a:chOff x="7179872" y="3155483"/>
              <a:chExt cx="4904300" cy="1906073"/>
            </a:xfrm>
          </p:grpSpPr>
          <p:grpSp>
            <p:nvGrpSpPr>
              <p:cNvPr id="115" name="グループ化 114">
                <a:extLst>
                  <a:ext uri="{FF2B5EF4-FFF2-40B4-BE49-F238E27FC236}">
                    <a16:creationId xmlns:a16="http://schemas.microsoft.com/office/drawing/2014/main" id="{6EB29991-2455-7D42-B663-96C6B526B1BF}"/>
                  </a:ext>
                </a:extLst>
              </p:cNvPr>
              <p:cNvGrpSpPr/>
              <p:nvPr/>
            </p:nvGrpSpPr>
            <p:grpSpPr>
              <a:xfrm>
                <a:off x="10824513" y="3155483"/>
                <a:ext cx="1259659" cy="1906073"/>
                <a:chOff x="10724498" y="3155483"/>
                <a:chExt cx="1259659" cy="1906073"/>
              </a:xfrm>
            </p:grpSpPr>
            <mc:AlternateContent xmlns:mc="http://schemas.openxmlformats.org/markup-compatibility/2006" xmlns:a14="http://schemas.microsoft.com/office/drawing/2010/main">
              <mc:Choice Requires="a14">
                <p:sp>
                  <p:nvSpPr>
                    <p:cNvPr id="91" name="正方形/長方形 90">
                      <a:extLst>
                        <a:ext uri="{FF2B5EF4-FFF2-40B4-BE49-F238E27FC236}">
                          <a16:creationId xmlns:a16="http://schemas.microsoft.com/office/drawing/2014/main" id="{7DFCFC5F-75F7-224A-B1FD-4907AD1486F2}"/>
                        </a:ext>
                      </a:extLst>
                    </p:cNvPr>
                    <p:cNvSpPr/>
                    <p:nvPr/>
                  </p:nvSpPr>
                  <p:spPr>
                    <a:xfrm>
                      <a:off x="11097486" y="3942948"/>
                      <a:ext cx="37625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solidFill>
                                  <a:srgbClr val="C00000"/>
                                </a:solidFill>
                                <a:latin typeface="Cambria Math" panose="02040503050406030204" pitchFamily="18" charset="0"/>
                              </a:rPr>
                              <m:t>𝑟</m:t>
                            </m:r>
                          </m:oMath>
                        </m:oMathPara>
                      </a14:m>
                      <a:endParaRPr lang="ja-JP" altLang="en-US" sz="2000">
                        <a:solidFill>
                          <a:srgbClr val="C00000"/>
                        </a:solidFill>
                      </a:endParaRPr>
                    </a:p>
                  </p:txBody>
                </p:sp>
              </mc:Choice>
              <mc:Fallback xmlns="">
                <p:sp>
                  <p:nvSpPr>
                    <p:cNvPr id="91" name="正方形/長方形 90">
                      <a:extLst>
                        <a:ext uri="{FF2B5EF4-FFF2-40B4-BE49-F238E27FC236}">
                          <a16:creationId xmlns:a16="http://schemas.microsoft.com/office/drawing/2014/main" id="{7DFCFC5F-75F7-224A-B1FD-4907AD1486F2}"/>
                        </a:ext>
                      </a:extLst>
                    </p:cNvPr>
                    <p:cNvSpPr>
                      <a:spLocks noRot="1" noChangeAspect="1" noMove="1" noResize="1" noEditPoints="1" noAdjustHandles="1" noChangeArrowheads="1" noChangeShapeType="1" noTextEdit="1"/>
                    </p:cNvSpPr>
                    <p:nvPr/>
                  </p:nvSpPr>
                  <p:spPr>
                    <a:xfrm>
                      <a:off x="11097486" y="3942948"/>
                      <a:ext cx="376257" cy="400110"/>
                    </a:xfrm>
                    <a:prstGeom prst="rect">
                      <a:avLst/>
                    </a:prstGeom>
                    <a:blipFill>
                      <a:blip r:embed="rId24"/>
                      <a:stretch>
                        <a:fillRect/>
                      </a:stretch>
                    </a:blipFill>
                  </p:spPr>
                  <p:txBody>
                    <a:bodyPr/>
                    <a:lstStyle/>
                    <a:p>
                      <a:r>
                        <a:rPr lang="ja-JP" altLang="en-US">
                          <a:noFill/>
                        </a:rPr>
                        <a:t> </a:t>
                      </a:r>
                    </a:p>
                  </p:txBody>
                </p:sp>
              </mc:Fallback>
            </mc:AlternateContent>
            <mc:AlternateContent xmlns:mc="http://schemas.openxmlformats.org/markup-compatibility/2006" xmlns:p14="http://schemas.microsoft.com/office/powerpoint/2010/main">
              <mc:Choice Requires="p14">
                <p:contentPart p14:bwMode="auto" r:id="rId25">
                  <p14:nvContentPartPr>
                    <p14:cNvPr id="92" name="インク 91">
                      <a:extLst>
                        <a:ext uri="{FF2B5EF4-FFF2-40B4-BE49-F238E27FC236}">
                          <a16:creationId xmlns:a16="http://schemas.microsoft.com/office/drawing/2014/main" id="{82208985-9161-4148-85F2-5FE063E3433D}"/>
                        </a:ext>
                      </a:extLst>
                    </p14:cNvPr>
                    <p14:cNvContentPartPr/>
                    <p14:nvPr/>
                  </p14:nvContentPartPr>
                  <p14:xfrm>
                    <a:off x="11273157" y="3880680"/>
                    <a:ext cx="360" cy="360"/>
                  </p14:xfrm>
                </p:contentPart>
              </mc:Choice>
              <mc:Fallback xmlns="">
                <p:pic>
                  <p:nvPicPr>
                    <p:cNvPr id="92" name="インク 91">
                      <a:extLst>
                        <a:ext uri="{FF2B5EF4-FFF2-40B4-BE49-F238E27FC236}">
                          <a16:creationId xmlns:a16="http://schemas.microsoft.com/office/drawing/2014/main" id="{82208985-9161-4148-85F2-5FE063E3433D}"/>
                        </a:ext>
                      </a:extLst>
                    </p:cNvPr>
                    <p:cNvPicPr/>
                    <p:nvPr/>
                  </p:nvPicPr>
                  <p:blipFill>
                    <a:blip r:embed="rId10"/>
                    <a:stretch>
                      <a:fillRect/>
                    </a:stretch>
                  </p:blipFill>
                  <p:spPr>
                    <a:xfrm>
                      <a:off x="11255157" y="386304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3" name="インク 92">
                      <a:extLst>
                        <a:ext uri="{FF2B5EF4-FFF2-40B4-BE49-F238E27FC236}">
                          <a16:creationId xmlns:a16="http://schemas.microsoft.com/office/drawing/2014/main" id="{441EF699-AB0D-8F41-B1C4-5725D877AF9D}"/>
                        </a:ext>
                      </a:extLst>
                    </p14:cNvPr>
                    <p14:cNvContentPartPr/>
                    <p14:nvPr/>
                  </p14:nvContentPartPr>
                  <p14:xfrm>
                    <a:off x="11834397" y="3663960"/>
                    <a:ext cx="360" cy="360"/>
                  </p14:xfrm>
                </p:contentPart>
              </mc:Choice>
              <mc:Fallback xmlns="">
                <p:pic>
                  <p:nvPicPr>
                    <p:cNvPr id="93" name="インク 92">
                      <a:extLst>
                        <a:ext uri="{FF2B5EF4-FFF2-40B4-BE49-F238E27FC236}">
                          <a16:creationId xmlns:a16="http://schemas.microsoft.com/office/drawing/2014/main" id="{441EF699-AB0D-8F41-B1C4-5725D877AF9D}"/>
                        </a:ext>
                      </a:extLst>
                    </p:cNvPr>
                    <p:cNvPicPr/>
                    <p:nvPr/>
                  </p:nvPicPr>
                  <p:blipFill>
                    <a:blip r:embed="rId10"/>
                    <a:stretch>
                      <a:fillRect/>
                    </a:stretch>
                  </p:blipFill>
                  <p:spPr>
                    <a:xfrm>
                      <a:off x="11816757" y="364632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4" name="インク 93">
                      <a:extLst>
                        <a:ext uri="{FF2B5EF4-FFF2-40B4-BE49-F238E27FC236}">
                          <a16:creationId xmlns:a16="http://schemas.microsoft.com/office/drawing/2014/main" id="{041D2F95-465C-754A-AAD3-B4B73234FE11}"/>
                        </a:ext>
                      </a:extLst>
                    </p14:cNvPr>
                    <p14:cNvContentPartPr/>
                    <p14:nvPr/>
                  </p14:nvContentPartPr>
                  <p14:xfrm>
                    <a:off x="11417877" y="3381000"/>
                    <a:ext cx="360" cy="360"/>
                  </p14:xfrm>
                </p:contentPart>
              </mc:Choice>
              <mc:Fallback xmlns="">
                <p:pic>
                  <p:nvPicPr>
                    <p:cNvPr id="94" name="インク 93">
                      <a:extLst>
                        <a:ext uri="{FF2B5EF4-FFF2-40B4-BE49-F238E27FC236}">
                          <a16:creationId xmlns:a16="http://schemas.microsoft.com/office/drawing/2014/main" id="{041D2F95-465C-754A-AAD3-B4B73234FE11}"/>
                        </a:ext>
                      </a:extLst>
                    </p:cNvPr>
                    <p:cNvPicPr/>
                    <p:nvPr/>
                  </p:nvPicPr>
                  <p:blipFill>
                    <a:blip r:embed="rId10"/>
                    <a:stretch>
                      <a:fillRect/>
                    </a:stretch>
                  </p:blipFill>
                  <p:spPr>
                    <a:xfrm>
                      <a:off x="11400237" y="336336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5" name="インク 94">
                      <a:extLst>
                        <a:ext uri="{FF2B5EF4-FFF2-40B4-BE49-F238E27FC236}">
                          <a16:creationId xmlns:a16="http://schemas.microsoft.com/office/drawing/2014/main" id="{8DAE9F1A-6E0E-4D46-9058-B39C19B6C1DF}"/>
                        </a:ext>
                      </a:extLst>
                    </p14:cNvPr>
                    <p14:cNvContentPartPr/>
                    <p14:nvPr/>
                  </p14:nvContentPartPr>
                  <p14:xfrm>
                    <a:off x="11391597" y="3545160"/>
                    <a:ext cx="360" cy="360"/>
                  </p14:xfrm>
                </p:contentPart>
              </mc:Choice>
              <mc:Fallback xmlns="">
                <p:pic>
                  <p:nvPicPr>
                    <p:cNvPr id="95" name="インク 94">
                      <a:extLst>
                        <a:ext uri="{FF2B5EF4-FFF2-40B4-BE49-F238E27FC236}">
                          <a16:creationId xmlns:a16="http://schemas.microsoft.com/office/drawing/2014/main" id="{8DAE9F1A-6E0E-4D46-9058-B39C19B6C1DF}"/>
                        </a:ext>
                      </a:extLst>
                    </p:cNvPr>
                    <p:cNvPicPr/>
                    <p:nvPr/>
                  </p:nvPicPr>
                  <p:blipFill>
                    <a:blip r:embed="rId10"/>
                    <a:stretch>
                      <a:fillRect/>
                    </a:stretch>
                  </p:blipFill>
                  <p:spPr>
                    <a:xfrm>
                      <a:off x="11373957" y="352716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6" name="インク 95">
                      <a:extLst>
                        <a:ext uri="{FF2B5EF4-FFF2-40B4-BE49-F238E27FC236}">
                          <a16:creationId xmlns:a16="http://schemas.microsoft.com/office/drawing/2014/main" id="{9B80E53F-5D17-B74B-BC3A-E3564CF50D20}"/>
                        </a:ext>
                      </a:extLst>
                    </p14:cNvPr>
                    <p14:cNvContentPartPr/>
                    <p14:nvPr/>
                  </p14:nvContentPartPr>
                  <p14:xfrm>
                    <a:off x="11021157" y="3549840"/>
                    <a:ext cx="360" cy="360"/>
                  </p14:xfrm>
                </p:contentPart>
              </mc:Choice>
              <mc:Fallback xmlns="">
                <p:pic>
                  <p:nvPicPr>
                    <p:cNvPr id="96" name="インク 95">
                      <a:extLst>
                        <a:ext uri="{FF2B5EF4-FFF2-40B4-BE49-F238E27FC236}">
                          <a16:creationId xmlns:a16="http://schemas.microsoft.com/office/drawing/2014/main" id="{9B80E53F-5D17-B74B-BC3A-E3564CF50D20}"/>
                        </a:ext>
                      </a:extLst>
                    </p:cNvPr>
                    <p:cNvPicPr/>
                    <p:nvPr/>
                  </p:nvPicPr>
                  <p:blipFill>
                    <a:blip r:embed="rId10"/>
                    <a:stretch>
                      <a:fillRect/>
                    </a:stretch>
                  </p:blipFill>
                  <p:spPr>
                    <a:xfrm>
                      <a:off x="11003517" y="353220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7" name="インク 96">
                      <a:extLst>
                        <a:ext uri="{FF2B5EF4-FFF2-40B4-BE49-F238E27FC236}">
                          <a16:creationId xmlns:a16="http://schemas.microsoft.com/office/drawing/2014/main" id="{CA1B1319-4D93-BB47-BE7D-E20E7A5C0EC9}"/>
                        </a:ext>
                      </a:extLst>
                    </p14:cNvPr>
                    <p14:cNvContentPartPr/>
                    <p14:nvPr/>
                  </p14:nvContentPartPr>
                  <p14:xfrm>
                    <a:off x="11796957" y="4021800"/>
                    <a:ext cx="360" cy="360"/>
                  </p14:xfrm>
                </p:contentPart>
              </mc:Choice>
              <mc:Fallback xmlns="">
                <p:pic>
                  <p:nvPicPr>
                    <p:cNvPr id="97" name="インク 96">
                      <a:extLst>
                        <a:ext uri="{FF2B5EF4-FFF2-40B4-BE49-F238E27FC236}">
                          <a16:creationId xmlns:a16="http://schemas.microsoft.com/office/drawing/2014/main" id="{CA1B1319-4D93-BB47-BE7D-E20E7A5C0EC9}"/>
                        </a:ext>
                      </a:extLst>
                    </p:cNvPr>
                    <p:cNvPicPr/>
                    <p:nvPr/>
                  </p:nvPicPr>
                  <p:blipFill>
                    <a:blip r:embed="rId10"/>
                    <a:stretch>
                      <a:fillRect/>
                    </a:stretch>
                  </p:blipFill>
                  <p:spPr>
                    <a:xfrm>
                      <a:off x="11779317" y="400416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8" name="インク 97">
                      <a:extLst>
                        <a:ext uri="{FF2B5EF4-FFF2-40B4-BE49-F238E27FC236}">
                          <a16:creationId xmlns:a16="http://schemas.microsoft.com/office/drawing/2014/main" id="{50E3EEC8-862E-7C4A-9D14-5ADFD72B280A}"/>
                        </a:ext>
                      </a:extLst>
                    </p14:cNvPr>
                    <p14:cNvContentPartPr/>
                    <p14:nvPr/>
                  </p14:nvContentPartPr>
                  <p14:xfrm>
                    <a:off x="11983797" y="3881400"/>
                    <a:ext cx="360" cy="360"/>
                  </p14:xfrm>
                </p:contentPart>
              </mc:Choice>
              <mc:Fallback xmlns="">
                <p:pic>
                  <p:nvPicPr>
                    <p:cNvPr id="98" name="インク 97">
                      <a:extLst>
                        <a:ext uri="{FF2B5EF4-FFF2-40B4-BE49-F238E27FC236}">
                          <a16:creationId xmlns:a16="http://schemas.microsoft.com/office/drawing/2014/main" id="{50E3EEC8-862E-7C4A-9D14-5ADFD72B280A}"/>
                        </a:ext>
                      </a:extLst>
                    </p:cNvPr>
                    <p:cNvPicPr/>
                    <p:nvPr/>
                  </p:nvPicPr>
                  <p:blipFill>
                    <a:blip r:embed="rId10"/>
                    <a:stretch>
                      <a:fillRect/>
                    </a:stretch>
                  </p:blipFill>
                  <p:spPr>
                    <a:xfrm>
                      <a:off x="11966157" y="3863400"/>
                      <a:ext cx="36000" cy="36000"/>
                    </a:xfrm>
                    <a:prstGeom prst="rect">
                      <a:avLst/>
                    </a:prstGeom>
                  </p:spPr>
                </p:pic>
              </mc:Fallback>
            </mc:AlternateContent>
            <p:sp>
              <p:nvSpPr>
                <p:cNvPr id="99" name="円/楕円 98">
                  <a:extLst>
                    <a:ext uri="{FF2B5EF4-FFF2-40B4-BE49-F238E27FC236}">
                      <a16:creationId xmlns:a16="http://schemas.microsoft.com/office/drawing/2014/main" id="{DFB94C36-87F3-9C47-86D7-4E67206D3FC9}"/>
                    </a:ext>
                  </a:extLst>
                </p:cNvPr>
                <p:cNvSpPr/>
                <p:nvPr/>
              </p:nvSpPr>
              <p:spPr>
                <a:xfrm>
                  <a:off x="10724498" y="3155483"/>
                  <a:ext cx="1259299" cy="1295945"/>
                </a:xfrm>
                <a:prstGeom prst="ellipse">
                  <a:avLst/>
                </a:prstGeom>
                <a:noFill/>
                <a:ln w="15875">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1" name="正方形/長方形 100">
                      <a:extLst>
                        <a:ext uri="{FF2B5EF4-FFF2-40B4-BE49-F238E27FC236}">
                          <a16:creationId xmlns:a16="http://schemas.microsoft.com/office/drawing/2014/main" id="{4A95004F-0C97-B84B-91D5-21779898A4BC}"/>
                        </a:ext>
                      </a:extLst>
                    </p:cNvPr>
                    <p:cNvSpPr/>
                    <p:nvPr/>
                  </p:nvSpPr>
                  <p:spPr>
                    <a:xfrm>
                      <a:off x="11251108" y="4661446"/>
                      <a:ext cx="39459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𝑝</m:t>
                            </m:r>
                          </m:oMath>
                        </m:oMathPara>
                      </a14:m>
                      <a:endParaRPr lang="ja-JP" altLang="en-US" sz="2000"/>
                    </a:p>
                  </p:txBody>
                </p:sp>
              </mc:Choice>
              <mc:Fallback xmlns="">
                <p:sp>
                  <p:nvSpPr>
                    <p:cNvPr id="101" name="正方形/長方形 100">
                      <a:extLst>
                        <a:ext uri="{FF2B5EF4-FFF2-40B4-BE49-F238E27FC236}">
                          <a16:creationId xmlns:a16="http://schemas.microsoft.com/office/drawing/2014/main" id="{4A95004F-0C97-B84B-91D5-21779898A4BC}"/>
                        </a:ext>
                      </a:extLst>
                    </p:cNvPr>
                    <p:cNvSpPr>
                      <a:spLocks noRot="1" noChangeAspect="1" noMove="1" noResize="1" noEditPoints="1" noAdjustHandles="1" noChangeArrowheads="1" noChangeShapeType="1" noTextEdit="1"/>
                    </p:cNvSpPr>
                    <p:nvPr/>
                  </p:nvSpPr>
                  <p:spPr>
                    <a:xfrm>
                      <a:off x="11251108" y="4661446"/>
                      <a:ext cx="394595" cy="400110"/>
                    </a:xfrm>
                    <a:prstGeom prst="rect">
                      <a:avLst/>
                    </a:prstGeom>
                    <a:blipFill>
                      <a:blip r:embed="rId32"/>
                      <a:stretch>
                        <a:fillRect b="-6250"/>
                      </a:stretch>
                    </a:blipFill>
                  </p:spPr>
                  <p:txBody>
                    <a:bodyPr/>
                    <a:lstStyle/>
                    <a:p>
                      <a:r>
                        <a:rPr lang="ja-JP" altLang="en-US">
                          <a:noFill/>
                        </a:rPr>
                        <a:t> </a:t>
                      </a:r>
                    </a:p>
                  </p:txBody>
                </p:sp>
              </mc:Fallback>
            </mc:AlternateContent>
            <mc:AlternateContent xmlns:mc="http://schemas.openxmlformats.org/markup-compatibility/2006" xmlns:p14="http://schemas.microsoft.com/office/powerpoint/2010/main">
              <mc:Choice Requires="p14">
                <p:contentPart p14:bwMode="auto" r:id="rId33">
                  <p14:nvContentPartPr>
                    <p14:cNvPr id="102" name="インク 101">
                      <a:extLst>
                        <a:ext uri="{FF2B5EF4-FFF2-40B4-BE49-F238E27FC236}">
                          <a16:creationId xmlns:a16="http://schemas.microsoft.com/office/drawing/2014/main" id="{8616C99D-30A5-4646-9AFC-3F1715BEC486}"/>
                        </a:ext>
                      </a:extLst>
                    </p14:cNvPr>
                    <p14:cNvContentPartPr/>
                    <p14:nvPr/>
                  </p14:nvContentPartPr>
                  <p14:xfrm>
                    <a:off x="11427237" y="3936840"/>
                    <a:ext cx="360" cy="360"/>
                  </p14:xfrm>
                </p:contentPart>
              </mc:Choice>
              <mc:Fallback xmlns="">
                <p:pic>
                  <p:nvPicPr>
                    <p:cNvPr id="102" name="インク 101">
                      <a:extLst>
                        <a:ext uri="{FF2B5EF4-FFF2-40B4-BE49-F238E27FC236}">
                          <a16:creationId xmlns:a16="http://schemas.microsoft.com/office/drawing/2014/main" id="{8616C99D-30A5-4646-9AFC-3F1715BEC486}"/>
                        </a:ext>
                      </a:extLst>
                    </p:cNvPr>
                    <p:cNvPicPr/>
                    <p:nvPr/>
                  </p:nvPicPr>
                  <p:blipFill>
                    <a:blip r:embed="rId20"/>
                    <a:stretch>
                      <a:fillRect/>
                    </a:stretch>
                  </p:blipFill>
                  <p:spPr>
                    <a:xfrm>
                      <a:off x="11409597" y="3918840"/>
                      <a:ext cx="36000" cy="36000"/>
                    </a:xfrm>
                    <a:prstGeom prst="rect">
                      <a:avLst/>
                    </a:prstGeom>
                  </p:spPr>
                </p:pic>
              </mc:Fallback>
            </mc:AlternateContent>
            <p:cxnSp>
              <p:nvCxnSpPr>
                <p:cNvPr id="89" name="直線矢印コネクタ 88">
                  <a:extLst>
                    <a:ext uri="{FF2B5EF4-FFF2-40B4-BE49-F238E27FC236}">
                      <a16:creationId xmlns:a16="http://schemas.microsoft.com/office/drawing/2014/main" id="{51462FFA-5C3F-D84C-A9C0-8999E06FA6C1}"/>
                    </a:ext>
                  </a:extLst>
                </p:cNvPr>
                <p:cNvCxnSpPr>
                  <a:cxnSpLocks/>
                </p:cNvCxnSpPr>
                <p:nvPr/>
              </p:nvCxnSpPr>
              <p:spPr>
                <a:xfrm flipV="1">
                  <a:off x="11456821" y="3688847"/>
                  <a:ext cx="391152" cy="247993"/>
                </a:xfrm>
                <a:prstGeom prst="straightConnector1">
                  <a:avLst/>
                </a:prstGeom>
                <a:ln w="254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63E562F9-B25F-0944-8A21-DC62760DA275}"/>
                    </a:ext>
                  </a:extLst>
                </p:cNvPr>
                <p:cNvCxnSpPr>
                  <a:cxnSpLocks/>
                  <a:endCxn id="101" idx="3"/>
                </p:cNvCxnSpPr>
                <p:nvPr/>
              </p:nvCxnSpPr>
              <p:spPr>
                <a:xfrm>
                  <a:off x="11434412" y="3950072"/>
                  <a:ext cx="211291" cy="911429"/>
                </a:xfrm>
                <a:prstGeom prst="straightConnector1">
                  <a:avLst/>
                </a:prstGeom>
                <a:ln w="254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4">
                  <p14:nvContentPartPr>
                    <p14:cNvPr id="109" name="インク 108">
                      <a:extLst>
                        <a:ext uri="{FF2B5EF4-FFF2-40B4-BE49-F238E27FC236}">
                          <a16:creationId xmlns:a16="http://schemas.microsoft.com/office/drawing/2014/main" id="{AF96FD67-FBC0-BD4A-9F1D-23B34B417DC0}"/>
                        </a:ext>
                      </a:extLst>
                    </p14:cNvPr>
                    <p14:cNvContentPartPr/>
                    <p14:nvPr/>
                  </p14:nvContentPartPr>
                  <p14:xfrm>
                    <a:off x="11657430" y="4911637"/>
                    <a:ext cx="360" cy="360"/>
                  </p14:xfrm>
                </p:contentPart>
              </mc:Choice>
              <mc:Fallback xmlns="">
                <p:pic>
                  <p:nvPicPr>
                    <p:cNvPr id="109" name="インク 108">
                      <a:extLst>
                        <a:ext uri="{FF2B5EF4-FFF2-40B4-BE49-F238E27FC236}">
                          <a16:creationId xmlns:a16="http://schemas.microsoft.com/office/drawing/2014/main" id="{AF96FD67-FBC0-BD4A-9F1D-23B34B417DC0}"/>
                        </a:ext>
                      </a:extLst>
                    </p:cNvPr>
                    <p:cNvPicPr/>
                    <p:nvPr/>
                  </p:nvPicPr>
                  <p:blipFill>
                    <a:blip r:embed="rId10"/>
                    <a:stretch>
                      <a:fillRect/>
                    </a:stretch>
                  </p:blipFill>
                  <p:spPr>
                    <a:xfrm>
                      <a:off x="11639430" y="4893997"/>
                      <a:ext cx="36000" cy="36000"/>
                    </a:xfrm>
                    <a:prstGeom prst="rect">
                      <a:avLst/>
                    </a:prstGeom>
                  </p:spPr>
                </p:pic>
              </mc:Fallback>
            </mc:AlternateContent>
          </p:grpSp>
          <mc:AlternateContent xmlns:mc="http://schemas.openxmlformats.org/markup-compatibility/2006" xmlns:a14="http://schemas.microsoft.com/office/drawing/2010/main">
            <mc:Choice Requires="a14">
              <p:sp>
                <p:nvSpPr>
                  <p:cNvPr id="112" name="正方形/長方形 111">
                    <a:extLst>
                      <a:ext uri="{FF2B5EF4-FFF2-40B4-BE49-F238E27FC236}">
                        <a16:creationId xmlns:a16="http://schemas.microsoft.com/office/drawing/2014/main" id="{01FAB602-303A-B643-AD42-BB692689D29E}"/>
                      </a:ext>
                    </a:extLst>
                  </p:cNvPr>
                  <p:cNvSpPr/>
                  <p:nvPr/>
                </p:nvSpPr>
                <p:spPr>
                  <a:xfrm>
                    <a:off x="7179872" y="3351954"/>
                    <a:ext cx="42629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en-US" i="1" smtClean="0">
                                  <a:latin typeface="Cambria Math" panose="02040503050406030204" pitchFamily="18" charset="0"/>
                                </a:rPr>
                              </m:ctrlPr>
                            </m:funcPr>
                            <m:fName>
                              <m:r>
                                <a:rPr lang="en-US" altLang="ja-JP" i="1">
                                  <a:latin typeface="Cambria Math" panose="02040503050406030204" pitchFamily="18" charset="0"/>
                                </a:rPr>
                                <m:t> </m:t>
                              </m:r>
                              <m:r>
                                <a:rPr lang="en-US" altLang="ja-JP" i="1">
                                  <a:latin typeface="Cambria Math" panose="02040503050406030204" pitchFamily="18" charset="0"/>
                                </a:rPr>
                                <m:t>𝑟𝑒𝑎𝑐h</m:t>
                              </m:r>
                              <m:r>
                                <m:rPr>
                                  <m:lit/>
                                </m:rPr>
                                <a:rPr lang="en-US" altLang="ja-JP" b="0" i="1" smtClean="0">
                                  <a:latin typeface="Cambria Math" panose="02040503050406030204" pitchFamily="18" charset="0"/>
                                </a:rPr>
                                <m:t>−</m:t>
                              </m:r>
                              <m:r>
                                <a:rPr lang="en-US" altLang="ja-JP" i="1">
                                  <a:latin typeface="Cambria Math" panose="02040503050406030204" pitchFamily="18" charset="0"/>
                                </a:rPr>
                                <m:t>𝑑𝑖𝑠</m:t>
                              </m:r>
                              <m:sSub>
                                <m:sSubPr>
                                  <m:ctrlPr>
                                    <a:rPr lang="en-US" altLang="ja-JP" i="1">
                                      <a:latin typeface="Cambria Math" panose="02040503050406030204" pitchFamily="18" charset="0"/>
                                    </a:rPr>
                                  </m:ctrlPr>
                                </m:sSubPr>
                                <m:e>
                                  <m:r>
                                    <a:rPr lang="en-US" altLang="ja-JP" i="1">
                                      <a:latin typeface="Cambria Math" panose="02040503050406030204" pitchFamily="18" charset="0"/>
                                    </a:rPr>
                                    <m:t>𝑡</m:t>
                                  </m:r>
                                </m:e>
                                <m:sub>
                                  <m:r>
                                    <a:rPr lang="en-US" altLang="ja-JP" i="1">
                                      <a:latin typeface="Cambria Math" panose="02040503050406030204" pitchFamily="18" charset="0"/>
                                    </a:rPr>
                                    <m:t>𝑘</m:t>
                                  </m:r>
                                </m:sub>
                              </m:sSub>
                              <m:r>
                                <a:rPr lang="en-US" altLang="ja-JP" i="1">
                                  <a:latin typeface="Cambria Math" panose="02040503050406030204" pitchFamily="18" charset="0"/>
                                </a:rPr>
                                <m:t>(</m:t>
                              </m:r>
                              <m:r>
                                <a:rPr lang="en-US" altLang="ja-JP" i="1">
                                  <a:latin typeface="Cambria Math" panose="02040503050406030204" pitchFamily="18" charset="0"/>
                                </a:rPr>
                                <m:t>𝑝</m:t>
                              </m:r>
                              <m:r>
                                <a:rPr lang="en-US" altLang="ja-JP" i="1">
                                  <a:latin typeface="Cambria Math" panose="02040503050406030204" pitchFamily="18" charset="0"/>
                                </a:rPr>
                                <m:t>,</m:t>
                              </m:r>
                              <m:r>
                                <a:rPr lang="en-US" altLang="ja-JP" b="0" i="1" smtClean="0">
                                  <a:latin typeface="Cambria Math" panose="02040503050406030204" pitchFamily="18" charset="0"/>
                                </a:rPr>
                                <m:t>𝑟</m:t>
                              </m:r>
                              <m:r>
                                <a:rPr lang="en-US" altLang="ja-JP" i="1">
                                  <a:latin typeface="Cambria Math" panose="02040503050406030204" pitchFamily="18" charset="0"/>
                                </a:rPr>
                                <m:t>)</m:t>
                              </m:r>
                            </m:fName>
                            <m:e>
                              <m:r>
                                <a:rPr lang="en-US" altLang="ja-JP" i="1">
                                  <a:latin typeface="Cambria Math" panose="02040503050406030204" pitchFamily="18" charset="0"/>
                                </a:rPr>
                                <m:t>=</m:t>
                              </m:r>
                              <m:r>
                                <a:rPr lang="en-US" altLang="ja-JP" i="1">
                                  <a:latin typeface="Cambria Math" panose="02040503050406030204" pitchFamily="18" charset="0"/>
                                </a:rPr>
                                <m:t>𝑘</m:t>
                              </m:r>
                              <m:r>
                                <m:rPr>
                                  <m:lit/>
                                </m:rPr>
                                <a:rPr lang="en-US" altLang="ja-JP" b="0" i="1" smtClean="0">
                                  <a:latin typeface="Cambria Math" panose="02040503050406030204" pitchFamily="18" charset="0"/>
                                </a:rPr>
                                <m:t>−</m:t>
                              </m:r>
                              <m:r>
                                <a:rPr lang="en-US" altLang="ja-JP" i="1">
                                  <a:latin typeface="Cambria Math" panose="02040503050406030204" pitchFamily="18" charset="0"/>
                                </a:rPr>
                                <m:t>𝑑𝑖𝑠𝑡𝑎𝑛𝑐𝑒</m:t>
                              </m:r>
                              <m:d>
                                <m:dPr>
                                  <m:ctrlPr>
                                    <a:rPr lang="en-US" altLang="ja-JP" i="1">
                                      <a:latin typeface="Cambria Math" panose="02040503050406030204" pitchFamily="18" charset="0"/>
                                    </a:rPr>
                                  </m:ctrlPr>
                                </m:dPr>
                                <m:e>
                                  <m:r>
                                    <a:rPr lang="en-US" altLang="ja-JP" b="0" i="1" smtClean="0">
                                      <a:latin typeface="Cambria Math" panose="02040503050406030204" pitchFamily="18" charset="0"/>
                                    </a:rPr>
                                    <m:t>𝑟</m:t>
                                  </m:r>
                                </m:e>
                              </m:d>
                              <m:r>
                                <a:rPr lang="en-US" altLang="ja-JP" i="1">
                                  <a:latin typeface="Cambria Math" panose="02040503050406030204" pitchFamily="18" charset="0"/>
                                </a:rPr>
                                <m:t> </m:t>
                              </m:r>
                            </m:e>
                          </m:func>
                        </m:oMath>
                      </m:oMathPara>
                    </a14:m>
                    <a:endParaRPr lang="ja-JP" altLang="en-US"/>
                  </a:p>
                </p:txBody>
              </p:sp>
            </mc:Choice>
            <mc:Fallback xmlns="">
              <p:sp>
                <p:nvSpPr>
                  <p:cNvPr id="112" name="正方形/長方形 111">
                    <a:extLst>
                      <a:ext uri="{FF2B5EF4-FFF2-40B4-BE49-F238E27FC236}">
                        <a16:creationId xmlns:a16="http://schemas.microsoft.com/office/drawing/2014/main" id="{01FAB602-303A-B643-AD42-BB692689D29E}"/>
                      </a:ext>
                    </a:extLst>
                  </p:cNvPr>
                  <p:cNvSpPr>
                    <a:spLocks noRot="1" noChangeAspect="1" noMove="1" noResize="1" noEditPoints="1" noAdjustHandles="1" noChangeArrowheads="1" noChangeShapeType="1" noTextEdit="1"/>
                  </p:cNvSpPr>
                  <p:nvPr/>
                </p:nvSpPr>
                <p:spPr>
                  <a:xfrm>
                    <a:off x="7179872" y="3351954"/>
                    <a:ext cx="4262962" cy="369332"/>
                  </a:xfrm>
                  <a:prstGeom prst="rect">
                    <a:avLst/>
                  </a:prstGeom>
                  <a:blipFill>
                    <a:blip r:embed="rId35"/>
                    <a:stretch>
                      <a:fillRect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正方形/長方形 112">
                    <a:extLst>
                      <a:ext uri="{FF2B5EF4-FFF2-40B4-BE49-F238E27FC236}">
                        <a16:creationId xmlns:a16="http://schemas.microsoft.com/office/drawing/2014/main" id="{8EC6D108-A9AA-AB44-A0BF-2F42669C2AC4}"/>
                      </a:ext>
                    </a:extLst>
                  </p:cNvPr>
                  <p:cNvSpPr/>
                  <p:nvPr/>
                </p:nvSpPr>
                <p:spPr>
                  <a:xfrm>
                    <a:off x="8213685" y="4294861"/>
                    <a:ext cx="3222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ja-JP" altLang="en-US" i="1" smtClean="0">
                                  <a:latin typeface="Cambria Math" panose="02040503050406030204" pitchFamily="18" charset="0"/>
                                </a:rPr>
                              </m:ctrlPr>
                            </m:funcPr>
                            <m:fName>
                              <m:r>
                                <a:rPr lang="en-US" altLang="ja-JP" i="1">
                                  <a:latin typeface="Cambria Math" panose="02040503050406030204" pitchFamily="18" charset="0"/>
                                </a:rPr>
                                <m:t> </m:t>
                              </m:r>
                              <m:r>
                                <a:rPr lang="en-US" altLang="ja-JP" i="1">
                                  <a:latin typeface="Cambria Math" panose="02040503050406030204" pitchFamily="18" charset="0"/>
                                </a:rPr>
                                <m:t>𝑟𝑒𝑎𝑐h</m:t>
                              </m:r>
                              <m:r>
                                <m:rPr>
                                  <m:lit/>
                                </m:rPr>
                                <a:rPr lang="en-US" altLang="ja-JP" b="0" i="1" smtClean="0">
                                  <a:latin typeface="Cambria Math" panose="02040503050406030204" pitchFamily="18" charset="0"/>
                                </a:rPr>
                                <m:t>−</m:t>
                              </m:r>
                              <m:r>
                                <a:rPr lang="en-US" altLang="ja-JP" i="1">
                                  <a:latin typeface="Cambria Math" panose="02040503050406030204" pitchFamily="18" charset="0"/>
                                </a:rPr>
                                <m:t>𝑑𝑖𝑠</m:t>
                              </m:r>
                              <m:sSub>
                                <m:sSubPr>
                                  <m:ctrlPr>
                                    <a:rPr lang="en-US" altLang="ja-JP" i="1">
                                      <a:latin typeface="Cambria Math" panose="02040503050406030204" pitchFamily="18" charset="0"/>
                                    </a:rPr>
                                  </m:ctrlPr>
                                </m:sSubPr>
                                <m:e>
                                  <m:r>
                                    <a:rPr lang="en-US" altLang="ja-JP" i="1">
                                      <a:latin typeface="Cambria Math" panose="02040503050406030204" pitchFamily="18" charset="0"/>
                                    </a:rPr>
                                    <m:t>𝑡</m:t>
                                  </m:r>
                                </m:e>
                                <m:sub>
                                  <m:r>
                                    <a:rPr lang="en-US" altLang="ja-JP" i="1">
                                      <a:latin typeface="Cambria Math" panose="02040503050406030204" pitchFamily="18" charset="0"/>
                                    </a:rPr>
                                    <m:t>𝑘</m:t>
                                  </m:r>
                                </m:sub>
                              </m:sSub>
                              <m:r>
                                <a:rPr lang="en-US" altLang="ja-JP" i="1">
                                  <a:latin typeface="Cambria Math" panose="02040503050406030204" pitchFamily="18" charset="0"/>
                                </a:rPr>
                                <m:t>(</m:t>
                              </m:r>
                              <m:r>
                                <a:rPr lang="en-US" altLang="ja-JP" i="1">
                                  <a:latin typeface="Cambria Math" panose="02040503050406030204" pitchFamily="18" charset="0"/>
                                </a:rPr>
                                <m:t>𝑝</m:t>
                              </m:r>
                              <m:r>
                                <a:rPr lang="en-US" altLang="ja-JP" i="1">
                                  <a:latin typeface="Cambria Math" panose="02040503050406030204" pitchFamily="18" charset="0"/>
                                </a:rPr>
                                <m:t>,</m:t>
                              </m:r>
                              <m:r>
                                <a:rPr lang="en-US" altLang="ja-JP" b="0" i="1" smtClean="0">
                                  <a:latin typeface="Cambria Math" panose="02040503050406030204" pitchFamily="18" charset="0"/>
                                </a:rPr>
                                <m:t>𝑟</m:t>
                              </m:r>
                              <m:r>
                                <a:rPr lang="en-US" altLang="ja-JP" i="1">
                                  <a:latin typeface="Cambria Math" panose="02040503050406030204" pitchFamily="18" charset="0"/>
                                </a:rPr>
                                <m:t>)</m:t>
                              </m:r>
                            </m:fName>
                            <m:e>
                              <m:r>
                                <a:rPr lang="en-US" altLang="ja-JP" i="1">
                                  <a:latin typeface="Cambria Math" panose="02040503050406030204" pitchFamily="18" charset="0"/>
                                </a:rPr>
                                <m:t>=</m:t>
                              </m:r>
                              <m:r>
                                <a:rPr lang="en-US" altLang="ja-JP" b="0" i="1" smtClean="0">
                                  <a:latin typeface="Cambria Math" panose="02040503050406030204" pitchFamily="18" charset="0"/>
                                </a:rPr>
                                <m:t>𝑑</m:t>
                              </m:r>
                              <m:d>
                                <m:dPr>
                                  <m:ctrlPr>
                                    <a:rPr lang="en-US" altLang="ja-JP" i="1">
                                      <a:latin typeface="Cambria Math" panose="02040503050406030204" pitchFamily="18" charset="0"/>
                                    </a:rPr>
                                  </m:ctrlPr>
                                </m:dPr>
                                <m:e>
                                  <m:r>
                                    <a:rPr lang="en-US" altLang="ja-JP" b="0" i="1" smtClean="0">
                                      <a:latin typeface="Cambria Math" panose="02040503050406030204" pitchFamily="18" charset="0"/>
                                    </a:rPr>
                                    <m:t>𝑝</m:t>
                                  </m:r>
                                  <m:r>
                                    <a:rPr lang="en-US" altLang="ja-JP" b="0" i="1" smtClean="0">
                                      <a:latin typeface="Cambria Math" panose="02040503050406030204" pitchFamily="18" charset="0"/>
                                    </a:rPr>
                                    <m:t>,</m:t>
                                  </m:r>
                                  <m:r>
                                    <a:rPr lang="en-US" altLang="ja-JP" b="0" i="1" smtClean="0">
                                      <a:latin typeface="Cambria Math" panose="02040503050406030204" pitchFamily="18" charset="0"/>
                                    </a:rPr>
                                    <m:t>𝑟</m:t>
                                  </m:r>
                                </m:e>
                              </m:d>
                              <m:r>
                                <a:rPr lang="en-US" altLang="ja-JP" i="1">
                                  <a:latin typeface="Cambria Math" panose="02040503050406030204" pitchFamily="18" charset="0"/>
                                </a:rPr>
                                <m:t> </m:t>
                              </m:r>
                            </m:e>
                          </m:func>
                        </m:oMath>
                      </m:oMathPara>
                    </a14:m>
                    <a:endParaRPr lang="ja-JP" altLang="en-US"/>
                  </a:p>
                </p:txBody>
              </p:sp>
            </mc:Choice>
            <mc:Fallback xmlns="">
              <p:sp>
                <p:nvSpPr>
                  <p:cNvPr id="113" name="正方形/長方形 112">
                    <a:extLst>
                      <a:ext uri="{FF2B5EF4-FFF2-40B4-BE49-F238E27FC236}">
                        <a16:creationId xmlns:a16="http://schemas.microsoft.com/office/drawing/2014/main" id="{8EC6D108-A9AA-AB44-A0BF-2F42669C2AC4}"/>
                      </a:ext>
                    </a:extLst>
                  </p:cNvPr>
                  <p:cNvSpPr>
                    <a:spLocks noRot="1" noChangeAspect="1" noMove="1" noResize="1" noEditPoints="1" noAdjustHandles="1" noChangeArrowheads="1" noChangeShapeType="1" noTextEdit="1"/>
                  </p:cNvSpPr>
                  <p:nvPr/>
                </p:nvSpPr>
                <p:spPr>
                  <a:xfrm>
                    <a:off x="8213685" y="4294861"/>
                    <a:ext cx="3222805" cy="369332"/>
                  </a:xfrm>
                  <a:prstGeom prst="rect">
                    <a:avLst/>
                  </a:prstGeom>
                  <a:blipFill>
                    <a:blip r:embed="rId36"/>
                    <a:stretch>
                      <a:fillRect b="-16667"/>
                    </a:stretch>
                  </a:blipFill>
                </p:spPr>
                <p:txBody>
                  <a:bodyPr/>
                  <a:lstStyle/>
                  <a:p>
                    <a:r>
                      <a:rPr lang="ja-JP" altLang="en-US">
                        <a:noFill/>
                      </a:rPr>
                      <a:t> </a:t>
                    </a:r>
                  </a:p>
                </p:txBody>
              </p:sp>
            </mc:Fallback>
          </mc:AlternateContent>
          <p:cxnSp>
            <p:nvCxnSpPr>
              <p:cNvPr id="117" name="直線コネクタ 116">
                <a:extLst>
                  <a:ext uri="{FF2B5EF4-FFF2-40B4-BE49-F238E27FC236}">
                    <a16:creationId xmlns:a16="http://schemas.microsoft.com/office/drawing/2014/main" id="{639BC96A-D58F-C241-A56B-FDCC2440AC38}"/>
                  </a:ext>
                </a:extLst>
              </p:cNvPr>
              <p:cNvCxnSpPr/>
              <p:nvPr/>
            </p:nvCxnSpPr>
            <p:spPr>
              <a:xfrm>
                <a:off x="10806001" y="3545160"/>
                <a:ext cx="819255" cy="258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5D5A641F-CB5B-8341-9449-D32F347279E4}"/>
                  </a:ext>
                </a:extLst>
              </p:cNvPr>
              <p:cNvCxnSpPr>
                <a:cxnSpLocks/>
              </p:cNvCxnSpPr>
              <p:nvPr/>
            </p:nvCxnSpPr>
            <p:spPr>
              <a:xfrm>
                <a:off x="11121172" y="4486735"/>
                <a:ext cx="504084" cy="66341"/>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127" name="円/楕円 126">
            <a:extLst>
              <a:ext uri="{FF2B5EF4-FFF2-40B4-BE49-F238E27FC236}">
                <a16:creationId xmlns:a16="http://schemas.microsoft.com/office/drawing/2014/main" id="{EC167691-2CD8-FD40-88F3-90BBA763D20D}"/>
              </a:ext>
            </a:extLst>
          </p:cNvPr>
          <p:cNvSpPr/>
          <p:nvPr/>
        </p:nvSpPr>
        <p:spPr>
          <a:xfrm>
            <a:off x="10777425" y="3019034"/>
            <a:ext cx="1259299" cy="1295945"/>
          </a:xfrm>
          <a:prstGeom prst="ellipse">
            <a:avLst/>
          </a:prstGeom>
          <a:noFill/>
          <a:ln w="15875">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8" name="正方形/長方形 127">
                <a:extLst>
                  <a:ext uri="{FF2B5EF4-FFF2-40B4-BE49-F238E27FC236}">
                    <a16:creationId xmlns:a16="http://schemas.microsoft.com/office/drawing/2014/main" id="{37F462BE-EEAB-214A-A2AD-C4513FDEB10F}"/>
                  </a:ext>
                </a:extLst>
              </p:cNvPr>
              <p:cNvSpPr/>
              <p:nvPr/>
            </p:nvSpPr>
            <p:spPr>
              <a:xfrm>
                <a:off x="11155668" y="3595577"/>
                <a:ext cx="39459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smtClean="0">
                          <a:solidFill>
                            <a:srgbClr val="C00000"/>
                          </a:solidFill>
                          <a:latin typeface="Cambria Math" panose="02040503050406030204" pitchFamily="18" charset="0"/>
                        </a:rPr>
                        <m:t>𝑝</m:t>
                      </m:r>
                    </m:oMath>
                  </m:oMathPara>
                </a14:m>
                <a:endParaRPr lang="ja-JP" altLang="en-US" sz="2000">
                  <a:solidFill>
                    <a:srgbClr val="C00000"/>
                  </a:solidFill>
                </a:endParaRPr>
              </a:p>
            </p:txBody>
          </p:sp>
        </mc:Choice>
        <mc:Fallback xmlns="">
          <p:sp>
            <p:nvSpPr>
              <p:cNvPr id="128" name="正方形/長方形 127">
                <a:extLst>
                  <a:ext uri="{FF2B5EF4-FFF2-40B4-BE49-F238E27FC236}">
                    <a16:creationId xmlns:a16="http://schemas.microsoft.com/office/drawing/2014/main" id="{37F462BE-EEAB-214A-A2AD-C4513FDEB10F}"/>
                  </a:ext>
                </a:extLst>
              </p:cNvPr>
              <p:cNvSpPr>
                <a:spLocks noRot="1" noChangeAspect="1" noMove="1" noResize="1" noEditPoints="1" noAdjustHandles="1" noChangeArrowheads="1" noChangeShapeType="1" noTextEdit="1"/>
              </p:cNvSpPr>
              <p:nvPr/>
            </p:nvSpPr>
            <p:spPr>
              <a:xfrm>
                <a:off x="11155668" y="3595577"/>
                <a:ext cx="394595" cy="400110"/>
              </a:xfrm>
              <a:prstGeom prst="rect">
                <a:avLst/>
              </a:prstGeom>
              <a:blipFill>
                <a:blip r:embed="rId37"/>
                <a:stretch>
                  <a:fillRect b="-3030"/>
                </a:stretch>
              </a:blipFill>
            </p:spPr>
            <p:txBody>
              <a:bodyPr/>
              <a:lstStyle/>
              <a:p>
                <a:r>
                  <a:rPr lang="ja-JP" altLang="en-US">
                    <a:noFill/>
                  </a:rPr>
                  <a:t> </a:t>
                </a:r>
              </a:p>
            </p:txBody>
          </p:sp>
        </mc:Fallback>
      </mc:AlternateContent>
      <mc:AlternateContent xmlns:mc="http://schemas.openxmlformats.org/markup-compatibility/2006" xmlns:p14="http://schemas.microsoft.com/office/powerpoint/2010/main">
        <mc:Choice Requires="p14">
          <p:contentPart p14:bwMode="auto" r:id="rId38">
            <p14:nvContentPartPr>
              <p14:cNvPr id="129" name="インク 128">
                <a:extLst>
                  <a:ext uri="{FF2B5EF4-FFF2-40B4-BE49-F238E27FC236}">
                    <a16:creationId xmlns:a16="http://schemas.microsoft.com/office/drawing/2014/main" id="{18986E2B-A08B-6D47-AE7D-E1FAEB5475C4}"/>
                  </a:ext>
                </a:extLst>
              </p14:cNvPr>
              <p14:cNvContentPartPr/>
              <p14:nvPr/>
            </p14:nvContentPartPr>
            <p14:xfrm>
              <a:off x="11430630" y="3670357"/>
              <a:ext cx="360" cy="360"/>
            </p14:xfrm>
          </p:contentPart>
        </mc:Choice>
        <mc:Fallback xmlns="">
          <p:pic>
            <p:nvPicPr>
              <p:cNvPr id="129" name="インク 128">
                <a:extLst>
                  <a:ext uri="{FF2B5EF4-FFF2-40B4-BE49-F238E27FC236}">
                    <a16:creationId xmlns:a16="http://schemas.microsoft.com/office/drawing/2014/main" id="{18986E2B-A08B-6D47-AE7D-E1FAEB5475C4}"/>
                  </a:ext>
                </a:extLst>
              </p:cNvPr>
              <p:cNvPicPr/>
              <p:nvPr/>
            </p:nvPicPr>
            <p:blipFill>
              <a:blip r:embed="rId20"/>
              <a:stretch>
                <a:fillRect/>
              </a:stretch>
            </p:blipFill>
            <p:spPr>
              <a:xfrm>
                <a:off x="11412990" y="36523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30" name="インク 129">
                <a:extLst>
                  <a:ext uri="{FF2B5EF4-FFF2-40B4-BE49-F238E27FC236}">
                    <a16:creationId xmlns:a16="http://schemas.microsoft.com/office/drawing/2014/main" id="{6127E7E8-7C9C-6E4B-926B-497A609E1392}"/>
                  </a:ext>
                </a:extLst>
              </p14:cNvPr>
              <p14:cNvContentPartPr/>
              <p14:nvPr/>
            </p14:nvContentPartPr>
            <p14:xfrm>
              <a:off x="11177910" y="3409357"/>
              <a:ext cx="360" cy="360"/>
            </p14:xfrm>
          </p:contentPart>
        </mc:Choice>
        <mc:Fallback xmlns="">
          <p:pic>
            <p:nvPicPr>
              <p:cNvPr id="130" name="インク 129">
                <a:extLst>
                  <a:ext uri="{FF2B5EF4-FFF2-40B4-BE49-F238E27FC236}">
                    <a16:creationId xmlns:a16="http://schemas.microsoft.com/office/drawing/2014/main" id="{6127E7E8-7C9C-6E4B-926B-497A609E1392}"/>
                  </a:ext>
                </a:extLst>
              </p:cNvPr>
              <p:cNvPicPr/>
              <p:nvPr/>
            </p:nvPicPr>
            <p:blipFill>
              <a:blip r:embed="rId10"/>
              <a:stretch>
                <a:fillRect/>
              </a:stretch>
            </p:blipFill>
            <p:spPr>
              <a:xfrm>
                <a:off x="11160270" y="33913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1" name="インク 130">
                <a:extLst>
                  <a:ext uri="{FF2B5EF4-FFF2-40B4-BE49-F238E27FC236}">
                    <a16:creationId xmlns:a16="http://schemas.microsoft.com/office/drawing/2014/main" id="{24DAA926-7390-4048-9339-B0C4AA0C6A67}"/>
                  </a:ext>
                </a:extLst>
              </p14:cNvPr>
              <p14:cNvContentPartPr/>
              <p14:nvPr/>
            </p14:nvContentPartPr>
            <p14:xfrm>
              <a:off x="11304270" y="3615637"/>
              <a:ext cx="360" cy="360"/>
            </p14:xfrm>
          </p:contentPart>
        </mc:Choice>
        <mc:Fallback xmlns="">
          <p:pic>
            <p:nvPicPr>
              <p:cNvPr id="131" name="インク 130">
                <a:extLst>
                  <a:ext uri="{FF2B5EF4-FFF2-40B4-BE49-F238E27FC236}">
                    <a16:creationId xmlns:a16="http://schemas.microsoft.com/office/drawing/2014/main" id="{24DAA926-7390-4048-9339-B0C4AA0C6A67}"/>
                  </a:ext>
                </a:extLst>
              </p:cNvPr>
              <p:cNvPicPr/>
              <p:nvPr/>
            </p:nvPicPr>
            <p:blipFill>
              <a:blip r:embed="rId10"/>
              <a:stretch>
                <a:fillRect/>
              </a:stretch>
            </p:blipFill>
            <p:spPr>
              <a:xfrm>
                <a:off x="11286630" y="35976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32" name="インク 131">
                <a:extLst>
                  <a:ext uri="{FF2B5EF4-FFF2-40B4-BE49-F238E27FC236}">
                    <a16:creationId xmlns:a16="http://schemas.microsoft.com/office/drawing/2014/main" id="{265EE2CE-DC41-7349-B54D-BA8797BC6B3C}"/>
                  </a:ext>
                </a:extLst>
              </p14:cNvPr>
              <p14:cNvContentPartPr/>
              <p14:nvPr/>
            </p14:nvContentPartPr>
            <p14:xfrm>
              <a:off x="11523870" y="3145837"/>
              <a:ext cx="360" cy="360"/>
            </p14:xfrm>
          </p:contentPart>
        </mc:Choice>
        <mc:Fallback xmlns="">
          <p:pic>
            <p:nvPicPr>
              <p:cNvPr id="132" name="インク 131">
                <a:extLst>
                  <a:ext uri="{FF2B5EF4-FFF2-40B4-BE49-F238E27FC236}">
                    <a16:creationId xmlns:a16="http://schemas.microsoft.com/office/drawing/2014/main" id="{265EE2CE-DC41-7349-B54D-BA8797BC6B3C}"/>
                  </a:ext>
                </a:extLst>
              </p:cNvPr>
              <p:cNvPicPr/>
              <p:nvPr/>
            </p:nvPicPr>
            <p:blipFill>
              <a:blip r:embed="rId10"/>
              <a:stretch>
                <a:fillRect/>
              </a:stretch>
            </p:blipFill>
            <p:spPr>
              <a:xfrm>
                <a:off x="11505870" y="31278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33" name="インク 132">
                <a:extLst>
                  <a:ext uri="{FF2B5EF4-FFF2-40B4-BE49-F238E27FC236}">
                    <a16:creationId xmlns:a16="http://schemas.microsoft.com/office/drawing/2014/main" id="{657F99CF-16FA-7A40-A6ED-B910F87B3C73}"/>
                  </a:ext>
                </a:extLst>
              </p14:cNvPr>
              <p14:cNvContentPartPr/>
              <p14:nvPr/>
            </p14:nvContentPartPr>
            <p14:xfrm>
              <a:off x="11460870" y="3324397"/>
              <a:ext cx="360" cy="360"/>
            </p14:xfrm>
          </p:contentPart>
        </mc:Choice>
        <mc:Fallback xmlns="">
          <p:pic>
            <p:nvPicPr>
              <p:cNvPr id="133" name="インク 132">
                <a:extLst>
                  <a:ext uri="{FF2B5EF4-FFF2-40B4-BE49-F238E27FC236}">
                    <a16:creationId xmlns:a16="http://schemas.microsoft.com/office/drawing/2014/main" id="{657F99CF-16FA-7A40-A6ED-B910F87B3C73}"/>
                  </a:ext>
                </a:extLst>
              </p:cNvPr>
              <p:cNvPicPr/>
              <p:nvPr/>
            </p:nvPicPr>
            <p:blipFill>
              <a:blip r:embed="rId10"/>
              <a:stretch>
                <a:fillRect/>
              </a:stretch>
            </p:blipFill>
            <p:spPr>
              <a:xfrm>
                <a:off x="11442870" y="33063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34" name="インク 133">
                <a:extLst>
                  <a:ext uri="{FF2B5EF4-FFF2-40B4-BE49-F238E27FC236}">
                    <a16:creationId xmlns:a16="http://schemas.microsoft.com/office/drawing/2014/main" id="{248FC5C4-CAEE-C340-8256-FEF2CB53883B}"/>
                  </a:ext>
                </a:extLst>
              </p14:cNvPr>
              <p14:cNvContentPartPr/>
              <p14:nvPr/>
            </p14:nvContentPartPr>
            <p14:xfrm>
              <a:off x="11900430" y="3551557"/>
              <a:ext cx="360" cy="360"/>
            </p14:xfrm>
          </p:contentPart>
        </mc:Choice>
        <mc:Fallback xmlns="">
          <p:pic>
            <p:nvPicPr>
              <p:cNvPr id="134" name="インク 133">
                <a:extLst>
                  <a:ext uri="{FF2B5EF4-FFF2-40B4-BE49-F238E27FC236}">
                    <a16:creationId xmlns:a16="http://schemas.microsoft.com/office/drawing/2014/main" id="{248FC5C4-CAEE-C340-8256-FEF2CB53883B}"/>
                  </a:ext>
                </a:extLst>
              </p:cNvPr>
              <p:cNvPicPr/>
              <p:nvPr/>
            </p:nvPicPr>
            <p:blipFill>
              <a:blip r:embed="rId10"/>
              <a:stretch>
                <a:fillRect/>
              </a:stretch>
            </p:blipFill>
            <p:spPr>
              <a:xfrm>
                <a:off x="11882430" y="35335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35" name="インク 134">
                <a:extLst>
                  <a:ext uri="{FF2B5EF4-FFF2-40B4-BE49-F238E27FC236}">
                    <a16:creationId xmlns:a16="http://schemas.microsoft.com/office/drawing/2014/main" id="{E9C88B77-CB39-2A48-9DD7-9344D72333C1}"/>
                  </a:ext>
                </a:extLst>
              </p14:cNvPr>
              <p14:cNvContentPartPr/>
              <p14:nvPr/>
            </p14:nvContentPartPr>
            <p14:xfrm>
              <a:off x="11787750" y="4001557"/>
              <a:ext cx="360" cy="360"/>
            </p14:xfrm>
          </p:contentPart>
        </mc:Choice>
        <mc:Fallback xmlns="">
          <p:pic>
            <p:nvPicPr>
              <p:cNvPr id="135" name="インク 134">
                <a:extLst>
                  <a:ext uri="{FF2B5EF4-FFF2-40B4-BE49-F238E27FC236}">
                    <a16:creationId xmlns:a16="http://schemas.microsoft.com/office/drawing/2014/main" id="{E9C88B77-CB39-2A48-9DD7-9344D72333C1}"/>
                  </a:ext>
                </a:extLst>
              </p:cNvPr>
              <p:cNvPicPr/>
              <p:nvPr/>
            </p:nvPicPr>
            <p:blipFill>
              <a:blip r:embed="rId10"/>
              <a:stretch>
                <a:fillRect/>
              </a:stretch>
            </p:blipFill>
            <p:spPr>
              <a:xfrm>
                <a:off x="11769750" y="39835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36" name="インク 135">
                <a:extLst>
                  <a:ext uri="{FF2B5EF4-FFF2-40B4-BE49-F238E27FC236}">
                    <a16:creationId xmlns:a16="http://schemas.microsoft.com/office/drawing/2014/main" id="{1C8F719E-5CBB-6A48-8D14-55D168C84E53}"/>
                  </a:ext>
                </a:extLst>
              </p14:cNvPr>
              <p14:cNvContentPartPr/>
              <p14:nvPr/>
            </p14:nvContentPartPr>
            <p14:xfrm>
              <a:off x="11947950" y="3812197"/>
              <a:ext cx="360" cy="360"/>
            </p14:xfrm>
          </p:contentPart>
        </mc:Choice>
        <mc:Fallback xmlns="">
          <p:pic>
            <p:nvPicPr>
              <p:cNvPr id="136" name="インク 135">
                <a:extLst>
                  <a:ext uri="{FF2B5EF4-FFF2-40B4-BE49-F238E27FC236}">
                    <a16:creationId xmlns:a16="http://schemas.microsoft.com/office/drawing/2014/main" id="{1C8F719E-5CBB-6A48-8D14-55D168C84E53}"/>
                  </a:ext>
                </a:extLst>
              </p:cNvPr>
              <p:cNvPicPr/>
              <p:nvPr/>
            </p:nvPicPr>
            <p:blipFill>
              <a:blip r:embed="rId10"/>
              <a:stretch>
                <a:fillRect/>
              </a:stretch>
            </p:blipFill>
            <p:spPr>
              <a:xfrm>
                <a:off x="11930310" y="37941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37" name="インク 136">
                <a:extLst>
                  <a:ext uri="{FF2B5EF4-FFF2-40B4-BE49-F238E27FC236}">
                    <a16:creationId xmlns:a16="http://schemas.microsoft.com/office/drawing/2014/main" id="{78B3070E-A089-624C-877E-9109487FC99A}"/>
                  </a:ext>
                </a:extLst>
              </p14:cNvPr>
              <p14:cNvContentPartPr/>
              <p14:nvPr/>
            </p14:nvContentPartPr>
            <p14:xfrm>
              <a:off x="11683350" y="4285237"/>
              <a:ext cx="360" cy="360"/>
            </p14:xfrm>
          </p:contentPart>
        </mc:Choice>
        <mc:Fallback xmlns="">
          <p:pic>
            <p:nvPicPr>
              <p:cNvPr id="137" name="インク 136">
                <a:extLst>
                  <a:ext uri="{FF2B5EF4-FFF2-40B4-BE49-F238E27FC236}">
                    <a16:creationId xmlns:a16="http://schemas.microsoft.com/office/drawing/2014/main" id="{78B3070E-A089-624C-877E-9109487FC99A}"/>
                  </a:ext>
                </a:extLst>
              </p:cNvPr>
              <p:cNvPicPr/>
              <p:nvPr/>
            </p:nvPicPr>
            <p:blipFill>
              <a:blip r:embed="rId10"/>
              <a:stretch>
                <a:fillRect/>
              </a:stretch>
            </p:blipFill>
            <p:spPr>
              <a:xfrm>
                <a:off x="11665350" y="4267597"/>
                <a:ext cx="36000" cy="36000"/>
              </a:xfrm>
              <a:prstGeom prst="rect">
                <a:avLst/>
              </a:prstGeom>
            </p:spPr>
          </p:pic>
        </mc:Fallback>
      </mc:AlternateContent>
      <mc:AlternateContent xmlns:mc="http://schemas.openxmlformats.org/markup-compatibility/2006" xmlns:a14="http://schemas.microsoft.com/office/drawing/2010/main">
        <mc:Choice Requires="a14">
          <p:sp>
            <p:nvSpPr>
              <p:cNvPr id="138" name="正方形/長方形 137">
                <a:extLst>
                  <a:ext uri="{FF2B5EF4-FFF2-40B4-BE49-F238E27FC236}">
                    <a16:creationId xmlns:a16="http://schemas.microsoft.com/office/drawing/2014/main" id="{172FA1D2-FB18-DC4D-9CE2-4AF6A1803F72}"/>
                  </a:ext>
                </a:extLst>
              </p:cNvPr>
              <p:cNvSpPr/>
              <p:nvPr/>
            </p:nvSpPr>
            <p:spPr>
              <a:xfrm>
                <a:off x="11448172" y="3216073"/>
                <a:ext cx="83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𝑁</m:t>
                          </m:r>
                        </m:e>
                        <m:sub>
                          <m:r>
                            <a:rPr lang="en-US" altLang="ja-JP" i="1">
                              <a:latin typeface="Cambria Math" panose="02040503050406030204" pitchFamily="18" charset="0"/>
                            </a:rPr>
                            <m:t>𝑘</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𝑝</m:t>
                          </m:r>
                        </m:e>
                      </m:d>
                    </m:oMath>
                  </m:oMathPara>
                </a14:m>
                <a:endParaRPr lang="ja-JP" altLang="en-US"/>
              </a:p>
            </p:txBody>
          </p:sp>
        </mc:Choice>
        <mc:Fallback xmlns="">
          <p:sp>
            <p:nvSpPr>
              <p:cNvPr id="138" name="正方形/長方形 137">
                <a:extLst>
                  <a:ext uri="{FF2B5EF4-FFF2-40B4-BE49-F238E27FC236}">
                    <a16:creationId xmlns:a16="http://schemas.microsoft.com/office/drawing/2014/main" id="{172FA1D2-FB18-DC4D-9CE2-4AF6A1803F72}"/>
                  </a:ext>
                </a:extLst>
              </p:cNvPr>
              <p:cNvSpPr>
                <a:spLocks noRot="1" noChangeAspect="1" noMove="1" noResize="1" noEditPoints="1" noAdjustHandles="1" noChangeArrowheads="1" noChangeShapeType="1" noTextEdit="1"/>
              </p:cNvSpPr>
              <p:nvPr/>
            </p:nvSpPr>
            <p:spPr>
              <a:xfrm>
                <a:off x="11448172" y="3216073"/>
                <a:ext cx="831253" cy="369332"/>
              </a:xfrm>
              <a:prstGeom prst="rect">
                <a:avLst/>
              </a:prstGeom>
              <a:blipFill>
                <a:blip r:embed="rId47"/>
                <a:stretch>
                  <a:fillRect b="-6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93459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ACD1BF-1DE9-5A43-A6A6-EE1EAA468789}"/>
              </a:ext>
            </a:extLst>
          </p:cNvPr>
          <p:cNvSpPr>
            <a:spLocks noGrp="1"/>
          </p:cNvSpPr>
          <p:nvPr>
            <p:ph type="title"/>
          </p:nvPr>
        </p:nvSpPr>
        <p:spPr/>
        <p:txBody>
          <a:bodyPr/>
          <a:lstStyle/>
          <a:p>
            <a:r>
              <a:rPr lang="en-US" altLang="ja-JP" dirty="0"/>
              <a:t>Local Outlier Factor</a:t>
            </a:r>
            <a:endParaRPr kumimoji="1" lang="ja-JP" altLang="en-US"/>
          </a:p>
        </p:txBody>
      </p:sp>
      <p:sp>
        <p:nvSpPr>
          <p:cNvPr id="4" name="日付プレースホルダー 3">
            <a:extLst>
              <a:ext uri="{FF2B5EF4-FFF2-40B4-BE49-F238E27FC236}">
                <a16:creationId xmlns:a16="http://schemas.microsoft.com/office/drawing/2014/main" id="{C4F6CEC6-10D5-A246-8EFA-8D993D49AC1B}"/>
              </a:ext>
            </a:extLst>
          </p:cNvPr>
          <p:cNvSpPr>
            <a:spLocks noGrp="1"/>
          </p:cNvSpPr>
          <p:nvPr>
            <p:ph type="dt" sz="half" idx="10"/>
          </p:nvPr>
        </p:nvSpPr>
        <p:spPr/>
        <p:txBody>
          <a:bodyPr/>
          <a:lstStyle/>
          <a:p>
            <a:fld id="{7ED9FD3C-B1AF-E040-8C3F-5AFC418422D8}"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BDB950E8-7979-DA4E-9F9A-04C271760074}"/>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8975E91A-DA37-B44F-8041-958839AA37D9}"/>
              </a:ext>
            </a:extLst>
          </p:cNvPr>
          <p:cNvSpPr>
            <a:spLocks noGrp="1"/>
          </p:cNvSpPr>
          <p:nvPr>
            <p:ph type="sldNum" sz="quarter" idx="12"/>
          </p:nvPr>
        </p:nvSpPr>
        <p:spPr/>
        <p:txBody>
          <a:bodyPr/>
          <a:lstStyle/>
          <a:p>
            <a:fld id="{C396DE94-E78B-4743-9932-E18BCB9B557B}" type="slidenum">
              <a:rPr kumimoji="1" lang="ja-JP" altLang="en-US" smtClean="0"/>
              <a:t>46</a:t>
            </a:fld>
            <a:endParaRPr kumimoji="1" lang="ja-JP" altLang="en-US"/>
          </a:p>
        </p:txBody>
      </p:sp>
      <p:grpSp>
        <p:nvGrpSpPr>
          <p:cNvPr id="17" name="グループ化 16">
            <a:extLst>
              <a:ext uri="{FF2B5EF4-FFF2-40B4-BE49-F238E27FC236}">
                <a16:creationId xmlns:a16="http://schemas.microsoft.com/office/drawing/2014/main" id="{A9FA54D1-8938-AC4E-9A0A-DF5EF67B075A}"/>
              </a:ext>
            </a:extLst>
          </p:cNvPr>
          <p:cNvGrpSpPr/>
          <p:nvPr/>
        </p:nvGrpSpPr>
        <p:grpSpPr>
          <a:xfrm>
            <a:off x="890910" y="3790552"/>
            <a:ext cx="11456605" cy="2991486"/>
            <a:chOff x="890910" y="3790552"/>
            <a:chExt cx="11456605" cy="2991486"/>
          </a:xfrm>
        </p:grpSpPr>
        <p:grpSp>
          <p:nvGrpSpPr>
            <p:cNvPr id="101" name="グループ化 100">
              <a:extLst>
                <a:ext uri="{FF2B5EF4-FFF2-40B4-BE49-F238E27FC236}">
                  <a16:creationId xmlns:a16="http://schemas.microsoft.com/office/drawing/2014/main" id="{26E56332-6D43-5442-B9AC-478E40B59E1E}"/>
                </a:ext>
              </a:extLst>
            </p:cNvPr>
            <p:cNvGrpSpPr/>
            <p:nvPr/>
          </p:nvGrpSpPr>
          <p:grpSpPr>
            <a:xfrm>
              <a:off x="890910" y="3790552"/>
              <a:ext cx="11128699" cy="1750861"/>
              <a:chOff x="853322" y="731039"/>
              <a:chExt cx="11128699" cy="1750861"/>
            </a:xfrm>
          </p:grpSpPr>
          <mc:AlternateContent xmlns:mc="http://schemas.openxmlformats.org/markup-compatibility/2006" xmlns:a14="http://schemas.microsoft.com/office/drawing/2010/main">
            <mc:Choice Requires="a14">
              <p:sp>
                <p:nvSpPr>
                  <p:cNvPr id="54" name="正方形/長方形 53">
                    <a:extLst>
                      <a:ext uri="{FF2B5EF4-FFF2-40B4-BE49-F238E27FC236}">
                        <a16:creationId xmlns:a16="http://schemas.microsoft.com/office/drawing/2014/main" id="{140F2A99-BA14-7841-BDC5-BA6D0A100F8F}"/>
                      </a:ext>
                    </a:extLst>
                  </p:cNvPr>
                  <p:cNvSpPr/>
                  <p:nvPr/>
                </p:nvSpPr>
                <p:spPr>
                  <a:xfrm>
                    <a:off x="853322" y="731039"/>
                    <a:ext cx="83311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𝐿𝑂𝐹</m:t>
                          </m:r>
                        </m:oMath>
                      </m:oMathPara>
                    </a14:m>
                    <a:endParaRPr lang="en-US" altLang="ja-JP" sz="2400" b="0" dirty="0"/>
                  </a:p>
                </p:txBody>
              </p:sp>
            </mc:Choice>
            <mc:Fallback xmlns="">
              <p:sp>
                <p:nvSpPr>
                  <p:cNvPr id="54" name="正方形/長方形 53">
                    <a:extLst>
                      <a:ext uri="{FF2B5EF4-FFF2-40B4-BE49-F238E27FC236}">
                        <a16:creationId xmlns:a16="http://schemas.microsoft.com/office/drawing/2014/main" id="{140F2A99-BA14-7841-BDC5-BA6D0A100F8F}"/>
                      </a:ext>
                    </a:extLst>
                  </p:cNvPr>
                  <p:cNvSpPr>
                    <a:spLocks noRot="1" noChangeAspect="1" noMove="1" noResize="1" noEditPoints="1" noAdjustHandles="1" noChangeArrowheads="1" noChangeShapeType="1" noTextEdit="1"/>
                  </p:cNvSpPr>
                  <p:nvPr/>
                </p:nvSpPr>
                <p:spPr>
                  <a:xfrm>
                    <a:off x="853322" y="731039"/>
                    <a:ext cx="833112" cy="461665"/>
                  </a:xfrm>
                  <a:prstGeom prst="rect">
                    <a:avLst/>
                  </a:prstGeom>
                  <a:blipFill>
                    <a:blip r:embed="rId3"/>
                    <a:stretch>
                      <a:fillRect/>
                    </a:stretch>
                  </a:blipFill>
                </p:spPr>
                <p:txBody>
                  <a:bodyPr/>
                  <a:lstStyle/>
                  <a:p>
                    <a:r>
                      <a:rPr lang="ja-JP" altLang="en-US">
                        <a:noFill/>
                      </a:rPr>
                      <a:t> </a:t>
                    </a:r>
                  </a:p>
                </p:txBody>
              </p:sp>
            </mc:Fallback>
          </mc:AlternateContent>
          <p:grpSp>
            <p:nvGrpSpPr>
              <p:cNvPr id="12" name="グループ化 11">
                <a:extLst>
                  <a:ext uri="{FF2B5EF4-FFF2-40B4-BE49-F238E27FC236}">
                    <a16:creationId xmlns:a16="http://schemas.microsoft.com/office/drawing/2014/main" id="{F0B8F838-B78E-B946-96C3-719C63AA03F2}"/>
                  </a:ext>
                </a:extLst>
              </p:cNvPr>
              <p:cNvGrpSpPr/>
              <p:nvPr/>
            </p:nvGrpSpPr>
            <p:grpSpPr>
              <a:xfrm>
                <a:off x="1222870" y="1171683"/>
                <a:ext cx="10759151" cy="1310217"/>
                <a:chOff x="1233380" y="1394688"/>
                <a:chExt cx="10759151" cy="1328946"/>
              </a:xfrm>
            </p:grpSpPr>
            <mc:AlternateContent xmlns:mc="http://schemas.openxmlformats.org/markup-compatibility/2006" xmlns:a14="http://schemas.microsoft.com/office/drawing/2010/main">
              <mc:Choice Requires="a14">
                <p:sp>
                  <p:nvSpPr>
                    <p:cNvPr id="53" name="正方形/長方形 52">
                      <a:extLst>
                        <a:ext uri="{FF2B5EF4-FFF2-40B4-BE49-F238E27FC236}">
                          <a16:creationId xmlns:a16="http://schemas.microsoft.com/office/drawing/2014/main" id="{882B8974-2546-DF4B-BBD6-65080684AE50}"/>
                        </a:ext>
                      </a:extLst>
                    </p:cNvPr>
                    <p:cNvSpPr/>
                    <p:nvPr/>
                  </p:nvSpPr>
                  <p:spPr>
                    <a:xfrm>
                      <a:off x="1233380" y="1394688"/>
                      <a:ext cx="10527696" cy="132894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altLang="ja-JP" sz="2400" i="1" smtClean="0">
                                <a:solidFill>
                                  <a:schemeClr val="tx1"/>
                                </a:solidFill>
                                <a:latin typeface="Cambria Math" panose="02040503050406030204" pitchFamily="18" charset="0"/>
                              </a:rPr>
                              <m:t>𝐿</m:t>
                            </m:r>
                            <m:r>
                              <a:rPr lang="en-US" altLang="ja-JP" sz="2400" b="0" i="1" smtClean="0">
                                <a:solidFill>
                                  <a:schemeClr val="tx1"/>
                                </a:solidFill>
                                <a:latin typeface="Cambria Math" panose="02040503050406030204" pitchFamily="18" charset="0"/>
                              </a:rPr>
                              <m:t>𝑂</m:t>
                            </m:r>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𝐹</m:t>
                                </m:r>
                              </m:e>
                              <m:sub>
                                <m:r>
                                  <a:rPr lang="en-US" altLang="ja-JP" sz="2400" b="0" i="1" smtClean="0">
                                    <a:solidFill>
                                      <a:schemeClr val="tx1"/>
                                    </a:solidFill>
                                    <a:latin typeface="Cambria Math" panose="02040503050406030204" pitchFamily="18" charset="0"/>
                                  </a:rPr>
                                  <m:t>𝑀𝑖𝑛𝑃𝑡𝑠</m:t>
                                </m:r>
                              </m:sub>
                            </m:sSub>
                            <m:r>
                              <a:rPr lang="en-US" altLang="ja-JP" sz="2400" b="0" i="1" smtClean="0">
                                <a:solidFill>
                                  <a:schemeClr val="tx1"/>
                                </a:solidFill>
                                <a:latin typeface="Cambria Math" panose="02040503050406030204" pitchFamily="18" charset="0"/>
                              </a:rPr>
                              <m:t>=</m:t>
                            </m:r>
                            <m:f>
                              <m:fPr>
                                <m:ctrlPr>
                                  <a:rPr lang="en-US" altLang="ja-JP" sz="2400" b="0" i="1" smtClean="0">
                                    <a:solidFill>
                                      <a:schemeClr val="tx1"/>
                                    </a:solidFill>
                                    <a:latin typeface="Cambria Math" panose="02040503050406030204" pitchFamily="18" charset="0"/>
                                  </a:rPr>
                                </m:ctrlPr>
                              </m:fPr>
                              <m:num>
                                <m:nary>
                                  <m:naryPr>
                                    <m:chr m:val="∑"/>
                                    <m:supHide m:val="on"/>
                                    <m:ctrlPr>
                                      <a:rPr lang="en-US" altLang="ja-JP" sz="2400" b="0" i="1" smtClean="0">
                                        <a:solidFill>
                                          <a:schemeClr val="tx1"/>
                                        </a:solidFill>
                                        <a:latin typeface="Cambria Math" panose="02040503050406030204" pitchFamily="18" charset="0"/>
                                      </a:rPr>
                                    </m:ctrlPr>
                                  </m:naryPr>
                                  <m:sub>
                                    <m:r>
                                      <a:rPr lang="en-US" altLang="ja-JP" sz="2400" b="0" i="1" smtClean="0">
                                        <a:solidFill>
                                          <a:schemeClr val="tx1"/>
                                        </a:solidFill>
                                        <a:latin typeface="Cambria Math" panose="02040503050406030204" pitchFamily="18" charset="0"/>
                                      </a:rPr>
                                      <m:t>𝑞</m:t>
                                    </m:r>
                                    <m:r>
                                      <a:rPr lang="en-US" altLang="ja-JP" sz="2400" b="0" i="1" smtClean="0">
                                        <a:solidFill>
                                          <a:schemeClr val="tx1"/>
                                        </a:solidFill>
                                        <a:latin typeface="Cambria Math" panose="02040503050406030204" pitchFamily="18" charset="0"/>
                                      </a:rPr>
                                      <m:t>∈</m:t>
                                    </m:r>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𝑁</m:t>
                                        </m:r>
                                      </m:e>
                                      <m:sub>
                                        <m:r>
                                          <a:rPr lang="en-US" altLang="ja-JP" sz="2400" b="0" i="1" smtClean="0">
                                            <a:solidFill>
                                              <a:schemeClr val="tx1"/>
                                            </a:solidFill>
                                            <a:latin typeface="Cambria Math" panose="02040503050406030204" pitchFamily="18" charset="0"/>
                                          </a:rPr>
                                          <m:t>𝑀𝑖𝑛𝑃𝑡𝑠</m:t>
                                        </m:r>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𝑝</m:t>
                                        </m:r>
                                        <m:r>
                                          <a:rPr lang="en-US" altLang="ja-JP" sz="2400" b="0" i="1" smtClean="0">
                                            <a:solidFill>
                                              <a:schemeClr val="tx1"/>
                                            </a:solidFill>
                                            <a:latin typeface="Cambria Math" panose="02040503050406030204" pitchFamily="18" charset="0"/>
                                          </a:rPr>
                                          <m:t>)</m:t>
                                        </m:r>
                                      </m:sub>
                                    </m:sSub>
                                  </m:sub>
                                  <m:sup/>
                                  <m:e>
                                    <m:f>
                                      <m:fPr>
                                        <m:ctrlPr>
                                          <a:rPr lang="en-US" altLang="ja-JP" sz="2400" b="0" i="1" smtClean="0">
                                            <a:solidFill>
                                              <a:schemeClr val="tx1"/>
                                            </a:solidFill>
                                            <a:latin typeface="Cambria Math" panose="02040503050406030204" pitchFamily="18" charset="0"/>
                                          </a:rPr>
                                        </m:ctrlPr>
                                      </m:fPr>
                                      <m:num>
                                        <m:r>
                                          <a:rPr lang="en-US" altLang="ja-JP" sz="2400" b="0" i="1" smtClean="0">
                                            <a:solidFill>
                                              <a:schemeClr val="tx1"/>
                                            </a:solidFill>
                                            <a:latin typeface="Cambria Math" panose="02040503050406030204" pitchFamily="18" charset="0"/>
                                          </a:rPr>
                                          <m:t>𝑙𝑟</m:t>
                                        </m:r>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𝑑</m:t>
                                            </m:r>
                                          </m:e>
                                          <m:sub>
                                            <m:r>
                                              <a:rPr lang="en-US" altLang="ja-JP" sz="2400" b="0" i="1" smtClean="0">
                                                <a:solidFill>
                                                  <a:schemeClr val="tx1"/>
                                                </a:solidFill>
                                                <a:latin typeface="Cambria Math" panose="02040503050406030204" pitchFamily="18" charset="0"/>
                                              </a:rPr>
                                              <m:t>𝑀𝑖𝑛𝑃𝑡𝑠</m:t>
                                            </m:r>
                                          </m:sub>
                                        </m:sSub>
                                        <m:r>
                                          <a:rPr lang="en-US" altLang="ja-JP" sz="2400" b="0" i="1" smtClean="0">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𝑞</m:t>
                                        </m:r>
                                        <m:r>
                                          <a:rPr lang="en-US" altLang="ja-JP" sz="2400" b="0" i="1" smtClean="0">
                                            <a:solidFill>
                                              <a:schemeClr val="tx1"/>
                                            </a:solidFill>
                                            <a:latin typeface="Cambria Math" panose="02040503050406030204" pitchFamily="18" charset="0"/>
                                          </a:rPr>
                                          <m:t>)</m:t>
                                        </m:r>
                                      </m:num>
                                      <m:den>
                                        <m:r>
                                          <a:rPr lang="en-US" altLang="ja-JP" sz="2400" b="0" i="1" smtClean="0">
                                            <a:solidFill>
                                              <a:schemeClr val="tx1"/>
                                            </a:solidFill>
                                            <a:latin typeface="Cambria Math" panose="02040503050406030204" pitchFamily="18" charset="0"/>
                                          </a:rPr>
                                          <m:t>𝑙𝑟</m:t>
                                        </m:r>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𝑑</m:t>
                                            </m:r>
                                          </m:e>
                                          <m:sub>
                                            <m:r>
                                              <a:rPr lang="en-US" altLang="ja-JP" sz="2400" b="0" i="1" smtClean="0">
                                                <a:solidFill>
                                                  <a:schemeClr val="tx1"/>
                                                </a:solidFill>
                                                <a:latin typeface="Cambria Math" panose="02040503050406030204" pitchFamily="18" charset="0"/>
                                              </a:rPr>
                                              <m:t>𝑀𝑖𝑛𝑃𝑡𝑠</m:t>
                                            </m:r>
                                          </m:sub>
                                        </m:sSub>
                                        <m:r>
                                          <a:rPr lang="en-US" altLang="ja-JP" sz="2400" i="1">
                                            <a:solidFill>
                                              <a:schemeClr val="tx1"/>
                                            </a:solidFill>
                                            <a:latin typeface="Cambria Math" panose="02040503050406030204" pitchFamily="18" charset="0"/>
                                          </a:rPr>
                                          <m:t>(</m:t>
                                        </m:r>
                                        <m:r>
                                          <a:rPr lang="en-US" altLang="ja-JP" sz="2400" i="1">
                                            <a:solidFill>
                                              <a:schemeClr val="tx1"/>
                                            </a:solidFill>
                                            <a:latin typeface="Cambria Math" panose="02040503050406030204" pitchFamily="18" charset="0"/>
                                          </a:rPr>
                                          <m:t>𝑝</m:t>
                                        </m:r>
                                        <m:r>
                                          <a:rPr lang="en-US" altLang="ja-JP" sz="2400" i="1">
                                            <a:solidFill>
                                              <a:schemeClr val="tx1"/>
                                            </a:solidFill>
                                            <a:latin typeface="Cambria Math" panose="02040503050406030204" pitchFamily="18" charset="0"/>
                                          </a:rPr>
                                          <m:t>)</m:t>
                                        </m:r>
                                      </m:den>
                                    </m:f>
                                  </m:e>
                                </m:nary>
                              </m:num>
                              <m:den>
                                <m:r>
                                  <a:rPr lang="en-US" altLang="ja-JP" sz="2400" b="0" i="1" smtClean="0">
                                    <a:solidFill>
                                      <a:schemeClr val="tx1"/>
                                    </a:solidFill>
                                    <a:latin typeface="Cambria Math" panose="02040503050406030204" pitchFamily="18" charset="0"/>
                                  </a:rPr>
                                  <m:t>|</m:t>
                                </m:r>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𝑁</m:t>
                                    </m:r>
                                  </m:e>
                                  <m:sub>
                                    <m:r>
                                      <a:rPr lang="en-US" altLang="ja-JP" sz="2400" b="0" i="1" smtClean="0">
                                        <a:solidFill>
                                          <a:schemeClr val="tx1"/>
                                        </a:solidFill>
                                        <a:latin typeface="Cambria Math" panose="02040503050406030204" pitchFamily="18" charset="0"/>
                                      </a:rPr>
                                      <m:t>𝑀𝑖𝑛𝑃𝑡𝑠</m:t>
                                    </m:r>
                                    <m:d>
                                      <m:dPr>
                                        <m:ctrlPr>
                                          <a:rPr lang="en-US" altLang="ja-JP" sz="2400" b="0" i="1" smtClean="0">
                                            <a:solidFill>
                                              <a:schemeClr val="tx1"/>
                                            </a:solidFill>
                                            <a:latin typeface="Cambria Math" panose="02040503050406030204" pitchFamily="18" charset="0"/>
                                          </a:rPr>
                                        </m:ctrlPr>
                                      </m:dPr>
                                      <m:e>
                                        <m:r>
                                          <a:rPr lang="en-US" altLang="ja-JP" sz="2400" b="0" i="1" smtClean="0">
                                            <a:solidFill>
                                              <a:schemeClr val="tx1"/>
                                            </a:solidFill>
                                            <a:latin typeface="Cambria Math" panose="02040503050406030204" pitchFamily="18" charset="0"/>
                                          </a:rPr>
                                          <m:t>𝑝</m:t>
                                        </m:r>
                                      </m:e>
                                    </m:d>
                                  </m:sub>
                                </m:sSub>
                                <m:r>
                                  <a:rPr lang="en-US" altLang="ja-JP" sz="2400" b="0" i="1" smtClean="0">
                                    <a:solidFill>
                                      <a:schemeClr val="tx1"/>
                                    </a:solidFill>
                                    <a:latin typeface="Cambria Math" panose="02040503050406030204" pitchFamily="18" charset="0"/>
                                  </a:rPr>
                                  <m:t>|</m:t>
                                </m:r>
                              </m:den>
                            </m:f>
                          </m:oMath>
                        </m:oMathPara>
                      </a14:m>
                      <a:endParaRPr lang="en-US" altLang="ja-JP" sz="2400" dirty="0">
                        <a:solidFill>
                          <a:schemeClr val="tx1"/>
                        </a:solidFill>
                      </a:endParaRPr>
                    </a:p>
                  </p:txBody>
                </p:sp>
              </mc:Choice>
              <mc:Fallback xmlns="">
                <p:sp>
                  <p:nvSpPr>
                    <p:cNvPr id="53" name="正方形/長方形 52">
                      <a:extLst>
                        <a:ext uri="{FF2B5EF4-FFF2-40B4-BE49-F238E27FC236}">
                          <a16:creationId xmlns:a16="http://schemas.microsoft.com/office/drawing/2014/main" id="{882B8974-2546-DF4B-BBD6-65080684AE50}"/>
                        </a:ext>
                      </a:extLst>
                    </p:cNvPr>
                    <p:cNvSpPr>
                      <a:spLocks noRot="1" noChangeAspect="1" noMove="1" noResize="1" noEditPoints="1" noAdjustHandles="1" noChangeArrowheads="1" noChangeShapeType="1" noTextEdit="1"/>
                    </p:cNvSpPr>
                    <p:nvPr/>
                  </p:nvSpPr>
                  <p:spPr>
                    <a:xfrm>
                      <a:off x="1233380" y="1394688"/>
                      <a:ext cx="10527696" cy="1328946"/>
                    </a:xfrm>
                    <a:prstGeom prst="rect">
                      <a:avLst/>
                    </a:prstGeom>
                    <a:blipFill>
                      <a:blip r:embed="rId4"/>
                      <a:stretch>
                        <a:fillRect t="-28846" b="-19231"/>
                      </a:stretch>
                    </a:blipFill>
                    <a:ln>
                      <a:noFill/>
                    </a:ln>
                  </p:spPr>
                  <p:txBody>
                    <a:bodyPr/>
                    <a:lstStyle/>
                    <a:p>
                      <a:r>
                        <a:rPr lang="ja-JP" altLang="en-US">
                          <a:noFill/>
                        </a:rPr>
                        <a:t> </a:t>
                      </a:r>
                    </a:p>
                  </p:txBody>
                </p:sp>
              </mc:Fallback>
            </mc:AlternateContent>
            <p:sp>
              <p:nvSpPr>
                <p:cNvPr id="10" name="角丸四角形 9">
                  <a:extLst>
                    <a:ext uri="{FF2B5EF4-FFF2-40B4-BE49-F238E27FC236}">
                      <a16:creationId xmlns:a16="http://schemas.microsoft.com/office/drawing/2014/main" id="{CC12C207-C7DA-6D4B-ACD6-EAD36F9FD9B7}"/>
                    </a:ext>
                  </a:extLst>
                </p:cNvPr>
                <p:cNvSpPr/>
                <p:nvPr/>
              </p:nvSpPr>
              <p:spPr>
                <a:xfrm>
                  <a:off x="7294572" y="1399471"/>
                  <a:ext cx="1702675" cy="822995"/>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27D3D9DF-B7F7-3E4A-A533-B91553CDE423}"/>
                    </a:ext>
                  </a:extLst>
                </p:cNvPr>
                <p:cNvGrpSpPr/>
                <p:nvPr/>
              </p:nvGrpSpPr>
              <p:grpSpPr>
                <a:xfrm>
                  <a:off x="8960379" y="1441637"/>
                  <a:ext cx="3032152" cy="840817"/>
                  <a:chOff x="8729153" y="1441637"/>
                  <a:chExt cx="3032152" cy="840817"/>
                </a:xfrm>
              </p:grpSpPr>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B6720F93-09E8-8B4B-824A-B2DE60CDB77A}"/>
                          </a:ext>
                        </a:extLst>
                      </p:cNvPr>
                      <p:cNvSpPr txBox="1"/>
                      <p:nvPr/>
                    </p:nvSpPr>
                    <p:spPr>
                      <a:xfrm>
                        <a:off x="8729154" y="1913122"/>
                        <a:ext cx="3032151" cy="369332"/>
                      </a:xfrm>
                      <a:prstGeom prst="rect">
                        <a:avLst/>
                      </a:prstGeom>
                      <a:noFill/>
                    </p:spPr>
                    <p:txBody>
                      <a:bodyPr wrap="square" rtlCol="0">
                        <a:spAutoFit/>
                      </a:bodyPr>
                      <a:lstStyle/>
                      <a:p>
                        <a:r>
                          <a:rPr lang="ja-JP" altLang="en-US">
                            <a:solidFill>
                              <a:srgbClr val="C00000"/>
                            </a:solidFill>
                          </a:rPr>
                          <a:t>注目する点</a:t>
                        </a:r>
                        <a14:m>
                          <m:oMath xmlns:m="http://schemas.openxmlformats.org/officeDocument/2006/math">
                            <m:r>
                              <a:rPr lang="en-US" altLang="ja-JP" i="1" smtClean="0">
                                <a:solidFill>
                                  <a:srgbClr val="C00000"/>
                                </a:solidFill>
                                <a:latin typeface="Cambria Math" panose="02040503050406030204" pitchFamily="18" charset="0"/>
                              </a:rPr>
                              <m:t>𝑝</m:t>
                            </m:r>
                          </m:oMath>
                        </a14:m>
                        <a:r>
                          <a:rPr lang="ja-JP" altLang="en-US">
                            <a:solidFill>
                              <a:srgbClr val="C00000"/>
                            </a:solidFill>
                          </a:rPr>
                          <a:t>周辺の密度</a:t>
                        </a:r>
                        <a:endParaRPr kumimoji="1" lang="ja-JP" altLang="en-US">
                          <a:solidFill>
                            <a:srgbClr val="C00000"/>
                          </a:solidFill>
                        </a:endParaRPr>
                      </a:p>
                    </p:txBody>
                  </p:sp>
                </mc:Choice>
                <mc:Fallback xmlns="">
                  <p:sp>
                    <p:nvSpPr>
                      <p:cNvPr id="50" name="テキスト ボックス 49">
                        <a:extLst>
                          <a:ext uri="{FF2B5EF4-FFF2-40B4-BE49-F238E27FC236}">
                            <a16:creationId xmlns:a16="http://schemas.microsoft.com/office/drawing/2014/main" id="{B6720F93-09E8-8B4B-824A-B2DE60CDB77A}"/>
                          </a:ext>
                        </a:extLst>
                      </p:cNvPr>
                      <p:cNvSpPr txBox="1">
                        <a:spLocks noRot="1" noChangeAspect="1" noMove="1" noResize="1" noEditPoints="1" noAdjustHandles="1" noChangeArrowheads="1" noChangeShapeType="1" noTextEdit="1"/>
                      </p:cNvSpPr>
                      <p:nvPr/>
                    </p:nvSpPr>
                    <p:spPr>
                      <a:xfrm>
                        <a:off x="8729154" y="1913122"/>
                        <a:ext cx="3032151" cy="369332"/>
                      </a:xfrm>
                      <a:prstGeom prst="rect">
                        <a:avLst/>
                      </a:prstGeom>
                      <a:blipFill>
                        <a:blip r:embed="rId5"/>
                        <a:stretch>
                          <a:fillRect l="-2101"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19116683-D85C-8346-BE2B-B008F7852B30}"/>
                          </a:ext>
                        </a:extLst>
                      </p:cNvPr>
                      <p:cNvSpPr txBox="1"/>
                      <p:nvPr/>
                    </p:nvSpPr>
                    <p:spPr>
                      <a:xfrm>
                        <a:off x="8729153" y="1441637"/>
                        <a:ext cx="3032151" cy="369332"/>
                      </a:xfrm>
                      <a:prstGeom prst="rect">
                        <a:avLst/>
                      </a:prstGeom>
                      <a:noFill/>
                    </p:spPr>
                    <p:txBody>
                      <a:bodyPr wrap="square" rtlCol="0">
                        <a:spAutoFit/>
                      </a:bodyPr>
                      <a:lstStyle/>
                      <a:p>
                        <a:r>
                          <a:rPr lang="ja-JP" altLang="en-US">
                            <a:solidFill>
                              <a:srgbClr val="C00000"/>
                            </a:solidFill>
                          </a:rPr>
                          <a:t>点</a:t>
                        </a:r>
                        <a14:m>
                          <m:oMath xmlns:m="http://schemas.openxmlformats.org/officeDocument/2006/math">
                            <m:r>
                              <a:rPr lang="en-US" altLang="ja-JP" i="1" smtClean="0">
                                <a:solidFill>
                                  <a:srgbClr val="C00000"/>
                                </a:solidFill>
                                <a:latin typeface="Cambria Math" panose="02040503050406030204" pitchFamily="18" charset="0"/>
                              </a:rPr>
                              <m:t>𝑝</m:t>
                            </m:r>
                          </m:oMath>
                        </a14:m>
                        <a:r>
                          <a:rPr lang="ja-JP" altLang="en-US">
                            <a:solidFill>
                              <a:srgbClr val="C00000"/>
                            </a:solidFill>
                          </a:rPr>
                          <a:t>の近傍点の周辺の密度</a:t>
                        </a:r>
                        <a:endParaRPr kumimoji="1" lang="ja-JP" altLang="en-US">
                          <a:solidFill>
                            <a:srgbClr val="C00000"/>
                          </a:solidFill>
                        </a:endParaRPr>
                      </a:p>
                    </p:txBody>
                  </p:sp>
                </mc:Choice>
                <mc:Fallback xmlns="">
                  <p:sp>
                    <p:nvSpPr>
                      <p:cNvPr id="52" name="テキスト ボックス 51">
                        <a:extLst>
                          <a:ext uri="{FF2B5EF4-FFF2-40B4-BE49-F238E27FC236}">
                            <a16:creationId xmlns:a16="http://schemas.microsoft.com/office/drawing/2014/main" id="{19116683-D85C-8346-BE2B-B008F7852B30}"/>
                          </a:ext>
                        </a:extLst>
                      </p:cNvPr>
                      <p:cNvSpPr txBox="1">
                        <a:spLocks noRot="1" noChangeAspect="1" noMove="1" noResize="1" noEditPoints="1" noAdjustHandles="1" noChangeArrowheads="1" noChangeShapeType="1" noTextEdit="1"/>
                      </p:cNvSpPr>
                      <p:nvPr/>
                    </p:nvSpPr>
                    <p:spPr>
                      <a:xfrm>
                        <a:off x="8729153" y="1441637"/>
                        <a:ext cx="3032151" cy="369332"/>
                      </a:xfrm>
                      <a:prstGeom prst="rect">
                        <a:avLst/>
                      </a:prstGeom>
                      <a:blipFill>
                        <a:blip r:embed="rId6"/>
                        <a:stretch>
                          <a:fillRect l="-2101" t="-3448" b="-27586"/>
                        </a:stretch>
                      </a:blipFill>
                    </p:spPr>
                    <p:txBody>
                      <a:bodyPr/>
                      <a:lstStyle/>
                      <a:p>
                        <a:r>
                          <a:rPr lang="ja-JP" altLang="en-US">
                            <a:noFill/>
                          </a:rPr>
                          <a:t> </a:t>
                        </a:r>
                      </a:p>
                    </p:txBody>
                  </p:sp>
                </mc:Fallback>
              </mc:AlternateContent>
            </p:grpSp>
          </p:grpSp>
        </p:grpSp>
        <p:grpSp>
          <p:nvGrpSpPr>
            <p:cNvPr id="100" name="グループ化 99">
              <a:extLst>
                <a:ext uri="{FF2B5EF4-FFF2-40B4-BE49-F238E27FC236}">
                  <a16:creationId xmlns:a16="http://schemas.microsoft.com/office/drawing/2014/main" id="{4DB0E202-E0BA-2C4C-9E42-E0C2571CE330}"/>
                </a:ext>
              </a:extLst>
            </p:cNvPr>
            <p:cNvGrpSpPr/>
            <p:nvPr/>
          </p:nvGrpSpPr>
          <p:grpSpPr>
            <a:xfrm>
              <a:off x="10119144" y="5074124"/>
              <a:ext cx="2228371" cy="1707914"/>
              <a:chOff x="9779939" y="2768541"/>
              <a:chExt cx="2004672" cy="1392867"/>
            </a:xfrm>
          </p:grpSpPr>
          <mc:AlternateContent xmlns:mc="http://schemas.openxmlformats.org/markup-compatibility/2006" xmlns:p14="http://schemas.microsoft.com/office/powerpoint/2010/main">
            <mc:Choice Requires="p14">
              <p:contentPart p14:bwMode="auto" r:id="rId7">
                <p14:nvContentPartPr>
                  <p14:cNvPr id="31" name="インク 30">
                    <a:extLst>
                      <a:ext uri="{FF2B5EF4-FFF2-40B4-BE49-F238E27FC236}">
                        <a16:creationId xmlns:a16="http://schemas.microsoft.com/office/drawing/2014/main" id="{8898E00E-DF2F-A644-94AA-2B09E0C7586C}"/>
                      </a:ext>
                    </a:extLst>
                  </p14:cNvPr>
                  <p14:cNvContentPartPr/>
                  <p14:nvPr/>
                </p14:nvContentPartPr>
                <p14:xfrm>
                  <a:off x="10762672" y="3578317"/>
                  <a:ext cx="360" cy="360"/>
                </p14:xfrm>
              </p:contentPart>
            </mc:Choice>
            <mc:Fallback xmlns="">
              <p:pic>
                <p:nvPicPr>
                  <p:cNvPr id="31" name="インク 30">
                    <a:extLst>
                      <a:ext uri="{FF2B5EF4-FFF2-40B4-BE49-F238E27FC236}">
                        <a16:creationId xmlns:a16="http://schemas.microsoft.com/office/drawing/2014/main" id="{8898E00E-DF2F-A644-94AA-2B09E0C7586C}"/>
                      </a:ext>
                    </a:extLst>
                  </p:cNvPr>
                  <p:cNvPicPr/>
                  <p:nvPr/>
                </p:nvPicPr>
                <p:blipFill>
                  <a:blip r:embed="rId8"/>
                  <a:stretch>
                    <a:fillRect/>
                  </a:stretch>
                </p:blipFill>
                <p:spPr>
                  <a:xfrm>
                    <a:off x="10744672" y="3560317"/>
                    <a:ext cx="36000" cy="36000"/>
                  </a:xfrm>
                  <a:prstGeom prst="rect">
                    <a:avLst/>
                  </a:prstGeom>
                </p:spPr>
              </p:pic>
            </mc:Fallback>
          </mc:AlternateContent>
          <p:grpSp>
            <p:nvGrpSpPr>
              <p:cNvPr id="97" name="グループ化 96">
                <a:extLst>
                  <a:ext uri="{FF2B5EF4-FFF2-40B4-BE49-F238E27FC236}">
                    <a16:creationId xmlns:a16="http://schemas.microsoft.com/office/drawing/2014/main" id="{927DB0EA-EE41-DE46-BF5E-9BC5B504C92D}"/>
                  </a:ext>
                </a:extLst>
              </p:cNvPr>
              <p:cNvGrpSpPr/>
              <p:nvPr/>
            </p:nvGrpSpPr>
            <p:grpSpPr>
              <a:xfrm>
                <a:off x="10069936" y="2768541"/>
                <a:ext cx="511820" cy="505488"/>
                <a:chOff x="10069936" y="2768541"/>
                <a:chExt cx="511820" cy="505488"/>
              </a:xfrm>
            </p:grpSpPr>
            <p:sp>
              <p:nvSpPr>
                <p:cNvPr id="29" name="円/楕円 28">
                  <a:extLst>
                    <a:ext uri="{FF2B5EF4-FFF2-40B4-BE49-F238E27FC236}">
                      <a16:creationId xmlns:a16="http://schemas.microsoft.com/office/drawing/2014/main" id="{0611807C-1E0A-384D-B0A0-C9B20AC49613}"/>
                    </a:ext>
                  </a:extLst>
                </p:cNvPr>
                <p:cNvSpPr/>
                <p:nvPr/>
              </p:nvSpPr>
              <p:spPr>
                <a:xfrm>
                  <a:off x="10069936" y="2768541"/>
                  <a:ext cx="511820" cy="50548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p14="http://schemas.microsoft.com/office/powerpoint/2010/main">
              <mc:Choice Requires="p14">
                <p:contentPart p14:bwMode="auto" r:id="rId9">
                  <p14:nvContentPartPr>
                    <p14:cNvPr id="33" name="インク 32">
                      <a:extLst>
                        <a:ext uri="{FF2B5EF4-FFF2-40B4-BE49-F238E27FC236}">
                          <a16:creationId xmlns:a16="http://schemas.microsoft.com/office/drawing/2014/main" id="{F24E4D5F-D0FF-2345-9003-C468D1D41BD1}"/>
                        </a:ext>
                      </a:extLst>
                    </p14:cNvPr>
                    <p14:cNvContentPartPr/>
                    <p14:nvPr/>
                  </p14:nvContentPartPr>
                  <p14:xfrm>
                    <a:off x="10266592" y="2872717"/>
                    <a:ext cx="360" cy="360"/>
                  </p14:xfrm>
                </p:contentPart>
              </mc:Choice>
              <mc:Fallback xmlns="">
                <p:pic>
                  <p:nvPicPr>
                    <p:cNvPr id="33" name="インク 32">
                      <a:extLst>
                        <a:ext uri="{FF2B5EF4-FFF2-40B4-BE49-F238E27FC236}">
                          <a16:creationId xmlns:a16="http://schemas.microsoft.com/office/drawing/2014/main" id="{F24E4D5F-D0FF-2345-9003-C468D1D41BD1}"/>
                        </a:ext>
                      </a:extLst>
                    </p:cNvPr>
                    <p:cNvPicPr/>
                    <p:nvPr/>
                  </p:nvPicPr>
                  <p:blipFill>
                    <a:blip r:embed="rId8"/>
                    <a:stretch>
                      <a:fillRect/>
                    </a:stretch>
                  </p:blipFill>
                  <p:spPr>
                    <a:xfrm>
                      <a:off x="10248592" y="28550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7" name="インク 56">
                      <a:extLst>
                        <a:ext uri="{FF2B5EF4-FFF2-40B4-BE49-F238E27FC236}">
                          <a16:creationId xmlns:a16="http://schemas.microsoft.com/office/drawing/2014/main" id="{FE42EB2E-CE09-3348-9084-C06236791785}"/>
                        </a:ext>
                      </a:extLst>
                    </p14:cNvPr>
                    <p14:cNvContentPartPr/>
                    <p14:nvPr/>
                  </p14:nvContentPartPr>
                  <p14:xfrm>
                    <a:off x="10420672" y="2838877"/>
                    <a:ext cx="360" cy="360"/>
                  </p14:xfrm>
                </p:contentPart>
              </mc:Choice>
              <mc:Fallback xmlns="">
                <p:pic>
                  <p:nvPicPr>
                    <p:cNvPr id="57" name="インク 56">
                      <a:extLst>
                        <a:ext uri="{FF2B5EF4-FFF2-40B4-BE49-F238E27FC236}">
                          <a16:creationId xmlns:a16="http://schemas.microsoft.com/office/drawing/2014/main" id="{FE42EB2E-CE09-3348-9084-C06236791785}"/>
                        </a:ext>
                      </a:extLst>
                    </p:cNvPr>
                    <p:cNvPicPr/>
                    <p:nvPr/>
                  </p:nvPicPr>
                  <p:blipFill>
                    <a:blip r:embed="rId8"/>
                    <a:stretch>
                      <a:fillRect/>
                    </a:stretch>
                  </p:blipFill>
                  <p:spPr>
                    <a:xfrm>
                      <a:off x="10403032" y="28208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8" name="インク 57">
                      <a:extLst>
                        <a:ext uri="{FF2B5EF4-FFF2-40B4-BE49-F238E27FC236}">
                          <a16:creationId xmlns:a16="http://schemas.microsoft.com/office/drawing/2014/main" id="{AE931A67-DAFB-ED4A-8510-7F508426D66F}"/>
                        </a:ext>
                      </a:extLst>
                    </p14:cNvPr>
                    <p14:cNvContentPartPr/>
                    <p14:nvPr/>
                  </p14:nvContentPartPr>
                  <p14:xfrm>
                    <a:off x="10357672" y="2942197"/>
                    <a:ext cx="360" cy="360"/>
                  </p14:xfrm>
                </p:contentPart>
              </mc:Choice>
              <mc:Fallback xmlns="">
                <p:pic>
                  <p:nvPicPr>
                    <p:cNvPr id="58" name="インク 57">
                      <a:extLst>
                        <a:ext uri="{FF2B5EF4-FFF2-40B4-BE49-F238E27FC236}">
                          <a16:creationId xmlns:a16="http://schemas.microsoft.com/office/drawing/2014/main" id="{AE931A67-DAFB-ED4A-8510-7F508426D66F}"/>
                        </a:ext>
                      </a:extLst>
                    </p:cNvPr>
                    <p:cNvPicPr/>
                    <p:nvPr/>
                  </p:nvPicPr>
                  <p:blipFill>
                    <a:blip r:embed="rId8"/>
                    <a:stretch>
                      <a:fillRect/>
                    </a:stretch>
                  </p:blipFill>
                  <p:spPr>
                    <a:xfrm>
                      <a:off x="10339672" y="29241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9" name="インク 58">
                      <a:extLst>
                        <a:ext uri="{FF2B5EF4-FFF2-40B4-BE49-F238E27FC236}">
                          <a16:creationId xmlns:a16="http://schemas.microsoft.com/office/drawing/2014/main" id="{EBACBCAA-72E3-6446-9463-F80C1AB6A8AF}"/>
                        </a:ext>
                      </a:extLst>
                    </p14:cNvPr>
                    <p14:cNvContentPartPr/>
                    <p14:nvPr/>
                  </p14:nvContentPartPr>
                  <p14:xfrm>
                    <a:off x="10451272" y="3111037"/>
                    <a:ext cx="360" cy="360"/>
                  </p14:xfrm>
                </p:contentPart>
              </mc:Choice>
              <mc:Fallback xmlns="">
                <p:pic>
                  <p:nvPicPr>
                    <p:cNvPr id="59" name="インク 58">
                      <a:extLst>
                        <a:ext uri="{FF2B5EF4-FFF2-40B4-BE49-F238E27FC236}">
                          <a16:creationId xmlns:a16="http://schemas.microsoft.com/office/drawing/2014/main" id="{EBACBCAA-72E3-6446-9463-F80C1AB6A8AF}"/>
                        </a:ext>
                      </a:extLst>
                    </p:cNvPr>
                    <p:cNvPicPr/>
                    <p:nvPr/>
                  </p:nvPicPr>
                  <p:blipFill>
                    <a:blip r:embed="rId8"/>
                    <a:stretch>
                      <a:fillRect/>
                    </a:stretch>
                  </p:blipFill>
                  <p:spPr>
                    <a:xfrm>
                      <a:off x="10433632" y="30930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0" name="インク 59">
                      <a:extLst>
                        <a:ext uri="{FF2B5EF4-FFF2-40B4-BE49-F238E27FC236}">
                          <a16:creationId xmlns:a16="http://schemas.microsoft.com/office/drawing/2014/main" id="{0A5373DE-E03A-F24B-A028-6CB21952EC4A}"/>
                        </a:ext>
                      </a:extLst>
                    </p14:cNvPr>
                    <p14:cNvContentPartPr/>
                    <p14:nvPr/>
                  </p14:nvContentPartPr>
                  <p14:xfrm>
                    <a:off x="10232392" y="3023557"/>
                    <a:ext cx="360" cy="360"/>
                  </p14:xfrm>
                </p:contentPart>
              </mc:Choice>
              <mc:Fallback xmlns="">
                <p:pic>
                  <p:nvPicPr>
                    <p:cNvPr id="60" name="インク 59">
                      <a:extLst>
                        <a:ext uri="{FF2B5EF4-FFF2-40B4-BE49-F238E27FC236}">
                          <a16:creationId xmlns:a16="http://schemas.microsoft.com/office/drawing/2014/main" id="{0A5373DE-E03A-F24B-A028-6CB21952EC4A}"/>
                        </a:ext>
                      </a:extLst>
                    </p:cNvPr>
                    <p:cNvPicPr/>
                    <p:nvPr/>
                  </p:nvPicPr>
                  <p:blipFill>
                    <a:blip r:embed="rId8"/>
                    <a:stretch>
                      <a:fillRect/>
                    </a:stretch>
                  </p:blipFill>
                  <p:spPr>
                    <a:xfrm>
                      <a:off x="10214752" y="30055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1" name="インク 60">
                      <a:extLst>
                        <a:ext uri="{FF2B5EF4-FFF2-40B4-BE49-F238E27FC236}">
                          <a16:creationId xmlns:a16="http://schemas.microsoft.com/office/drawing/2014/main" id="{74D0AA08-3D9D-EB40-BA16-33E8DCEC7DC9}"/>
                        </a:ext>
                      </a:extLst>
                    </p14:cNvPr>
                    <p14:cNvContentPartPr/>
                    <p14:nvPr/>
                  </p14:nvContentPartPr>
                  <p14:xfrm>
                    <a:off x="10356952" y="3146317"/>
                    <a:ext cx="360" cy="360"/>
                  </p14:xfrm>
                </p:contentPart>
              </mc:Choice>
              <mc:Fallback xmlns="">
                <p:pic>
                  <p:nvPicPr>
                    <p:cNvPr id="61" name="インク 60">
                      <a:extLst>
                        <a:ext uri="{FF2B5EF4-FFF2-40B4-BE49-F238E27FC236}">
                          <a16:creationId xmlns:a16="http://schemas.microsoft.com/office/drawing/2014/main" id="{74D0AA08-3D9D-EB40-BA16-33E8DCEC7DC9}"/>
                        </a:ext>
                      </a:extLst>
                    </p:cNvPr>
                    <p:cNvPicPr/>
                    <p:nvPr/>
                  </p:nvPicPr>
                  <p:blipFill>
                    <a:blip r:embed="rId8"/>
                    <a:stretch>
                      <a:fillRect/>
                    </a:stretch>
                  </p:blipFill>
                  <p:spPr>
                    <a:xfrm>
                      <a:off x="10338952" y="31283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6" name="インク 75">
                      <a:extLst>
                        <a:ext uri="{FF2B5EF4-FFF2-40B4-BE49-F238E27FC236}">
                          <a16:creationId xmlns:a16="http://schemas.microsoft.com/office/drawing/2014/main" id="{6BDE79C2-23EA-6E40-8DFA-5B359E40D9EF}"/>
                        </a:ext>
                      </a:extLst>
                    </p14:cNvPr>
                    <p14:cNvContentPartPr/>
                    <p14:nvPr/>
                  </p14:nvContentPartPr>
                  <p14:xfrm>
                    <a:off x="10424632" y="3109237"/>
                    <a:ext cx="360" cy="360"/>
                  </p14:xfrm>
                </p:contentPart>
              </mc:Choice>
              <mc:Fallback xmlns="">
                <p:pic>
                  <p:nvPicPr>
                    <p:cNvPr id="76" name="インク 75">
                      <a:extLst>
                        <a:ext uri="{FF2B5EF4-FFF2-40B4-BE49-F238E27FC236}">
                          <a16:creationId xmlns:a16="http://schemas.microsoft.com/office/drawing/2014/main" id="{6BDE79C2-23EA-6E40-8DFA-5B359E40D9EF}"/>
                        </a:ext>
                      </a:extLst>
                    </p:cNvPr>
                    <p:cNvPicPr/>
                    <p:nvPr/>
                  </p:nvPicPr>
                  <p:blipFill>
                    <a:blip r:embed="rId8"/>
                    <a:stretch>
                      <a:fillRect/>
                    </a:stretch>
                  </p:blipFill>
                  <p:spPr>
                    <a:xfrm>
                      <a:off x="10406632" y="30912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7" name="インク 76">
                      <a:extLst>
                        <a:ext uri="{FF2B5EF4-FFF2-40B4-BE49-F238E27FC236}">
                          <a16:creationId xmlns:a16="http://schemas.microsoft.com/office/drawing/2014/main" id="{E37F1B5D-78C0-F247-BF8D-0815CD76563C}"/>
                        </a:ext>
                      </a:extLst>
                    </p14:cNvPr>
                    <p14:cNvContentPartPr/>
                    <p14:nvPr/>
                  </p14:nvContentPartPr>
                  <p14:xfrm>
                    <a:off x="10320952" y="3019597"/>
                    <a:ext cx="360" cy="360"/>
                  </p14:xfrm>
                </p:contentPart>
              </mc:Choice>
              <mc:Fallback xmlns="">
                <p:pic>
                  <p:nvPicPr>
                    <p:cNvPr id="77" name="インク 76">
                      <a:extLst>
                        <a:ext uri="{FF2B5EF4-FFF2-40B4-BE49-F238E27FC236}">
                          <a16:creationId xmlns:a16="http://schemas.microsoft.com/office/drawing/2014/main" id="{E37F1B5D-78C0-F247-BF8D-0815CD76563C}"/>
                        </a:ext>
                      </a:extLst>
                    </p:cNvPr>
                    <p:cNvPicPr/>
                    <p:nvPr/>
                  </p:nvPicPr>
                  <p:blipFill>
                    <a:blip r:embed="rId8"/>
                    <a:stretch>
                      <a:fillRect/>
                    </a:stretch>
                  </p:blipFill>
                  <p:spPr>
                    <a:xfrm>
                      <a:off x="10303312" y="30015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8" name="インク 77">
                      <a:extLst>
                        <a:ext uri="{FF2B5EF4-FFF2-40B4-BE49-F238E27FC236}">
                          <a16:creationId xmlns:a16="http://schemas.microsoft.com/office/drawing/2014/main" id="{C3B4B095-DD06-0E46-B23F-EA9FBCF74477}"/>
                        </a:ext>
                      </a:extLst>
                    </p14:cNvPr>
                    <p14:cNvContentPartPr/>
                    <p14:nvPr/>
                  </p14:nvContentPartPr>
                  <p14:xfrm>
                    <a:off x="10366672" y="3113917"/>
                    <a:ext cx="360" cy="360"/>
                  </p14:xfrm>
                </p:contentPart>
              </mc:Choice>
              <mc:Fallback xmlns="">
                <p:pic>
                  <p:nvPicPr>
                    <p:cNvPr id="78" name="インク 77">
                      <a:extLst>
                        <a:ext uri="{FF2B5EF4-FFF2-40B4-BE49-F238E27FC236}">
                          <a16:creationId xmlns:a16="http://schemas.microsoft.com/office/drawing/2014/main" id="{C3B4B095-DD06-0E46-B23F-EA9FBCF74477}"/>
                        </a:ext>
                      </a:extLst>
                    </p:cNvPr>
                    <p:cNvPicPr/>
                    <p:nvPr/>
                  </p:nvPicPr>
                  <p:blipFill>
                    <a:blip r:embed="rId8"/>
                    <a:stretch>
                      <a:fillRect/>
                    </a:stretch>
                  </p:blipFill>
                  <p:spPr>
                    <a:xfrm>
                      <a:off x="10349032" y="30959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9" name="インク 78">
                      <a:extLst>
                        <a:ext uri="{FF2B5EF4-FFF2-40B4-BE49-F238E27FC236}">
                          <a16:creationId xmlns:a16="http://schemas.microsoft.com/office/drawing/2014/main" id="{994209F6-A8EF-2340-810A-BEAFF11F44CE}"/>
                        </a:ext>
                      </a:extLst>
                    </p14:cNvPr>
                    <p14:cNvContentPartPr/>
                    <p14:nvPr/>
                  </p14:nvContentPartPr>
                  <p14:xfrm>
                    <a:off x="10419592" y="3030397"/>
                    <a:ext cx="360" cy="360"/>
                  </p14:xfrm>
                </p:contentPart>
              </mc:Choice>
              <mc:Fallback xmlns="">
                <p:pic>
                  <p:nvPicPr>
                    <p:cNvPr id="79" name="インク 78">
                      <a:extLst>
                        <a:ext uri="{FF2B5EF4-FFF2-40B4-BE49-F238E27FC236}">
                          <a16:creationId xmlns:a16="http://schemas.microsoft.com/office/drawing/2014/main" id="{994209F6-A8EF-2340-810A-BEAFF11F44CE}"/>
                        </a:ext>
                      </a:extLst>
                    </p:cNvPr>
                    <p:cNvPicPr/>
                    <p:nvPr/>
                  </p:nvPicPr>
                  <p:blipFill>
                    <a:blip r:embed="rId8"/>
                    <a:stretch>
                      <a:fillRect/>
                    </a:stretch>
                  </p:blipFill>
                  <p:spPr>
                    <a:xfrm>
                      <a:off x="10401592" y="30127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0" name="インク 79">
                      <a:extLst>
                        <a:ext uri="{FF2B5EF4-FFF2-40B4-BE49-F238E27FC236}">
                          <a16:creationId xmlns:a16="http://schemas.microsoft.com/office/drawing/2014/main" id="{26B04548-CA7A-8245-8342-67AAB7E79122}"/>
                        </a:ext>
                      </a:extLst>
                    </p14:cNvPr>
                    <p14:cNvContentPartPr/>
                    <p14:nvPr/>
                  </p14:nvContentPartPr>
                  <p14:xfrm>
                    <a:off x="10382872" y="2841037"/>
                    <a:ext cx="360" cy="360"/>
                  </p14:xfrm>
                </p:contentPart>
              </mc:Choice>
              <mc:Fallback xmlns="">
                <p:pic>
                  <p:nvPicPr>
                    <p:cNvPr id="80" name="インク 79">
                      <a:extLst>
                        <a:ext uri="{FF2B5EF4-FFF2-40B4-BE49-F238E27FC236}">
                          <a16:creationId xmlns:a16="http://schemas.microsoft.com/office/drawing/2014/main" id="{26B04548-CA7A-8245-8342-67AAB7E79122}"/>
                        </a:ext>
                      </a:extLst>
                    </p:cNvPr>
                    <p:cNvPicPr/>
                    <p:nvPr/>
                  </p:nvPicPr>
                  <p:blipFill>
                    <a:blip r:embed="rId8"/>
                    <a:stretch>
                      <a:fillRect/>
                    </a:stretch>
                  </p:blipFill>
                  <p:spPr>
                    <a:xfrm>
                      <a:off x="10364872" y="28230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1" name="インク 80">
                      <a:extLst>
                        <a:ext uri="{FF2B5EF4-FFF2-40B4-BE49-F238E27FC236}">
                          <a16:creationId xmlns:a16="http://schemas.microsoft.com/office/drawing/2014/main" id="{5AD556FD-C1B6-3846-8B6C-A5C16C38F64C}"/>
                        </a:ext>
                      </a:extLst>
                    </p14:cNvPr>
                    <p14:cNvContentPartPr/>
                    <p14:nvPr/>
                  </p14:nvContentPartPr>
                  <p14:xfrm>
                    <a:off x="10302952" y="2981437"/>
                    <a:ext cx="360" cy="360"/>
                  </p14:xfrm>
                </p:contentPart>
              </mc:Choice>
              <mc:Fallback xmlns="">
                <p:pic>
                  <p:nvPicPr>
                    <p:cNvPr id="81" name="インク 80">
                      <a:extLst>
                        <a:ext uri="{FF2B5EF4-FFF2-40B4-BE49-F238E27FC236}">
                          <a16:creationId xmlns:a16="http://schemas.microsoft.com/office/drawing/2014/main" id="{5AD556FD-C1B6-3846-8B6C-A5C16C38F64C}"/>
                        </a:ext>
                      </a:extLst>
                    </p:cNvPr>
                    <p:cNvPicPr/>
                    <p:nvPr/>
                  </p:nvPicPr>
                  <p:blipFill>
                    <a:blip r:embed="rId8"/>
                    <a:stretch>
                      <a:fillRect/>
                    </a:stretch>
                  </p:blipFill>
                  <p:spPr>
                    <a:xfrm>
                      <a:off x="10284952" y="2963437"/>
                      <a:ext cx="36000" cy="36000"/>
                    </a:xfrm>
                    <a:prstGeom prst="rect">
                      <a:avLst/>
                    </a:prstGeom>
                  </p:spPr>
                </p:pic>
              </mc:Fallback>
            </mc:AlternateContent>
          </p:grpSp>
          <mc:AlternateContent xmlns:mc="http://schemas.openxmlformats.org/markup-compatibility/2006" xmlns:a14="http://schemas.microsoft.com/office/drawing/2010/main">
            <mc:Choice Requires="a14">
              <p:sp>
                <p:nvSpPr>
                  <p:cNvPr id="90" name="正方形/長方形 89">
                    <a:extLst>
                      <a:ext uri="{FF2B5EF4-FFF2-40B4-BE49-F238E27FC236}">
                        <a16:creationId xmlns:a16="http://schemas.microsoft.com/office/drawing/2014/main" id="{91591BAE-D159-AE46-8AB2-790523887642}"/>
                      </a:ext>
                    </a:extLst>
                  </p:cNvPr>
                  <p:cNvSpPr/>
                  <p:nvPr/>
                </p:nvSpPr>
                <p:spPr>
                  <a:xfrm>
                    <a:off x="10486916" y="3498051"/>
                    <a:ext cx="237045" cy="2394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𝑝</m:t>
                          </m:r>
                        </m:oMath>
                      </m:oMathPara>
                    </a14:m>
                    <a:endParaRPr lang="ja-JP" altLang="en-US" sz="2000"/>
                  </a:p>
                </p:txBody>
              </p:sp>
            </mc:Choice>
            <mc:Fallback xmlns="">
              <p:sp>
                <p:nvSpPr>
                  <p:cNvPr id="90" name="正方形/長方形 89">
                    <a:extLst>
                      <a:ext uri="{FF2B5EF4-FFF2-40B4-BE49-F238E27FC236}">
                        <a16:creationId xmlns:a16="http://schemas.microsoft.com/office/drawing/2014/main" id="{91591BAE-D159-AE46-8AB2-790523887642}"/>
                      </a:ext>
                    </a:extLst>
                  </p:cNvPr>
                  <p:cNvSpPr>
                    <a:spLocks noRot="1" noChangeAspect="1" noMove="1" noResize="1" noEditPoints="1" noAdjustHandles="1" noChangeArrowheads="1" noChangeShapeType="1" noTextEdit="1"/>
                  </p:cNvSpPr>
                  <p:nvPr/>
                </p:nvSpPr>
                <p:spPr>
                  <a:xfrm>
                    <a:off x="10486916" y="3498051"/>
                    <a:ext cx="237045" cy="239404"/>
                  </a:xfrm>
                  <a:prstGeom prst="rect">
                    <a:avLst/>
                  </a:prstGeom>
                  <a:blipFill>
                    <a:blip r:embed="rId21"/>
                    <a:stretch>
                      <a:fillRect r="-23810" b="-45833"/>
                    </a:stretch>
                  </a:blipFill>
                </p:spPr>
                <p:txBody>
                  <a:bodyPr/>
                  <a:lstStyle/>
                  <a:p>
                    <a:r>
                      <a:rPr lang="ja-JP" altLang="en-US">
                        <a:noFill/>
                      </a:rPr>
                      <a:t> </a:t>
                    </a:r>
                  </a:p>
                </p:txBody>
              </p:sp>
            </mc:Fallback>
          </mc:AlternateContent>
          <p:grpSp>
            <p:nvGrpSpPr>
              <p:cNvPr id="98" name="グループ化 97">
                <a:extLst>
                  <a:ext uri="{FF2B5EF4-FFF2-40B4-BE49-F238E27FC236}">
                    <a16:creationId xmlns:a16="http://schemas.microsoft.com/office/drawing/2014/main" id="{F6DCB641-65E8-E446-8E96-383678C0B6C0}"/>
                  </a:ext>
                </a:extLst>
              </p:cNvPr>
              <p:cNvGrpSpPr/>
              <p:nvPr/>
            </p:nvGrpSpPr>
            <p:grpSpPr>
              <a:xfrm>
                <a:off x="11004282" y="2804575"/>
                <a:ext cx="511820" cy="505488"/>
                <a:chOff x="11004282" y="2804575"/>
                <a:chExt cx="511820" cy="505488"/>
              </a:xfrm>
            </p:grpSpPr>
            <mc:AlternateContent xmlns:mc="http://schemas.openxmlformats.org/markup-compatibility/2006" xmlns:p14="http://schemas.microsoft.com/office/powerpoint/2010/main">
              <mc:Choice Requires="p14">
                <p:contentPart p14:bwMode="auto" r:id="rId22">
                  <p14:nvContentPartPr>
                    <p14:cNvPr id="62" name="インク 61">
                      <a:extLst>
                        <a:ext uri="{FF2B5EF4-FFF2-40B4-BE49-F238E27FC236}">
                          <a16:creationId xmlns:a16="http://schemas.microsoft.com/office/drawing/2014/main" id="{C8750602-63F7-2946-A410-1FA0CAF25F27}"/>
                        </a:ext>
                      </a:extLst>
                    </p14:cNvPr>
                    <p14:cNvContentPartPr/>
                    <p14:nvPr/>
                  </p14:nvContentPartPr>
                  <p14:xfrm>
                    <a:off x="11140672" y="3074677"/>
                    <a:ext cx="360" cy="360"/>
                  </p14:xfrm>
                </p:contentPart>
              </mc:Choice>
              <mc:Fallback xmlns="">
                <p:pic>
                  <p:nvPicPr>
                    <p:cNvPr id="62" name="インク 61">
                      <a:extLst>
                        <a:ext uri="{FF2B5EF4-FFF2-40B4-BE49-F238E27FC236}">
                          <a16:creationId xmlns:a16="http://schemas.microsoft.com/office/drawing/2014/main" id="{C8750602-63F7-2946-A410-1FA0CAF25F27}"/>
                        </a:ext>
                      </a:extLst>
                    </p:cNvPr>
                    <p:cNvPicPr/>
                    <p:nvPr/>
                  </p:nvPicPr>
                  <p:blipFill>
                    <a:blip r:embed="rId8"/>
                    <a:stretch>
                      <a:fillRect/>
                    </a:stretch>
                  </p:blipFill>
                  <p:spPr>
                    <a:xfrm>
                      <a:off x="11122672" y="30566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3" name="インク 62">
                      <a:extLst>
                        <a:ext uri="{FF2B5EF4-FFF2-40B4-BE49-F238E27FC236}">
                          <a16:creationId xmlns:a16="http://schemas.microsoft.com/office/drawing/2014/main" id="{68101529-EBFE-1440-8754-FDC3FAEA081C}"/>
                        </a:ext>
                      </a:extLst>
                    </p14:cNvPr>
                    <p14:cNvContentPartPr/>
                    <p14:nvPr/>
                  </p14:nvContentPartPr>
                  <p14:xfrm>
                    <a:off x="11164432" y="2943997"/>
                    <a:ext cx="360" cy="360"/>
                  </p14:xfrm>
                </p:contentPart>
              </mc:Choice>
              <mc:Fallback xmlns="">
                <p:pic>
                  <p:nvPicPr>
                    <p:cNvPr id="63" name="インク 62">
                      <a:extLst>
                        <a:ext uri="{FF2B5EF4-FFF2-40B4-BE49-F238E27FC236}">
                          <a16:creationId xmlns:a16="http://schemas.microsoft.com/office/drawing/2014/main" id="{68101529-EBFE-1440-8754-FDC3FAEA081C}"/>
                        </a:ext>
                      </a:extLst>
                    </p:cNvPr>
                    <p:cNvPicPr/>
                    <p:nvPr/>
                  </p:nvPicPr>
                  <p:blipFill>
                    <a:blip r:embed="rId8"/>
                    <a:stretch>
                      <a:fillRect/>
                    </a:stretch>
                  </p:blipFill>
                  <p:spPr>
                    <a:xfrm>
                      <a:off x="11146432" y="29259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4" name="インク 63">
                      <a:extLst>
                        <a:ext uri="{FF2B5EF4-FFF2-40B4-BE49-F238E27FC236}">
                          <a16:creationId xmlns:a16="http://schemas.microsoft.com/office/drawing/2014/main" id="{2924E6F4-C326-F742-B1B6-93501EAD1CE9}"/>
                        </a:ext>
                      </a:extLst>
                    </p14:cNvPr>
                    <p14:cNvContentPartPr/>
                    <p14:nvPr/>
                  </p14:nvContentPartPr>
                  <p14:xfrm>
                    <a:off x="11278912" y="3030397"/>
                    <a:ext cx="360" cy="360"/>
                  </p14:xfrm>
                </p:contentPart>
              </mc:Choice>
              <mc:Fallback xmlns="">
                <p:pic>
                  <p:nvPicPr>
                    <p:cNvPr id="64" name="インク 63">
                      <a:extLst>
                        <a:ext uri="{FF2B5EF4-FFF2-40B4-BE49-F238E27FC236}">
                          <a16:creationId xmlns:a16="http://schemas.microsoft.com/office/drawing/2014/main" id="{2924E6F4-C326-F742-B1B6-93501EAD1CE9}"/>
                        </a:ext>
                      </a:extLst>
                    </p:cNvPr>
                    <p:cNvPicPr/>
                    <p:nvPr/>
                  </p:nvPicPr>
                  <p:blipFill>
                    <a:blip r:embed="rId8"/>
                    <a:stretch>
                      <a:fillRect/>
                    </a:stretch>
                  </p:blipFill>
                  <p:spPr>
                    <a:xfrm>
                      <a:off x="11260912" y="30127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5" name="インク 64">
                      <a:extLst>
                        <a:ext uri="{FF2B5EF4-FFF2-40B4-BE49-F238E27FC236}">
                          <a16:creationId xmlns:a16="http://schemas.microsoft.com/office/drawing/2014/main" id="{6F8E1194-B97F-B443-9EDE-707CE1BD1E65}"/>
                        </a:ext>
                      </a:extLst>
                    </p14:cNvPr>
                    <p14:cNvContentPartPr/>
                    <p14:nvPr/>
                  </p14:nvContentPartPr>
                  <p14:xfrm>
                    <a:off x="11261632" y="2923477"/>
                    <a:ext cx="360" cy="360"/>
                  </p14:xfrm>
                </p:contentPart>
              </mc:Choice>
              <mc:Fallback xmlns="">
                <p:pic>
                  <p:nvPicPr>
                    <p:cNvPr id="65" name="インク 64">
                      <a:extLst>
                        <a:ext uri="{FF2B5EF4-FFF2-40B4-BE49-F238E27FC236}">
                          <a16:creationId xmlns:a16="http://schemas.microsoft.com/office/drawing/2014/main" id="{6F8E1194-B97F-B443-9EDE-707CE1BD1E65}"/>
                        </a:ext>
                      </a:extLst>
                    </p:cNvPr>
                    <p:cNvPicPr/>
                    <p:nvPr/>
                  </p:nvPicPr>
                  <p:blipFill>
                    <a:blip r:embed="rId8"/>
                    <a:stretch>
                      <a:fillRect/>
                    </a:stretch>
                  </p:blipFill>
                  <p:spPr>
                    <a:xfrm>
                      <a:off x="11243632" y="29054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6" name="インク 65">
                      <a:extLst>
                        <a:ext uri="{FF2B5EF4-FFF2-40B4-BE49-F238E27FC236}">
                          <a16:creationId xmlns:a16="http://schemas.microsoft.com/office/drawing/2014/main" id="{724538D9-5265-8B46-8488-66EEF9ED3B05}"/>
                        </a:ext>
                      </a:extLst>
                    </p14:cNvPr>
                    <p14:cNvContentPartPr/>
                    <p14:nvPr/>
                  </p14:nvContentPartPr>
                  <p14:xfrm>
                    <a:off x="11396272" y="3109237"/>
                    <a:ext cx="360" cy="360"/>
                  </p14:xfrm>
                </p:contentPart>
              </mc:Choice>
              <mc:Fallback xmlns="">
                <p:pic>
                  <p:nvPicPr>
                    <p:cNvPr id="66" name="インク 65">
                      <a:extLst>
                        <a:ext uri="{FF2B5EF4-FFF2-40B4-BE49-F238E27FC236}">
                          <a16:creationId xmlns:a16="http://schemas.microsoft.com/office/drawing/2014/main" id="{724538D9-5265-8B46-8488-66EEF9ED3B05}"/>
                        </a:ext>
                      </a:extLst>
                    </p:cNvPr>
                    <p:cNvPicPr/>
                    <p:nvPr/>
                  </p:nvPicPr>
                  <p:blipFill>
                    <a:blip r:embed="rId8"/>
                    <a:stretch>
                      <a:fillRect/>
                    </a:stretch>
                  </p:blipFill>
                  <p:spPr>
                    <a:xfrm>
                      <a:off x="11378272" y="30912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7" name="インク 66">
                      <a:extLst>
                        <a:ext uri="{FF2B5EF4-FFF2-40B4-BE49-F238E27FC236}">
                          <a16:creationId xmlns:a16="http://schemas.microsoft.com/office/drawing/2014/main" id="{F54464D6-C4F5-5D48-B02C-DC8555CE6352}"/>
                        </a:ext>
                      </a:extLst>
                    </p14:cNvPr>
                    <p14:cNvContentPartPr/>
                    <p14:nvPr/>
                  </p14:nvContentPartPr>
                  <p14:xfrm>
                    <a:off x="11201512" y="3123997"/>
                    <a:ext cx="360" cy="360"/>
                  </p14:xfrm>
                </p:contentPart>
              </mc:Choice>
              <mc:Fallback xmlns="">
                <p:pic>
                  <p:nvPicPr>
                    <p:cNvPr id="67" name="インク 66">
                      <a:extLst>
                        <a:ext uri="{FF2B5EF4-FFF2-40B4-BE49-F238E27FC236}">
                          <a16:creationId xmlns:a16="http://schemas.microsoft.com/office/drawing/2014/main" id="{F54464D6-C4F5-5D48-B02C-DC8555CE6352}"/>
                        </a:ext>
                      </a:extLst>
                    </p:cNvPr>
                    <p:cNvPicPr/>
                    <p:nvPr/>
                  </p:nvPicPr>
                  <p:blipFill>
                    <a:blip r:embed="rId8"/>
                    <a:stretch>
                      <a:fillRect/>
                    </a:stretch>
                  </p:blipFill>
                  <p:spPr>
                    <a:xfrm>
                      <a:off x="11183512" y="31059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2" name="インク 81">
                      <a:extLst>
                        <a:ext uri="{FF2B5EF4-FFF2-40B4-BE49-F238E27FC236}">
                          <a16:creationId xmlns:a16="http://schemas.microsoft.com/office/drawing/2014/main" id="{20018347-6F26-2446-94BD-B9178363F2D6}"/>
                        </a:ext>
                      </a:extLst>
                    </p14:cNvPr>
                    <p14:cNvContentPartPr/>
                    <p14:nvPr/>
                  </p14:nvContentPartPr>
                  <p14:xfrm>
                    <a:off x="11233912" y="3008077"/>
                    <a:ext cx="360" cy="360"/>
                  </p14:xfrm>
                </p:contentPart>
              </mc:Choice>
              <mc:Fallback xmlns="">
                <p:pic>
                  <p:nvPicPr>
                    <p:cNvPr id="82" name="インク 81">
                      <a:extLst>
                        <a:ext uri="{FF2B5EF4-FFF2-40B4-BE49-F238E27FC236}">
                          <a16:creationId xmlns:a16="http://schemas.microsoft.com/office/drawing/2014/main" id="{20018347-6F26-2446-94BD-B9178363F2D6}"/>
                        </a:ext>
                      </a:extLst>
                    </p:cNvPr>
                    <p:cNvPicPr/>
                    <p:nvPr/>
                  </p:nvPicPr>
                  <p:blipFill>
                    <a:blip r:embed="rId8"/>
                    <a:stretch>
                      <a:fillRect/>
                    </a:stretch>
                  </p:blipFill>
                  <p:spPr>
                    <a:xfrm>
                      <a:off x="11215912" y="29900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3" name="インク 82">
                      <a:extLst>
                        <a:ext uri="{FF2B5EF4-FFF2-40B4-BE49-F238E27FC236}">
                          <a16:creationId xmlns:a16="http://schemas.microsoft.com/office/drawing/2014/main" id="{A65DD6CB-D5A2-D24C-A9FE-34FCE58CDCCF}"/>
                        </a:ext>
                      </a:extLst>
                    </p14:cNvPr>
                    <p14:cNvContentPartPr/>
                    <p14:nvPr/>
                  </p14:nvContentPartPr>
                  <p14:xfrm>
                    <a:off x="11391592" y="3008437"/>
                    <a:ext cx="360" cy="360"/>
                  </p14:xfrm>
                </p:contentPart>
              </mc:Choice>
              <mc:Fallback xmlns="">
                <p:pic>
                  <p:nvPicPr>
                    <p:cNvPr id="83" name="インク 82">
                      <a:extLst>
                        <a:ext uri="{FF2B5EF4-FFF2-40B4-BE49-F238E27FC236}">
                          <a16:creationId xmlns:a16="http://schemas.microsoft.com/office/drawing/2014/main" id="{A65DD6CB-D5A2-D24C-A9FE-34FCE58CDCCF}"/>
                        </a:ext>
                      </a:extLst>
                    </p:cNvPr>
                    <p:cNvPicPr/>
                    <p:nvPr/>
                  </p:nvPicPr>
                  <p:blipFill>
                    <a:blip r:embed="rId8"/>
                    <a:stretch>
                      <a:fillRect/>
                    </a:stretch>
                  </p:blipFill>
                  <p:spPr>
                    <a:xfrm>
                      <a:off x="11373592" y="29904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4" name="インク 83">
                      <a:extLst>
                        <a:ext uri="{FF2B5EF4-FFF2-40B4-BE49-F238E27FC236}">
                          <a16:creationId xmlns:a16="http://schemas.microsoft.com/office/drawing/2014/main" id="{BE5F5488-5DCA-904E-8715-DFAE94A472A4}"/>
                        </a:ext>
                      </a:extLst>
                    </p14:cNvPr>
                    <p14:cNvContentPartPr/>
                    <p14:nvPr/>
                  </p14:nvContentPartPr>
                  <p14:xfrm>
                    <a:off x="11363152" y="3088357"/>
                    <a:ext cx="360" cy="360"/>
                  </p14:xfrm>
                </p:contentPart>
              </mc:Choice>
              <mc:Fallback xmlns="">
                <p:pic>
                  <p:nvPicPr>
                    <p:cNvPr id="84" name="インク 83">
                      <a:extLst>
                        <a:ext uri="{FF2B5EF4-FFF2-40B4-BE49-F238E27FC236}">
                          <a16:creationId xmlns:a16="http://schemas.microsoft.com/office/drawing/2014/main" id="{BE5F5488-5DCA-904E-8715-DFAE94A472A4}"/>
                        </a:ext>
                      </a:extLst>
                    </p:cNvPr>
                    <p:cNvPicPr/>
                    <p:nvPr/>
                  </p:nvPicPr>
                  <p:blipFill>
                    <a:blip r:embed="rId8"/>
                    <a:stretch>
                      <a:fillRect/>
                    </a:stretch>
                  </p:blipFill>
                  <p:spPr>
                    <a:xfrm>
                      <a:off x="11345152" y="30703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5" name="インク 84">
                      <a:extLst>
                        <a:ext uri="{FF2B5EF4-FFF2-40B4-BE49-F238E27FC236}">
                          <a16:creationId xmlns:a16="http://schemas.microsoft.com/office/drawing/2014/main" id="{7CE2F68B-373C-714D-BC7A-BA5829414AFF}"/>
                        </a:ext>
                      </a:extLst>
                    </p14:cNvPr>
                    <p14:cNvContentPartPr/>
                    <p14:nvPr/>
                  </p14:nvContentPartPr>
                  <p14:xfrm>
                    <a:off x="11260192" y="3187717"/>
                    <a:ext cx="360" cy="360"/>
                  </p14:xfrm>
                </p:contentPart>
              </mc:Choice>
              <mc:Fallback xmlns="">
                <p:pic>
                  <p:nvPicPr>
                    <p:cNvPr id="85" name="インク 84">
                      <a:extLst>
                        <a:ext uri="{FF2B5EF4-FFF2-40B4-BE49-F238E27FC236}">
                          <a16:creationId xmlns:a16="http://schemas.microsoft.com/office/drawing/2014/main" id="{7CE2F68B-373C-714D-BC7A-BA5829414AFF}"/>
                        </a:ext>
                      </a:extLst>
                    </p:cNvPr>
                    <p:cNvPicPr/>
                    <p:nvPr/>
                  </p:nvPicPr>
                  <p:blipFill>
                    <a:blip r:embed="rId8"/>
                    <a:stretch>
                      <a:fillRect/>
                    </a:stretch>
                  </p:blipFill>
                  <p:spPr>
                    <a:xfrm>
                      <a:off x="11242552" y="31700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6" name="インク 85">
                      <a:extLst>
                        <a:ext uri="{FF2B5EF4-FFF2-40B4-BE49-F238E27FC236}">
                          <a16:creationId xmlns:a16="http://schemas.microsoft.com/office/drawing/2014/main" id="{BD50E46F-4937-014C-A95B-23F6A5E325B6}"/>
                        </a:ext>
                      </a:extLst>
                    </p14:cNvPr>
                    <p14:cNvContentPartPr/>
                    <p14:nvPr/>
                  </p14:nvContentPartPr>
                  <p14:xfrm>
                    <a:off x="11328232" y="3130837"/>
                    <a:ext cx="360" cy="360"/>
                  </p14:xfrm>
                </p:contentPart>
              </mc:Choice>
              <mc:Fallback xmlns="">
                <p:pic>
                  <p:nvPicPr>
                    <p:cNvPr id="86" name="インク 85">
                      <a:extLst>
                        <a:ext uri="{FF2B5EF4-FFF2-40B4-BE49-F238E27FC236}">
                          <a16:creationId xmlns:a16="http://schemas.microsoft.com/office/drawing/2014/main" id="{BD50E46F-4937-014C-A95B-23F6A5E325B6}"/>
                        </a:ext>
                      </a:extLst>
                    </p:cNvPr>
                    <p:cNvPicPr/>
                    <p:nvPr/>
                  </p:nvPicPr>
                  <p:blipFill>
                    <a:blip r:embed="rId8"/>
                    <a:stretch>
                      <a:fillRect/>
                    </a:stretch>
                  </p:blipFill>
                  <p:spPr>
                    <a:xfrm>
                      <a:off x="11310232" y="3112837"/>
                      <a:ext cx="36000" cy="36000"/>
                    </a:xfrm>
                    <a:prstGeom prst="rect">
                      <a:avLst/>
                    </a:prstGeom>
                  </p:spPr>
                </p:pic>
              </mc:Fallback>
            </mc:AlternateContent>
            <p:sp>
              <p:nvSpPr>
                <p:cNvPr id="91" name="円/楕円 90">
                  <a:extLst>
                    <a:ext uri="{FF2B5EF4-FFF2-40B4-BE49-F238E27FC236}">
                      <a16:creationId xmlns:a16="http://schemas.microsoft.com/office/drawing/2014/main" id="{3949E3C1-F891-AE44-9AC4-5F90D046747E}"/>
                    </a:ext>
                  </a:extLst>
                </p:cNvPr>
                <p:cNvSpPr/>
                <p:nvPr/>
              </p:nvSpPr>
              <p:spPr>
                <a:xfrm>
                  <a:off x="11004282" y="2804575"/>
                  <a:ext cx="511820" cy="50548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99" name="グループ化 98">
                <a:extLst>
                  <a:ext uri="{FF2B5EF4-FFF2-40B4-BE49-F238E27FC236}">
                    <a16:creationId xmlns:a16="http://schemas.microsoft.com/office/drawing/2014/main" id="{F00A72C2-A390-B04F-BDB6-93ECBB8A8447}"/>
                  </a:ext>
                </a:extLst>
              </p:cNvPr>
              <p:cNvGrpSpPr/>
              <p:nvPr/>
            </p:nvGrpSpPr>
            <p:grpSpPr>
              <a:xfrm>
                <a:off x="11026728" y="3554300"/>
                <a:ext cx="472208" cy="438637"/>
                <a:chOff x="11026728" y="3554300"/>
                <a:chExt cx="472208" cy="438637"/>
              </a:xfrm>
            </p:grpSpPr>
            <mc:AlternateContent xmlns:mc="http://schemas.openxmlformats.org/markup-compatibility/2006" xmlns:p14="http://schemas.microsoft.com/office/powerpoint/2010/main">
              <mc:Choice Requires="p14">
                <p:contentPart p14:bwMode="auto" r:id="rId33">
                  <p14:nvContentPartPr>
                    <p14:cNvPr id="68" name="インク 67">
                      <a:extLst>
                        <a:ext uri="{FF2B5EF4-FFF2-40B4-BE49-F238E27FC236}">
                          <a16:creationId xmlns:a16="http://schemas.microsoft.com/office/drawing/2014/main" id="{23D47BBC-9941-8243-906E-12FED806601A}"/>
                        </a:ext>
                      </a:extLst>
                    </p14:cNvPr>
                    <p14:cNvContentPartPr/>
                    <p14:nvPr/>
                  </p14:nvContentPartPr>
                  <p14:xfrm>
                    <a:off x="11149312" y="3739237"/>
                    <a:ext cx="360" cy="360"/>
                  </p14:xfrm>
                </p:contentPart>
              </mc:Choice>
              <mc:Fallback xmlns="">
                <p:pic>
                  <p:nvPicPr>
                    <p:cNvPr id="68" name="インク 67">
                      <a:extLst>
                        <a:ext uri="{FF2B5EF4-FFF2-40B4-BE49-F238E27FC236}">
                          <a16:creationId xmlns:a16="http://schemas.microsoft.com/office/drawing/2014/main" id="{23D47BBC-9941-8243-906E-12FED806601A}"/>
                        </a:ext>
                      </a:extLst>
                    </p:cNvPr>
                    <p:cNvPicPr/>
                    <p:nvPr/>
                  </p:nvPicPr>
                  <p:blipFill>
                    <a:blip r:embed="rId8"/>
                    <a:stretch>
                      <a:fillRect/>
                    </a:stretch>
                  </p:blipFill>
                  <p:spPr>
                    <a:xfrm>
                      <a:off x="11131312" y="37212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9" name="インク 68">
                      <a:extLst>
                        <a:ext uri="{FF2B5EF4-FFF2-40B4-BE49-F238E27FC236}">
                          <a16:creationId xmlns:a16="http://schemas.microsoft.com/office/drawing/2014/main" id="{EC8EB717-EAB5-D44D-8425-C7D6BA001482}"/>
                        </a:ext>
                      </a:extLst>
                    </p14:cNvPr>
                    <p14:cNvContentPartPr/>
                    <p14:nvPr/>
                  </p14:nvContentPartPr>
                  <p14:xfrm>
                    <a:off x="11179552" y="3682717"/>
                    <a:ext cx="360" cy="360"/>
                  </p14:xfrm>
                </p:contentPart>
              </mc:Choice>
              <mc:Fallback xmlns="">
                <p:pic>
                  <p:nvPicPr>
                    <p:cNvPr id="69" name="インク 68">
                      <a:extLst>
                        <a:ext uri="{FF2B5EF4-FFF2-40B4-BE49-F238E27FC236}">
                          <a16:creationId xmlns:a16="http://schemas.microsoft.com/office/drawing/2014/main" id="{EC8EB717-EAB5-D44D-8425-C7D6BA001482}"/>
                        </a:ext>
                      </a:extLst>
                    </p:cNvPr>
                    <p:cNvPicPr/>
                    <p:nvPr/>
                  </p:nvPicPr>
                  <p:blipFill>
                    <a:blip r:embed="rId8"/>
                    <a:stretch>
                      <a:fillRect/>
                    </a:stretch>
                  </p:blipFill>
                  <p:spPr>
                    <a:xfrm>
                      <a:off x="11161552" y="36647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0" name="インク 69">
                      <a:extLst>
                        <a:ext uri="{FF2B5EF4-FFF2-40B4-BE49-F238E27FC236}">
                          <a16:creationId xmlns:a16="http://schemas.microsoft.com/office/drawing/2014/main" id="{1042F5C7-C145-0349-B1B4-DCBC0AF39FE5}"/>
                        </a:ext>
                      </a:extLst>
                    </p14:cNvPr>
                    <p14:cNvContentPartPr/>
                    <p14:nvPr/>
                  </p14:nvContentPartPr>
                  <p14:xfrm>
                    <a:off x="11250472" y="3685597"/>
                    <a:ext cx="360" cy="360"/>
                  </p14:xfrm>
                </p:contentPart>
              </mc:Choice>
              <mc:Fallback xmlns="">
                <p:pic>
                  <p:nvPicPr>
                    <p:cNvPr id="70" name="インク 69">
                      <a:extLst>
                        <a:ext uri="{FF2B5EF4-FFF2-40B4-BE49-F238E27FC236}">
                          <a16:creationId xmlns:a16="http://schemas.microsoft.com/office/drawing/2014/main" id="{1042F5C7-C145-0349-B1B4-DCBC0AF39FE5}"/>
                        </a:ext>
                      </a:extLst>
                    </p:cNvPr>
                    <p:cNvPicPr/>
                    <p:nvPr/>
                  </p:nvPicPr>
                  <p:blipFill>
                    <a:blip r:embed="rId8"/>
                    <a:stretch>
                      <a:fillRect/>
                    </a:stretch>
                  </p:blipFill>
                  <p:spPr>
                    <a:xfrm>
                      <a:off x="11232472" y="36679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インク 70">
                      <a:extLst>
                        <a:ext uri="{FF2B5EF4-FFF2-40B4-BE49-F238E27FC236}">
                          <a16:creationId xmlns:a16="http://schemas.microsoft.com/office/drawing/2014/main" id="{06C5AE6A-CA63-F94C-BABC-CDEEBB69A8B6}"/>
                        </a:ext>
                      </a:extLst>
                    </p14:cNvPr>
                    <p14:cNvContentPartPr/>
                    <p14:nvPr/>
                  </p14:nvContentPartPr>
                  <p14:xfrm>
                    <a:off x="11250472" y="3771277"/>
                    <a:ext cx="360" cy="360"/>
                  </p14:xfrm>
                </p:contentPart>
              </mc:Choice>
              <mc:Fallback xmlns="">
                <p:pic>
                  <p:nvPicPr>
                    <p:cNvPr id="71" name="インク 70">
                      <a:extLst>
                        <a:ext uri="{FF2B5EF4-FFF2-40B4-BE49-F238E27FC236}">
                          <a16:creationId xmlns:a16="http://schemas.microsoft.com/office/drawing/2014/main" id="{06C5AE6A-CA63-F94C-BABC-CDEEBB69A8B6}"/>
                        </a:ext>
                      </a:extLst>
                    </p:cNvPr>
                    <p:cNvPicPr/>
                    <p:nvPr/>
                  </p:nvPicPr>
                  <p:blipFill>
                    <a:blip r:embed="rId8"/>
                    <a:stretch>
                      <a:fillRect/>
                    </a:stretch>
                  </p:blipFill>
                  <p:spPr>
                    <a:xfrm>
                      <a:off x="11232472" y="37536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2" name="インク 71">
                      <a:extLst>
                        <a:ext uri="{FF2B5EF4-FFF2-40B4-BE49-F238E27FC236}">
                          <a16:creationId xmlns:a16="http://schemas.microsoft.com/office/drawing/2014/main" id="{7130136F-572F-9E40-A3B9-2F2B4DFF11A0}"/>
                        </a:ext>
                      </a:extLst>
                    </p14:cNvPr>
                    <p14:cNvContentPartPr/>
                    <p14:nvPr/>
                  </p14:nvContentPartPr>
                  <p14:xfrm>
                    <a:off x="11196832" y="3732397"/>
                    <a:ext cx="360" cy="360"/>
                  </p14:xfrm>
                </p:contentPart>
              </mc:Choice>
              <mc:Fallback xmlns="">
                <p:pic>
                  <p:nvPicPr>
                    <p:cNvPr id="72" name="インク 71">
                      <a:extLst>
                        <a:ext uri="{FF2B5EF4-FFF2-40B4-BE49-F238E27FC236}">
                          <a16:creationId xmlns:a16="http://schemas.microsoft.com/office/drawing/2014/main" id="{7130136F-572F-9E40-A3B9-2F2B4DFF11A0}"/>
                        </a:ext>
                      </a:extLst>
                    </p:cNvPr>
                    <p:cNvPicPr/>
                    <p:nvPr/>
                  </p:nvPicPr>
                  <p:blipFill>
                    <a:blip r:embed="rId8"/>
                    <a:stretch>
                      <a:fillRect/>
                    </a:stretch>
                  </p:blipFill>
                  <p:spPr>
                    <a:xfrm>
                      <a:off x="11178832" y="37143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3" name="インク 72">
                      <a:extLst>
                        <a:ext uri="{FF2B5EF4-FFF2-40B4-BE49-F238E27FC236}">
                          <a16:creationId xmlns:a16="http://schemas.microsoft.com/office/drawing/2014/main" id="{F573C8B2-375C-D841-A95D-D0EE5161C20B}"/>
                        </a:ext>
                      </a:extLst>
                    </p14:cNvPr>
                    <p14:cNvContentPartPr/>
                    <p14:nvPr/>
                  </p14:nvContentPartPr>
                  <p14:xfrm>
                    <a:off x="11199712" y="3851917"/>
                    <a:ext cx="360" cy="360"/>
                  </p14:xfrm>
                </p:contentPart>
              </mc:Choice>
              <mc:Fallback xmlns="">
                <p:pic>
                  <p:nvPicPr>
                    <p:cNvPr id="73" name="インク 72">
                      <a:extLst>
                        <a:ext uri="{FF2B5EF4-FFF2-40B4-BE49-F238E27FC236}">
                          <a16:creationId xmlns:a16="http://schemas.microsoft.com/office/drawing/2014/main" id="{F573C8B2-375C-D841-A95D-D0EE5161C20B}"/>
                        </a:ext>
                      </a:extLst>
                    </p:cNvPr>
                    <p:cNvPicPr/>
                    <p:nvPr/>
                  </p:nvPicPr>
                  <p:blipFill>
                    <a:blip r:embed="rId8"/>
                    <a:stretch>
                      <a:fillRect/>
                    </a:stretch>
                  </p:blipFill>
                  <p:spPr>
                    <a:xfrm>
                      <a:off x="11181712" y="38339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4" name="インク 73">
                      <a:extLst>
                        <a:ext uri="{FF2B5EF4-FFF2-40B4-BE49-F238E27FC236}">
                          <a16:creationId xmlns:a16="http://schemas.microsoft.com/office/drawing/2014/main" id="{21DC0FEF-F0C1-FE48-8D15-4C8731B59FF5}"/>
                        </a:ext>
                      </a:extLst>
                    </p14:cNvPr>
                    <p14:cNvContentPartPr/>
                    <p14:nvPr/>
                  </p14:nvContentPartPr>
                  <p14:xfrm>
                    <a:off x="11357392" y="3761917"/>
                    <a:ext cx="360" cy="360"/>
                  </p14:xfrm>
                </p:contentPart>
              </mc:Choice>
              <mc:Fallback xmlns="">
                <p:pic>
                  <p:nvPicPr>
                    <p:cNvPr id="74" name="インク 73">
                      <a:extLst>
                        <a:ext uri="{FF2B5EF4-FFF2-40B4-BE49-F238E27FC236}">
                          <a16:creationId xmlns:a16="http://schemas.microsoft.com/office/drawing/2014/main" id="{21DC0FEF-F0C1-FE48-8D15-4C8731B59FF5}"/>
                        </a:ext>
                      </a:extLst>
                    </p:cNvPr>
                    <p:cNvPicPr/>
                    <p:nvPr/>
                  </p:nvPicPr>
                  <p:blipFill>
                    <a:blip r:embed="rId8"/>
                    <a:stretch>
                      <a:fillRect/>
                    </a:stretch>
                  </p:blipFill>
                  <p:spPr>
                    <a:xfrm>
                      <a:off x="11339392" y="37439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5" name="インク 74">
                      <a:extLst>
                        <a:ext uri="{FF2B5EF4-FFF2-40B4-BE49-F238E27FC236}">
                          <a16:creationId xmlns:a16="http://schemas.microsoft.com/office/drawing/2014/main" id="{8948DBBF-6F68-C946-8081-1EEE2F4D2433}"/>
                        </a:ext>
                      </a:extLst>
                    </p14:cNvPr>
                    <p14:cNvContentPartPr/>
                    <p14:nvPr/>
                  </p14:nvContentPartPr>
                  <p14:xfrm>
                    <a:off x="11305192" y="3842197"/>
                    <a:ext cx="360" cy="360"/>
                  </p14:xfrm>
                </p:contentPart>
              </mc:Choice>
              <mc:Fallback xmlns="">
                <p:pic>
                  <p:nvPicPr>
                    <p:cNvPr id="75" name="インク 74">
                      <a:extLst>
                        <a:ext uri="{FF2B5EF4-FFF2-40B4-BE49-F238E27FC236}">
                          <a16:creationId xmlns:a16="http://schemas.microsoft.com/office/drawing/2014/main" id="{8948DBBF-6F68-C946-8081-1EEE2F4D2433}"/>
                        </a:ext>
                      </a:extLst>
                    </p:cNvPr>
                    <p:cNvPicPr/>
                    <p:nvPr/>
                  </p:nvPicPr>
                  <p:blipFill>
                    <a:blip r:embed="rId8"/>
                    <a:stretch>
                      <a:fillRect/>
                    </a:stretch>
                  </p:blipFill>
                  <p:spPr>
                    <a:xfrm>
                      <a:off x="11287192" y="38241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7" name="インク 86">
                      <a:extLst>
                        <a:ext uri="{FF2B5EF4-FFF2-40B4-BE49-F238E27FC236}">
                          <a16:creationId xmlns:a16="http://schemas.microsoft.com/office/drawing/2014/main" id="{B685AAC2-EBE4-4E4E-AD36-A3043607A8F4}"/>
                        </a:ext>
                      </a:extLst>
                    </p14:cNvPr>
                    <p14:cNvContentPartPr/>
                    <p14:nvPr/>
                  </p14:nvContentPartPr>
                  <p14:xfrm>
                    <a:off x="11246512" y="3829957"/>
                    <a:ext cx="360" cy="360"/>
                  </p14:xfrm>
                </p:contentPart>
              </mc:Choice>
              <mc:Fallback xmlns="">
                <p:pic>
                  <p:nvPicPr>
                    <p:cNvPr id="87" name="インク 86">
                      <a:extLst>
                        <a:ext uri="{FF2B5EF4-FFF2-40B4-BE49-F238E27FC236}">
                          <a16:creationId xmlns:a16="http://schemas.microsoft.com/office/drawing/2014/main" id="{B685AAC2-EBE4-4E4E-AD36-A3043607A8F4}"/>
                        </a:ext>
                      </a:extLst>
                    </p:cNvPr>
                    <p:cNvPicPr/>
                    <p:nvPr/>
                  </p:nvPicPr>
                  <p:blipFill>
                    <a:blip r:embed="rId8"/>
                    <a:stretch>
                      <a:fillRect/>
                    </a:stretch>
                  </p:blipFill>
                  <p:spPr>
                    <a:xfrm>
                      <a:off x="11228512" y="38119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8" name="インク 87">
                      <a:extLst>
                        <a:ext uri="{FF2B5EF4-FFF2-40B4-BE49-F238E27FC236}">
                          <a16:creationId xmlns:a16="http://schemas.microsoft.com/office/drawing/2014/main" id="{F1DE3257-F2B7-8941-97C2-53D30B0B4B77}"/>
                        </a:ext>
                      </a:extLst>
                    </p14:cNvPr>
                    <p14:cNvContentPartPr/>
                    <p14:nvPr/>
                  </p14:nvContentPartPr>
                  <p14:xfrm>
                    <a:off x="11200432" y="3790717"/>
                    <a:ext cx="360" cy="360"/>
                  </p14:xfrm>
                </p:contentPart>
              </mc:Choice>
              <mc:Fallback xmlns="">
                <p:pic>
                  <p:nvPicPr>
                    <p:cNvPr id="88" name="インク 87">
                      <a:extLst>
                        <a:ext uri="{FF2B5EF4-FFF2-40B4-BE49-F238E27FC236}">
                          <a16:creationId xmlns:a16="http://schemas.microsoft.com/office/drawing/2014/main" id="{F1DE3257-F2B7-8941-97C2-53D30B0B4B77}"/>
                        </a:ext>
                      </a:extLst>
                    </p:cNvPr>
                    <p:cNvPicPr/>
                    <p:nvPr/>
                  </p:nvPicPr>
                  <p:blipFill>
                    <a:blip r:embed="rId8"/>
                    <a:stretch>
                      <a:fillRect/>
                    </a:stretch>
                  </p:blipFill>
                  <p:spPr>
                    <a:xfrm>
                      <a:off x="11182432" y="37727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9" name="インク 88">
                      <a:extLst>
                        <a:ext uri="{FF2B5EF4-FFF2-40B4-BE49-F238E27FC236}">
                          <a16:creationId xmlns:a16="http://schemas.microsoft.com/office/drawing/2014/main" id="{25AF3956-72DC-D540-8C36-BF789FB395D6}"/>
                        </a:ext>
                      </a:extLst>
                    </p14:cNvPr>
                    <p14:cNvContentPartPr/>
                    <p14:nvPr/>
                  </p14:nvContentPartPr>
                  <p14:xfrm>
                    <a:off x="11312032" y="3748597"/>
                    <a:ext cx="360" cy="360"/>
                  </p14:xfrm>
                </p:contentPart>
              </mc:Choice>
              <mc:Fallback xmlns="">
                <p:pic>
                  <p:nvPicPr>
                    <p:cNvPr id="89" name="インク 88">
                      <a:extLst>
                        <a:ext uri="{FF2B5EF4-FFF2-40B4-BE49-F238E27FC236}">
                          <a16:creationId xmlns:a16="http://schemas.microsoft.com/office/drawing/2014/main" id="{25AF3956-72DC-D540-8C36-BF789FB395D6}"/>
                        </a:ext>
                      </a:extLst>
                    </p:cNvPr>
                    <p:cNvPicPr/>
                    <p:nvPr/>
                  </p:nvPicPr>
                  <p:blipFill>
                    <a:blip r:embed="rId8"/>
                    <a:stretch>
                      <a:fillRect/>
                    </a:stretch>
                  </p:blipFill>
                  <p:spPr>
                    <a:xfrm>
                      <a:off x="11294392" y="3730597"/>
                      <a:ext cx="36000" cy="36000"/>
                    </a:xfrm>
                    <a:prstGeom prst="rect">
                      <a:avLst/>
                    </a:prstGeom>
                  </p:spPr>
                </p:pic>
              </mc:Fallback>
            </mc:AlternateContent>
            <p:sp>
              <p:nvSpPr>
                <p:cNvPr id="92" name="円/楕円 91">
                  <a:extLst>
                    <a:ext uri="{FF2B5EF4-FFF2-40B4-BE49-F238E27FC236}">
                      <a16:creationId xmlns:a16="http://schemas.microsoft.com/office/drawing/2014/main" id="{A7928BAD-66A1-1944-AAFA-4281B76A79DE}"/>
                    </a:ext>
                  </a:extLst>
                </p:cNvPr>
                <p:cNvSpPr/>
                <p:nvPr/>
              </p:nvSpPr>
              <p:spPr>
                <a:xfrm>
                  <a:off x="11026728" y="3554300"/>
                  <a:ext cx="472208" cy="438637"/>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93" name="正方形/長方形 92">
                    <a:extLst>
                      <a:ext uri="{FF2B5EF4-FFF2-40B4-BE49-F238E27FC236}">
                        <a16:creationId xmlns:a16="http://schemas.microsoft.com/office/drawing/2014/main" id="{AA135AA5-1AFD-D04D-92DE-3FD8622B5735}"/>
                      </a:ext>
                    </a:extLst>
                  </p:cNvPr>
                  <p:cNvSpPr/>
                  <p:nvPr/>
                </p:nvSpPr>
                <p:spPr>
                  <a:xfrm>
                    <a:off x="9779939" y="2903691"/>
                    <a:ext cx="354810" cy="326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𝑞</m:t>
                          </m:r>
                        </m:oMath>
                      </m:oMathPara>
                    </a14:m>
                    <a:endParaRPr lang="ja-JP" altLang="en-US" sz="2000"/>
                  </a:p>
                </p:txBody>
              </p:sp>
            </mc:Choice>
            <mc:Fallback xmlns="">
              <p:sp>
                <p:nvSpPr>
                  <p:cNvPr id="93" name="正方形/長方形 92">
                    <a:extLst>
                      <a:ext uri="{FF2B5EF4-FFF2-40B4-BE49-F238E27FC236}">
                        <a16:creationId xmlns:a16="http://schemas.microsoft.com/office/drawing/2014/main" id="{AA135AA5-1AFD-D04D-92DE-3FD8622B5735}"/>
                      </a:ext>
                    </a:extLst>
                  </p:cNvPr>
                  <p:cNvSpPr>
                    <a:spLocks noRot="1" noChangeAspect="1" noMove="1" noResize="1" noEditPoints="1" noAdjustHandles="1" noChangeArrowheads="1" noChangeShapeType="1" noTextEdit="1"/>
                  </p:cNvSpPr>
                  <p:nvPr/>
                </p:nvSpPr>
                <p:spPr>
                  <a:xfrm>
                    <a:off x="9779939" y="2903691"/>
                    <a:ext cx="354810" cy="326305"/>
                  </a:xfrm>
                  <a:prstGeom prst="rect">
                    <a:avLst/>
                  </a:prstGeom>
                  <a:blipFill>
                    <a:blip r:embed="rId44"/>
                    <a:stretch>
                      <a:fillRect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a:extLst>
                      <a:ext uri="{FF2B5EF4-FFF2-40B4-BE49-F238E27FC236}">
                        <a16:creationId xmlns:a16="http://schemas.microsoft.com/office/drawing/2014/main" id="{93A7BB15-D9F1-4A48-AEB3-2B5D72A8D635}"/>
                      </a:ext>
                    </a:extLst>
                  </p:cNvPr>
                  <p:cNvSpPr/>
                  <p:nvPr/>
                </p:nvSpPr>
                <p:spPr>
                  <a:xfrm>
                    <a:off x="11429801" y="2853266"/>
                    <a:ext cx="354810" cy="326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𝑞</m:t>
                          </m:r>
                        </m:oMath>
                      </m:oMathPara>
                    </a14:m>
                    <a:endParaRPr lang="ja-JP" altLang="en-US" sz="2000"/>
                  </a:p>
                </p:txBody>
              </p:sp>
            </mc:Choice>
            <mc:Fallback xmlns="">
              <p:sp>
                <p:nvSpPr>
                  <p:cNvPr id="94" name="正方形/長方形 93">
                    <a:extLst>
                      <a:ext uri="{FF2B5EF4-FFF2-40B4-BE49-F238E27FC236}">
                        <a16:creationId xmlns:a16="http://schemas.microsoft.com/office/drawing/2014/main" id="{93A7BB15-D9F1-4A48-AEB3-2B5D72A8D635}"/>
                      </a:ext>
                    </a:extLst>
                  </p:cNvPr>
                  <p:cNvSpPr>
                    <a:spLocks noRot="1" noChangeAspect="1" noMove="1" noResize="1" noEditPoints="1" noAdjustHandles="1" noChangeArrowheads="1" noChangeShapeType="1" noTextEdit="1"/>
                  </p:cNvSpPr>
                  <p:nvPr/>
                </p:nvSpPr>
                <p:spPr>
                  <a:xfrm>
                    <a:off x="11429801" y="2853266"/>
                    <a:ext cx="354810" cy="326305"/>
                  </a:xfrm>
                  <a:prstGeom prst="rect">
                    <a:avLst/>
                  </a:prstGeom>
                  <a:blipFill>
                    <a:blip r:embed="rId45"/>
                    <a:stretch>
                      <a:fillRect b="-64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正方形/長方形 94">
                    <a:extLst>
                      <a:ext uri="{FF2B5EF4-FFF2-40B4-BE49-F238E27FC236}">
                        <a16:creationId xmlns:a16="http://schemas.microsoft.com/office/drawing/2014/main" id="{A8578473-EB13-6845-9A9E-9DDE0F0156CB}"/>
                      </a:ext>
                    </a:extLst>
                  </p:cNvPr>
                  <p:cNvSpPr/>
                  <p:nvPr/>
                </p:nvSpPr>
                <p:spPr>
                  <a:xfrm>
                    <a:off x="11297684" y="3835104"/>
                    <a:ext cx="354810" cy="3263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𝑞</m:t>
                          </m:r>
                        </m:oMath>
                      </m:oMathPara>
                    </a14:m>
                    <a:endParaRPr lang="ja-JP" altLang="en-US" sz="2000"/>
                  </a:p>
                </p:txBody>
              </p:sp>
            </mc:Choice>
            <mc:Fallback xmlns="">
              <p:sp>
                <p:nvSpPr>
                  <p:cNvPr id="95" name="正方形/長方形 94">
                    <a:extLst>
                      <a:ext uri="{FF2B5EF4-FFF2-40B4-BE49-F238E27FC236}">
                        <a16:creationId xmlns:a16="http://schemas.microsoft.com/office/drawing/2014/main" id="{A8578473-EB13-6845-9A9E-9DDE0F0156CB}"/>
                      </a:ext>
                    </a:extLst>
                  </p:cNvPr>
                  <p:cNvSpPr>
                    <a:spLocks noRot="1" noChangeAspect="1" noMove="1" noResize="1" noEditPoints="1" noAdjustHandles="1" noChangeArrowheads="1" noChangeShapeType="1" noTextEdit="1"/>
                  </p:cNvSpPr>
                  <p:nvPr/>
                </p:nvSpPr>
                <p:spPr>
                  <a:xfrm>
                    <a:off x="11297684" y="3835104"/>
                    <a:ext cx="354810" cy="326304"/>
                  </a:xfrm>
                  <a:prstGeom prst="rect">
                    <a:avLst/>
                  </a:prstGeom>
                  <a:blipFill>
                    <a:blip r:embed="rId46"/>
                    <a:stretch>
                      <a:fillRect b="-6250"/>
                    </a:stretch>
                  </a:blipFill>
                </p:spPr>
                <p:txBody>
                  <a:bodyPr/>
                  <a:lstStyle/>
                  <a:p>
                    <a:r>
                      <a:rPr lang="ja-JP" altLang="en-US">
                        <a:noFill/>
                      </a:rPr>
                      <a:t> </a:t>
                    </a:r>
                  </a:p>
                </p:txBody>
              </p:sp>
            </mc:Fallback>
          </mc:AlternateContent>
          <p:sp>
            <p:nvSpPr>
              <p:cNvPr id="96" name="円/楕円 95">
                <a:extLst>
                  <a:ext uri="{FF2B5EF4-FFF2-40B4-BE49-F238E27FC236}">
                    <a16:creationId xmlns:a16="http://schemas.microsoft.com/office/drawing/2014/main" id="{D4675CA2-F9A6-164A-A8EB-EFE6CF8B8807}"/>
                  </a:ext>
                </a:extLst>
              </p:cNvPr>
              <p:cNvSpPr/>
              <p:nvPr/>
            </p:nvSpPr>
            <p:spPr>
              <a:xfrm>
                <a:off x="10123841" y="2872717"/>
                <a:ext cx="1214315" cy="1177585"/>
              </a:xfrm>
              <a:prstGeom prst="ellipse">
                <a:avLst/>
              </a:prstGeom>
              <a:noFill/>
              <a:ln w="15875">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grpSp>
        <p:nvGrpSpPr>
          <p:cNvPr id="13" name="グループ化 12">
            <a:extLst>
              <a:ext uri="{FF2B5EF4-FFF2-40B4-BE49-F238E27FC236}">
                <a16:creationId xmlns:a16="http://schemas.microsoft.com/office/drawing/2014/main" id="{19B8A055-22EC-894F-BDC4-E4D57AF1FB22}"/>
              </a:ext>
            </a:extLst>
          </p:cNvPr>
          <p:cNvGrpSpPr/>
          <p:nvPr/>
        </p:nvGrpSpPr>
        <p:grpSpPr>
          <a:xfrm>
            <a:off x="986932" y="856981"/>
            <a:ext cx="10811100" cy="2226289"/>
            <a:chOff x="986932" y="856981"/>
            <a:chExt cx="10811100" cy="2226289"/>
          </a:xfrm>
        </p:grpSpPr>
        <p:grpSp>
          <p:nvGrpSpPr>
            <p:cNvPr id="103" name="グループ化 102">
              <a:extLst>
                <a:ext uri="{FF2B5EF4-FFF2-40B4-BE49-F238E27FC236}">
                  <a16:creationId xmlns:a16="http://schemas.microsoft.com/office/drawing/2014/main" id="{98C8656B-FF86-1946-9153-ABE492FD3CC2}"/>
                </a:ext>
              </a:extLst>
            </p:cNvPr>
            <p:cNvGrpSpPr/>
            <p:nvPr/>
          </p:nvGrpSpPr>
          <p:grpSpPr>
            <a:xfrm>
              <a:off x="986932" y="856981"/>
              <a:ext cx="10811100" cy="1515529"/>
              <a:chOff x="935688" y="4456935"/>
              <a:chExt cx="10811100" cy="1515529"/>
            </a:xfrm>
          </p:grpSpPr>
          <mc:AlternateContent xmlns:mc="http://schemas.openxmlformats.org/markup-compatibility/2006" xmlns:a14="http://schemas.microsoft.com/office/drawing/2010/main">
            <mc:Choice Requires="a14">
              <p:sp>
                <p:nvSpPr>
                  <p:cNvPr id="104" name="正方形/長方形 103">
                    <a:extLst>
                      <a:ext uri="{FF2B5EF4-FFF2-40B4-BE49-F238E27FC236}">
                        <a16:creationId xmlns:a16="http://schemas.microsoft.com/office/drawing/2014/main" id="{B3A0E6E4-6CE0-2C41-9F68-517F6C3B5450}"/>
                      </a:ext>
                    </a:extLst>
                  </p:cNvPr>
                  <p:cNvSpPr/>
                  <p:nvPr/>
                </p:nvSpPr>
                <p:spPr>
                  <a:xfrm>
                    <a:off x="935688" y="4456935"/>
                    <a:ext cx="3129959" cy="461665"/>
                  </a:xfrm>
                  <a:prstGeom prst="rect">
                    <a:avLst/>
                  </a:prstGeom>
                </p:spPr>
                <p:txBody>
                  <a:bodyPr wrap="none">
                    <a:spAutoFit/>
                  </a:bodyPr>
                  <a:lstStyle/>
                  <a:p>
                    <a14:m>
                      <m:oMath xmlns:m="http://schemas.openxmlformats.org/officeDocument/2006/math">
                        <m:r>
                          <a:rPr lang="en-US" altLang="ja-JP" sz="2400" i="1" smtClean="0">
                            <a:latin typeface="Cambria Math" panose="02040503050406030204" pitchFamily="18" charset="0"/>
                          </a:rPr>
                          <m:t>𝑝</m:t>
                        </m:r>
                      </m:oMath>
                    </a14:m>
                    <a:r>
                      <a:rPr lang="ja-JP" altLang="en-US" sz="2400"/>
                      <a:t>の局所到達可能密度</a:t>
                    </a:r>
                  </a:p>
                </p:txBody>
              </p:sp>
            </mc:Choice>
            <mc:Fallback xmlns="">
              <p:sp>
                <p:nvSpPr>
                  <p:cNvPr id="104" name="正方形/長方形 103">
                    <a:extLst>
                      <a:ext uri="{FF2B5EF4-FFF2-40B4-BE49-F238E27FC236}">
                        <a16:creationId xmlns:a16="http://schemas.microsoft.com/office/drawing/2014/main" id="{B3A0E6E4-6CE0-2C41-9F68-517F6C3B5450}"/>
                      </a:ext>
                    </a:extLst>
                  </p:cNvPr>
                  <p:cNvSpPr>
                    <a:spLocks noRot="1" noChangeAspect="1" noMove="1" noResize="1" noEditPoints="1" noAdjustHandles="1" noChangeArrowheads="1" noChangeShapeType="1" noTextEdit="1"/>
                  </p:cNvSpPr>
                  <p:nvPr/>
                </p:nvSpPr>
                <p:spPr>
                  <a:xfrm>
                    <a:off x="935688" y="4456935"/>
                    <a:ext cx="3129959" cy="461665"/>
                  </a:xfrm>
                  <a:prstGeom prst="rect">
                    <a:avLst/>
                  </a:prstGeom>
                  <a:blipFill>
                    <a:blip r:embed="rId47"/>
                    <a:stretch>
                      <a:fillRect l="-405" t="-5263" r="-2024"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 name="正方形/長方形 104">
                    <a:extLst>
                      <a:ext uri="{FF2B5EF4-FFF2-40B4-BE49-F238E27FC236}">
                        <a16:creationId xmlns:a16="http://schemas.microsoft.com/office/drawing/2014/main" id="{849BA4C1-0DAC-2F40-A292-EFC89C0CC3E0}"/>
                      </a:ext>
                    </a:extLst>
                  </p:cNvPr>
                  <p:cNvSpPr/>
                  <p:nvPr/>
                </p:nvSpPr>
                <p:spPr>
                  <a:xfrm>
                    <a:off x="1219092" y="4891102"/>
                    <a:ext cx="10527696" cy="108136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altLang="ja-JP" sz="2400" i="1" smtClean="0">
                              <a:solidFill>
                                <a:schemeClr val="tx1"/>
                              </a:solidFill>
                              <a:latin typeface="Cambria Math" panose="02040503050406030204" pitchFamily="18" charset="0"/>
                            </a:rPr>
                            <m:t>𝑙</m:t>
                          </m:r>
                          <m:r>
                            <a:rPr lang="en-US" altLang="ja-JP" sz="2400" b="0" i="1" smtClean="0">
                              <a:solidFill>
                                <a:schemeClr val="tx1"/>
                              </a:solidFill>
                              <a:latin typeface="Cambria Math" panose="02040503050406030204" pitchFamily="18" charset="0"/>
                            </a:rPr>
                            <m:t>𝑟</m:t>
                          </m:r>
                          <m:sSub>
                            <m:sSubPr>
                              <m:ctrlPr>
                                <a:rPr lang="en-US" altLang="ja-JP" sz="2400" b="0" i="1" smtClean="0">
                                  <a:solidFill>
                                    <a:schemeClr val="tx1"/>
                                  </a:solidFill>
                                  <a:latin typeface="Cambria Math" panose="02040503050406030204" pitchFamily="18" charset="0"/>
                                </a:rPr>
                              </m:ctrlPr>
                            </m:sSubPr>
                            <m:e>
                              <m:r>
                                <a:rPr lang="en-US" altLang="ja-JP" sz="2400" b="0" i="1" smtClean="0">
                                  <a:solidFill>
                                    <a:schemeClr val="tx1"/>
                                  </a:solidFill>
                                  <a:latin typeface="Cambria Math" panose="02040503050406030204" pitchFamily="18" charset="0"/>
                                </a:rPr>
                                <m:t>𝑑</m:t>
                              </m:r>
                            </m:e>
                            <m:sub>
                              <m:r>
                                <a:rPr lang="en-US" altLang="ja-JP" sz="2400" b="0" i="1" smtClean="0">
                                  <a:solidFill>
                                    <a:schemeClr val="tx1"/>
                                  </a:solidFill>
                                  <a:latin typeface="Cambria Math" panose="02040503050406030204" pitchFamily="18" charset="0"/>
                                </a:rPr>
                                <m:t>𝑀𝑖𝑛𝑃𝑡𝑠</m:t>
                              </m:r>
                            </m:sub>
                          </m:sSub>
                          <m:d>
                            <m:dPr>
                              <m:ctrlPr>
                                <a:rPr lang="en-US" altLang="ja-JP" sz="2400" b="0" i="1" smtClean="0">
                                  <a:solidFill>
                                    <a:schemeClr val="tx1"/>
                                  </a:solidFill>
                                  <a:latin typeface="Cambria Math" panose="02040503050406030204" pitchFamily="18" charset="0"/>
                                </a:rPr>
                              </m:ctrlPr>
                            </m:dPr>
                            <m:e>
                              <m:r>
                                <a:rPr lang="en-US" altLang="ja-JP" sz="2400" b="0" i="1" smtClean="0">
                                  <a:solidFill>
                                    <a:schemeClr val="tx1"/>
                                  </a:solidFill>
                                  <a:latin typeface="Cambria Math" panose="02040503050406030204" pitchFamily="18" charset="0"/>
                                </a:rPr>
                                <m:t>𝑝</m:t>
                              </m:r>
                            </m:e>
                          </m:d>
                          <m:r>
                            <a:rPr lang="en-US" altLang="ja-JP" sz="2400" b="0" i="1" smtClean="0">
                              <a:solidFill>
                                <a:schemeClr val="tx1"/>
                              </a:solidFill>
                              <a:latin typeface="Cambria Math" panose="02040503050406030204" pitchFamily="18" charset="0"/>
                            </a:rPr>
                            <m:t>=</m:t>
                          </m:r>
                          <m:sSup>
                            <m:sSupPr>
                              <m:ctrlPr>
                                <a:rPr lang="en-US" altLang="ja-JP" sz="2400" b="0" i="1" smtClean="0">
                                  <a:solidFill>
                                    <a:schemeClr val="tx1"/>
                                  </a:solidFill>
                                  <a:latin typeface="Cambria Math" panose="02040503050406030204" pitchFamily="18" charset="0"/>
                                </a:rPr>
                              </m:ctrlPr>
                            </m:sSupPr>
                            <m:e>
                              <m:d>
                                <m:dPr>
                                  <m:begChr m:val="{"/>
                                  <m:endChr m:val="}"/>
                                  <m:ctrlPr>
                                    <a:rPr lang="en-US" altLang="ja-JP" sz="2400" b="0" i="1" smtClean="0">
                                      <a:solidFill>
                                        <a:schemeClr val="tx1"/>
                                      </a:solidFill>
                                      <a:latin typeface="Cambria Math" panose="02040503050406030204" pitchFamily="18" charset="0"/>
                                    </a:rPr>
                                  </m:ctrlPr>
                                </m:dPr>
                                <m:e>
                                  <m:f>
                                    <m:fPr>
                                      <m:ctrlPr>
                                        <a:rPr lang="en-US" altLang="ja-JP" sz="2400" b="0" i="1" smtClean="0">
                                          <a:solidFill>
                                            <a:schemeClr val="tx1"/>
                                          </a:solidFill>
                                          <a:latin typeface="Cambria Math" panose="02040503050406030204" pitchFamily="18" charset="0"/>
                                        </a:rPr>
                                      </m:ctrlPr>
                                    </m:fPr>
                                    <m:num>
                                      <m:r>
                                        <a:rPr lang="en-US" altLang="ja-JP" sz="2400" b="0" i="1" smtClean="0">
                                          <a:solidFill>
                                            <a:schemeClr val="tx1"/>
                                          </a:solidFill>
                                          <a:latin typeface="Cambria Math" panose="02040503050406030204" pitchFamily="18" charset="0"/>
                                        </a:rPr>
                                        <m:t>1</m:t>
                                      </m:r>
                                    </m:num>
                                    <m:den>
                                      <m:d>
                                        <m:dPr>
                                          <m:begChr m:val="|"/>
                                          <m:endChr m:val="|"/>
                                          <m:ctrlPr>
                                            <a:rPr lang="en-US" altLang="ja-JP" sz="2400" i="1">
                                              <a:solidFill>
                                                <a:schemeClr val="tx1"/>
                                              </a:solidFill>
                                              <a:latin typeface="Cambria Math" panose="02040503050406030204" pitchFamily="18" charset="0"/>
                                            </a:rPr>
                                          </m:ctrlPr>
                                        </m:dPr>
                                        <m:e>
                                          <m:sSub>
                                            <m:sSubPr>
                                              <m:ctrlPr>
                                                <a:rPr lang="en-US" altLang="ja-JP" sz="2400" i="1">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𝑁</m:t>
                                              </m:r>
                                            </m:e>
                                            <m:sub>
                                              <m:r>
                                                <a:rPr lang="en-US" altLang="ja-JP" sz="2400" i="1">
                                                  <a:solidFill>
                                                    <a:schemeClr val="tx1"/>
                                                  </a:solidFill>
                                                  <a:latin typeface="Cambria Math" panose="02040503050406030204" pitchFamily="18" charset="0"/>
                                                </a:rPr>
                                                <m:t>𝑀𝑖𝑛𝑃𝑡𝑠</m:t>
                                              </m:r>
                                            </m:sub>
                                          </m:sSub>
                                          <m:d>
                                            <m:dPr>
                                              <m:ctrlPr>
                                                <a:rPr lang="en-US" altLang="ja-JP" sz="2400" i="1">
                                                  <a:solidFill>
                                                    <a:schemeClr val="tx1"/>
                                                  </a:solidFill>
                                                  <a:latin typeface="Cambria Math" panose="02040503050406030204" pitchFamily="18" charset="0"/>
                                                </a:rPr>
                                              </m:ctrlPr>
                                            </m:dPr>
                                            <m:e>
                                              <m:r>
                                                <a:rPr lang="en-US" altLang="ja-JP" sz="2400" i="1">
                                                  <a:solidFill>
                                                    <a:schemeClr val="tx1"/>
                                                  </a:solidFill>
                                                  <a:latin typeface="Cambria Math" panose="02040503050406030204" pitchFamily="18" charset="0"/>
                                                </a:rPr>
                                                <m:t>𝑝</m:t>
                                              </m:r>
                                            </m:e>
                                          </m:d>
                                        </m:e>
                                      </m:d>
                                    </m:den>
                                  </m:f>
                                  <m:nary>
                                    <m:naryPr>
                                      <m:chr m:val="∑"/>
                                      <m:supHide m:val="on"/>
                                      <m:ctrlPr>
                                        <a:rPr lang="en-US" altLang="ja-JP" sz="2400" i="1">
                                          <a:solidFill>
                                            <a:schemeClr val="tx1"/>
                                          </a:solidFill>
                                          <a:latin typeface="Cambria Math" panose="02040503050406030204" pitchFamily="18" charset="0"/>
                                        </a:rPr>
                                      </m:ctrlPr>
                                    </m:naryPr>
                                    <m:sub>
                                      <m:r>
                                        <a:rPr lang="en-US" altLang="ja-JP" sz="2400" b="0" i="1" smtClean="0">
                                          <a:solidFill>
                                            <a:schemeClr val="tx1"/>
                                          </a:solidFill>
                                          <a:latin typeface="Cambria Math" panose="02040503050406030204" pitchFamily="18" charset="0"/>
                                        </a:rPr>
                                        <m:t>𝑞</m:t>
                                      </m:r>
                                      <m:r>
                                        <a:rPr lang="en-US" altLang="ja-JP" sz="2400" i="1">
                                          <a:solidFill>
                                            <a:schemeClr val="tx1"/>
                                          </a:solidFill>
                                          <a:latin typeface="Cambria Math" panose="02040503050406030204" pitchFamily="18" charset="0"/>
                                        </a:rPr>
                                        <m:t>∈</m:t>
                                      </m:r>
                                      <m:sSub>
                                        <m:sSubPr>
                                          <m:ctrlPr>
                                            <a:rPr lang="en-US" altLang="ja-JP" sz="2400" i="1">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𝑁</m:t>
                                          </m:r>
                                        </m:e>
                                        <m:sub>
                                          <m:r>
                                            <a:rPr lang="en-US" altLang="ja-JP" sz="2400" i="1">
                                              <a:solidFill>
                                                <a:schemeClr val="tx1"/>
                                              </a:solidFill>
                                              <a:latin typeface="Cambria Math" panose="02040503050406030204" pitchFamily="18" charset="0"/>
                                            </a:rPr>
                                            <m:t>𝑀𝑖𝑛𝑃𝑡𝑠</m:t>
                                          </m:r>
                                        </m:sub>
                                      </m:sSub>
                                      <m:d>
                                        <m:dPr>
                                          <m:ctrlPr>
                                            <a:rPr lang="en-US" altLang="ja-JP" sz="2400" i="1">
                                              <a:solidFill>
                                                <a:schemeClr val="tx1"/>
                                              </a:solidFill>
                                              <a:latin typeface="Cambria Math" panose="02040503050406030204" pitchFamily="18" charset="0"/>
                                            </a:rPr>
                                          </m:ctrlPr>
                                        </m:dPr>
                                        <m:e>
                                          <m:r>
                                            <a:rPr lang="en-US" altLang="ja-JP" sz="2400" i="1">
                                              <a:solidFill>
                                                <a:schemeClr val="tx1"/>
                                              </a:solidFill>
                                              <a:latin typeface="Cambria Math" panose="02040503050406030204" pitchFamily="18" charset="0"/>
                                            </a:rPr>
                                            <m:t>𝑝</m:t>
                                          </m:r>
                                        </m:e>
                                      </m:d>
                                    </m:sub>
                                    <m:sup/>
                                    <m:e>
                                      <m:r>
                                        <a:rPr lang="en-US" altLang="ja-JP" sz="2400" i="1">
                                          <a:solidFill>
                                            <a:schemeClr val="tx1"/>
                                          </a:solidFill>
                                          <a:latin typeface="Cambria Math" panose="02040503050406030204" pitchFamily="18" charset="0"/>
                                        </a:rPr>
                                        <m:t>𝑟𝑒𝑎𝑐h</m:t>
                                      </m:r>
                                      <m:r>
                                        <m:rPr>
                                          <m:lit/>
                                        </m:rPr>
                                        <a:rPr lang="en-US" altLang="ja-JP" sz="2400" b="0" i="1" smtClean="0">
                                          <a:solidFill>
                                            <a:schemeClr val="tx1"/>
                                          </a:solidFill>
                                          <a:latin typeface="Cambria Math" panose="02040503050406030204" pitchFamily="18" charset="0"/>
                                        </a:rPr>
                                        <m:t>−</m:t>
                                      </m:r>
                                      <m:r>
                                        <a:rPr lang="en-US" altLang="ja-JP" sz="2400" i="1">
                                          <a:solidFill>
                                            <a:schemeClr val="tx1"/>
                                          </a:solidFill>
                                          <a:latin typeface="Cambria Math" panose="02040503050406030204" pitchFamily="18" charset="0"/>
                                        </a:rPr>
                                        <m:t>𝑑𝑖𝑠</m:t>
                                      </m:r>
                                      <m:sSub>
                                        <m:sSubPr>
                                          <m:ctrlPr>
                                            <a:rPr lang="en-US" altLang="ja-JP" sz="2400" i="1">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𝑡</m:t>
                                          </m:r>
                                        </m:e>
                                        <m:sub>
                                          <m:r>
                                            <a:rPr lang="en-US" altLang="ja-JP" sz="2400" i="1">
                                              <a:solidFill>
                                                <a:schemeClr val="tx1"/>
                                              </a:solidFill>
                                              <a:latin typeface="Cambria Math" panose="02040503050406030204" pitchFamily="18" charset="0"/>
                                            </a:rPr>
                                            <m:t>𝑀𝑖𝑛𝑃𝑡𝑠</m:t>
                                          </m:r>
                                        </m:sub>
                                      </m:sSub>
                                      <m:d>
                                        <m:dPr>
                                          <m:ctrlPr>
                                            <a:rPr lang="en-US" altLang="ja-JP" sz="2400" i="1">
                                              <a:solidFill>
                                                <a:schemeClr val="tx1"/>
                                              </a:solidFill>
                                              <a:latin typeface="Cambria Math" panose="02040503050406030204" pitchFamily="18" charset="0"/>
                                            </a:rPr>
                                          </m:ctrlPr>
                                        </m:dPr>
                                        <m:e>
                                          <m:r>
                                            <a:rPr lang="en-US" altLang="ja-JP" sz="2400" i="1">
                                              <a:solidFill>
                                                <a:schemeClr val="tx1"/>
                                              </a:solidFill>
                                              <a:latin typeface="Cambria Math" panose="02040503050406030204" pitchFamily="18" charset="0"/>
                                            </a:rPr>
                                            <m:t>𝑝</m:t>
                                          </m:r>
                                          <m:r>
                                            <a:rPr lang="en-US" altLang="ja-JP" sz="2400" i="1">
                                              <a:solidFill>
                                                <a:schemeClr val="tx1"/>
                                              </a:solidFill>
                                              <a:latin typeface="Cambria Math" panose="02040503050406030204" pitchFamily="18" charset="0"/>
                                            </a:rPr>
                                            <m:t>,</m:t>
                                          </m:r>
                                          <m:r>
                                            <a:rPr lang="en-US" altLang="ja-JP" sz="2400" b="0" i="1" smtClean="0">
                                              <a:solidFill>
                                                <a:schemeClr val="tx1"/>
                                              </a:solidFill>
                                              <a:latin typeface="Cambria Math" panose="02040503050406030204" pitchFamily="18" charset="0"/>
                                            </a:rPr>
                                            <m:t>𝑞</m:t>
                                          </m:r>
                                        </m:e>
                                      </m:d>
                                    </m:e>
                                  </m:nary>
                                </m:e>
                              </m:d>
                            </m:e>
                            <m:sup>
                              <m:r>
                                <a:rPr lang="en-US" altLang="ja-JP" sz="2400" b="0" i="1" smtClean="0">
                                  <a:solidFill>
                                    <a:schemeClr val="tx1"/>
                                  </a:solidFill>
                                  <a:latin typeface="Cambria Math" panose="02040503050406030204" pitchFamily="18" charset="0"/>
                                </a:rPr>
                                <m:t>−1</m:t>
                              </m:r>
                            </m:sup>
                          </m:sSup>
                          <m:r>
                            <a:rPr lang="en-US" altLang="ja-JP" sz="2400" b="0" i="1" smtClean="0">
                              <a:solidFill>
                                <a:schemeClr val="tx1"/>
                              </a:solidFill>
                              <a:latin typeface="Cambria Math" panose="02040503050406030204" pitchFamily="18" charset="0"/>
                            </a:rPr>
                            <m:t> </m:t>
                          </m:r>
                        </m:oMath>
                      </m:oMathPara>
                    </a14:m>
                    <a:endParaRPr lang="en-US" altLang="ja-JP" sz="2400" dirty="0">
                      <a:solidFill>
                        <a:schemeClr val="tx1"/>
                      </a:solidFill>
                    </a:endParaRPr>
                  </a:p>
                </p:txBody>
              </p:sp>
            </mc:Choice>
            <mc:Fallback xmlns="">
              <p:sp>
                <p:nvSpPr>
                  <p:cNvPr id="105" name="正方形/長方形 104">
                    <a:extLst>
                      <a:ext uri="{FF2B5EF4-FFF2-40B4-BE49-F238E27FC236}">
                        <a16:creationId xmlns:a16="http://schemas.microsoft.com/office/drawing/2014/main" id="{849BA4C1-0DAC-2F40-A292-EFC89C0CC3E0}"/>
                      </a:ext>
                    </a:extLst>
                  </p:cNvPr>
                  <p:cNvSpPr>
                    <a:spLocks noRot="1" noChangeAspect="1" noMove="1" noResize="1" noEditPoints="1" noAdjustHandles="1" noChangeArrowheads="1" noChangeShapeType="1" noTextEdit="1"/>
                  </p:cNvSpPr>
                  <p:nvPr/>
                </p:nvSpPr>
                <p:spPr>
                  <a:xfrm>
                    <a:off x="1219092" y="4891102"/>
                    <a:ext cx="10527696" cy="1081362"/>
                  </a:xfrm>
                  <a:prstGeom prst="rect">
                    <a:avLst/>
                  </a:prstGeom>
                  <a:blipFill>
                    <a:blip r:embed="rId48"/>
                    <a:stretch>
                      <a:fillRect t="-112791" b="-161628"/>
                    </a:stretch>
                  </a:blipFill>
                  <a:ln>
                    <a:noFill/>
                  </a:ln>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955DEA5F-55B3-F94C-B136-E8326B34A525}"/>
                    </a:ext>
                  </a:extLst>
                </p:cNvPr>
                <p:cNvSpPr/>
                <p:nvPr/>
              </p:nvSpPr>
              <p:spPr>
                <a:xfrm>
                  <a:off x="6897807" y="2373204"/>
                  <a:ext cx="4687502" cy="710066"/>
                </a:xfrm>
                <a:prstGeom prst="rect">
                  <a:avLst/>
                </a:prstGeom>
              </p:spPr>
              <p:txBody>
                <a:bodyPr wrap="none">
                  <a:spAutoFit/>
                </a:bodyPr>
                <a:lstStyle/>
                <a:p>
                  <a:r>
                    <a:rPr lang="ja-JP" altLang="en-US" sz="2000">
                      <a:solidFill>
                        <a:srgbClr val="C00000"/>
                      </a:solidFill>
                    </a:rPr>
                    <a:t>点</a:t>
                  </a:r>
                  <a14:m>
                    <m:oMath xmlns:m="http://schemas.openxmlformats.org/officeDocument/2006/math">
                      <m:r>
                        <a:rPr lang="en-US" altLang="ja-JP" sz="2000" i="1">
                          <a:solidFill>
                            <a:srgbClr val="C00000"/>
                          </a:solidFill>
                          <a:latin typeface="Cambria Math" panose="02040503050406030204" pitchFamily="18" charset="0"/>
                        </a:rPr>
                        <m:t>𝑝</m:t>
                      </m:r>
                      <m:r>
                        <a:rPr lang="ja-JP" altLang="en-US" sz="2000" i="1" smtClean="0">
                          <a:solidFill>
                            <a:srgbClr val="C00000"/>
                          </a:solidFill>
                          <a:latin typeface="Cambria Math" panose="02040503050406030204" pitchFamily="18" charset="0"/>
                        </a:rPr>
                        <m:t>の</m:t>
                      </m:r>
                      <m:r>
                        <a:rPr lang="ja-JP" altLang="en-US" sz="2000" i="1">
                          <a:solidFill>
                            <a:srgbClr val="C00000"/>
                          </a:solidFill>
                          <a:latin typeface="Cambria Math" panose="02040503050406030204" pitchFamily="18" charset="0"/>
                        </a:rPr>
                        <m:t>近傍</m:t>
                      </m:r>
                      <m:r>
                        <a:rPr lang="ja-JP" altLang="en-US" sz="2000" i="1" smtClean="0">
                          <a:solidFill>
                            <a:srgbClr val="C00000"/>
                          </a:solidFill>
                          <a:latin typeface="Cambria Math" panose="02040503050406030204" pitchFamily="18" charset="0"/>
                        </a:rPr>
                        <m:t>点</m:t>
                      </m:r>
                      <m:r>
                        <a:rPr lang="ja-JP" altLang="en-US" sz="2000" i="1">
                          <a:solidFill>
                            <a:srgbClr val="C00000"/>
                          </a:solidFill>
                          <a:latin typeface="Cambria Math" panose="02040503050406030204" pitchFamily="18" charset="0"/>
                        </a:rPr>
                        <m:t>までの</m:t>
                      </m:r>
                      <m:r>
                        <a:rPr lang="ja-JP" altLang="en-US" sz="2000" i="1" smtClean="0">
                          <a:solidFill>
                            <a:srgbClr val="C00000"/>
                          </a:solidFill>
                          <a:latin typeface="Cambria Math" panose="02040503050406030204" pitchFamily="18" charset="0"/>
                        </a:rPr>
                        <m:t>到達</m:t>
                      </m:r>
                      <m:r>
                        <a:rPr lang="ja-JP" altLang="en-US" sz="2000" i="1">
                          <a:solidFill>
                            <a:srgbClr val="C00000"/>
                          </a:solidFill>
                          <a:latin typeface="Cambria Math" panose="02040503050406030204" pitchFamily="18" charset="0"/>
                        </a:rPr>
                        <m:t>可能距離の</m:t>
                      </m:r>
                      <m:r>
                        <a:rPr lang="ja-JP" altLang="en-US" sz="2000" i="1" smtClean="0">
                          <a:solidFill>
                            <a:srgbClr val="C00000"/>
                          </a:solidFill>
                          <a:latin typeface="Cambria Math" panose="02040503050406030204" pitchFamily="18" charset="0"/>
                        </a:rPr>
                        <m:t>平均</m:t>
                      </m:r>
                    </m:oMath>
                  </a14:m>
                  <a:endParaRPr lang="en-US" altLang="ja-JP" sz="2000" dirty="0">
                    <a:solidFill>
                      <a:srgbClr val="C00000"/>
                    </a:solidFill>
                  </a:endParaRPr>
                </a:p>
                <a:p>
                  <a:endParaRPr lang="en-US" altLang="ja-JP" sz="2000" dirty="0">
                    <a:solidFill>
                      <a:srgbClr val="C00000"/>
                    </a:solidFill>
                  </a:endParaRPr>
                </a:p>
              </p:txBody>
            </p:sp>
          </mc:Choice>
          <mc:Fallback xmlns="">
            <p:sp>
              <p:nvSpPr>
                <p:cNvPr id="3" name="正方形/長方形 2">
                  <a:extLst>
                    <a:ext uri="{FF2B5EF4-FFF2-40B4-BE49-F238E27FC236}">
                      <a16:creationId xmlns:a16="http://schemas.microsoft.com/office/drawing/2014/main" id="{955DEA5F-55B3-F94C-B136-E8326B34A525}"/>
                    </a:ext>
                  </a:extLst>
                </p:cNvPr>
                <p:cNvSpPr>
                  <a:spLocks noRot="1" noChangeAspect="1" noMove="1" noResize="1" noEditPoints="1" noAdjustHandles="1" noChangeArrowheads="1" noChangeShapeType="1" noTextEdit="1"/>
                </p:cNvSpPr>
                <p:nvPr/>
              </p:nvSpPr>
              <p:spPr>
                <a:xfrm>
                  <a:off x="6897807" y="2373204"/>
                  <a:ext cx="4687502" cy="710066"/>
                </a:xfrm>
                <a:prstGeom prst="rect">
                  <a:avLst/>
                </a:prstGeom>
                <a:blipFill>
                  <a:blip r:embed="rId49"/>
                  <a:stretch>
                    <a:fillRect l="-1081" t="-1754"/>
                  </a:stretch>
                </a:blipFill>
              </p:spPr>
              <p:txBody>
                <a:bodyPr/>
                <a:lstStyle/>
                <a:p>
                  <a:r>
                    <a:rPr lang="ja-JP" altLang="en-US">
                      <a:noFill/>
                    </a:rPr>
                    <a:t> </a:t>
                  </a:r>
                </a:p>
              </p:txBody>
            </p:sp>
          </mc:Fallback>
        </mc:AlternateContent>
        <p:cxnSp>
          <p:nvCxnSpPr>
            <p:cNvPr id="8" name="直線コネクタ 7">
              <a:extLst>
                <a:ext uri="{FF2B5EF4-FFF2-40B4-BE49-F238E27FC236}">
                  <a16:creationId xmlns:a16="http://schemas.microsoft.com/office/drawing/2014/main" id="{4C3BB2CE-F822-CA47-A46E-6653297FE8B4}"/>
                </a:ext>
              </a:extLst>
            </p:cNvPr>
            <p:cNvCxnSpPr>
              <a:cxnSpLocks/>
            </p:cNvCxnSpPr>
            <p:nvPr/>
          </p:nvCxnSpPr>
          <p:spPr>
            <a:xfrm>
              <a:off x="4343400" y="2355326"/>
              <a:ext cx="6036631"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CCAB5E0E-41BC-774C-B8FD-3EFD9A31CE9A}"/>
                    </a:ext>
                  </a:extLst>
                </p:cNvPr>
                <p:cNvSpPr/>
                <p:nvPr/>
              </p:nvSpPr>
              <p:spPr>
                <a:xfrm>
                  <a:off x="1260458" y="2412863"/>
                  <a:ext cx="4562852" cy="400110"/>
                </a:xfrm>
                <a:prstGeom prst="rect">
                  <a:avLst/>
                </a:prstGeom>
              </p:spPr>
              <p:txBody>
                <a:bodyPr wrap="none">
                  <a:spAutoFit/>
                </a:bodyPr>
                <a:lstStyle/>
                <a:p>
                  <a14:m>
                    <m:oMath xmlns:m="http://schemas.openxmlformats.org/officeDocument/2006/math">
                      <m:r>
                        <a:rPr lang="en-US" altLang="ja-JP" sz="2000" i="1" smtClean="0">
                          <a:latin typeface="Cambria Math" panose="02040503050406030204" pitchFamily="18" charset="0"/>
                        </a:rPr>
                        <m:t>𝑀𝑖𝑛𝑃𝑡</m:t>
                      </m:r>
                      <m:r>
                        <a:rPr lang="en-US" altLang="ja-JP" sz="2000" b="0" i="1" smtClean="0">
                          <a:latin typeface="Cambria Math" panose="02040503050406030204" pitchFamily="18" charset="0"/>
                        </a:rPr>
                        <m:t>𝑠</m:t>
                      </m:r>
                      <m:r>
                        <a:rPr lang="en-US" altLang="ja-JP" sz="2000" b="0" i="1" smtClean="0">
                          <a:latin typeface="Cambria Math" panose="02040503050406030204" pitchFamily="18" charset="0"/>
                        </a:rPr>
                        <m:t>:</m:t>
                      </m:r>
                    </m:oMath>
                  </a14:m>
                  <a:r>
                    <a:rPr lang="ja-JP" altLang="en-US" sz="2000"/>
                    <a:t>カウントする点</a:t>
                  </a:r>
                  <a14:m>
                    <m:oMath xmlns:m="http://schemas.openxmlformats.org/officeDocument/2006/math">
                      <m:r>
                        <a:rPr lang="en-US" altLang="ja-JP" sz="2000" b="0" i="1" smtClean="0">
                          <a:latin typeface="Cambria Math" panose="02040503050406030204" pitchFamily="18" charset="0"/>
                        </a:rPr>
                        <m:t>𝑝</m:t>
                      </m:r>
                    </m:oMath>
                  </a14:m>
                  <a:r>
                    <a:rPr lang="ja-JP" altLang="en-US" sz="2000"/>
                    <a:t>の近傍点の数</a:t>
                  </a:r>
                  <a:endParaRPr lang="en-US" altLang="ja-JP" sz="2000" dirty="0"/>
                </a:p>
              </p:txBody>
            </p:sp>
          </mc:Choice>
          <mc:Fallback xmlns="">
            <p:sp>
              <p:nvSpPr>
                <p:cNvPr id="9" name="正方形/長方形 8">
                  <a:extLst>
                    <a:ext uri="{FF2B5EF4-FFF2-40B4-BE49-F238E27FC236}">
                      <a16:creationId xmlns:a16="http://schemas.microsoft.com/office/drawing/2014/main" id="{CCAB5E0E-41BC-774C-B8FD-3EFD9A31CE9A}"/>
                    </a:ext>
                  </a:extLst>
                </p:cNvPr>
                <p:cNvSpPr>
                  <a:spLocks noRot="1" noChangeAspect="1" noMove="1" noResize="1" noEditPoints="1" noAdjustHandles="1" noChangeArrowheads="1" noChangeShapeType="1" noTextEdit="1"/>
                </p:cNvSpPr>
                <p:nvPr/>
              </p:nvSpPr>
              <p:spPr>
                <a:xfrm>
                  <a:off x="1260458" y="2412863"/>
                  <a:ext cx="4562852" cy="400110"/>
                </a:xfrm>
                <a:prstGeom prst="rect">
                  <a:avLst/>
                </a:prstGeom>
                <a:blipFill>
                  <a:blip r:embed="rId50"/>
                  <a:stretch>
                    <a:fillRect t="-3125" r="-277" b="-28125"/>
                  </a:stretch>
                </a:blipFill>
              </p:spPr>
              <p:txBody>
                <a:bodyPr/>
                <a:lstStyle/>
                <a:p>
                  <a:r>
                    <a:rPr lang="ja-JP" altLang="en-US">
                      <a:noFill/>
                    </a:rPr>
                    <a:t> </a:t>
                  </a:r>
                </a:p>
              </p:txBody>
            </p:sp>
          </mc:Fallback>
        </mc:AlternateContent>
      </p:grpSp>
      <p:grpSp>
        <p:nvGrpSpPr>
          <p:cNvPr id="36" name="グループ化 35">
            <a:extLst>
              <a:ext uri="{FF2B5EF4-FFF2-40B4-BE49-F238E27FC236}">
                <a16:creationId xmlns:a16="http://schemas.microsoft.com/office/drawing/2014/main" id="{6EE2EDD7-8AC4-8445-B597-67451098C3DB}"/>
              </a:ext>
            </a:extLst>
          </p:cNvPr>
          <p:cNvGrpSpPr/>
          <p:nvPr/>
        </p:nvGrpSpPr>
        <p:grpSpPr>
          <a:xfrm>
            <a:off x="5849068" y="2875976"/>
            <a:ext cx="2546907" cy="684913"/>
            <a:chOff x="6277696" y="2875976"/>
            <a:chExt cx="2546907" cy="684913"/>
          </a:xfrm>
        </p:grpSpPr>
        <p:grpSp>
          <p:nvGrpSpPr>
            <p:cNvPr id="30" name="グループ化 29">
              <a:extLst>
                <a:ext uri="{FF2B5EF4-FFF2-40B4-BE49-F238E27FC236}">
                  <a16:creationId xmlns:a16="http://schemas.microsoft.com/office/drawing/2014/main" id="{0596BC2E-93F9-8144-90E7-ED06F55DF738}"/>
                </a:ext>
              </a:extLst>
            </p:cNvPr>
            <p:cNvGrpSpPr/>
            <p:nvPr/>
          </p:nvGrpSpPr>
          <p:grpSpPr>
            <a:xfrm>
              <a:off x="6277696" y="2875976"/>
              <a:ext cx="620111" cy="684913"/>
              <a:chOff x="6277696" y="2875976"/>
              <a:chExt cx="620111" cy="684913"/>
            </a:xfrm>
          </p:grpSpPr>
          <p:grpSp>
            <p:nvGrpSpPr>
              <p:cNvPr id="14" name="グループ化 13">
                <a:extLst>
                  <a:ext uri="{FF2B5EF4-FFF2-40B4-BE49-F238E27FC236}">
                    <a16:creationId xmlns:a16="http://schemas.microsoft.com/office/drawing/2014/main" id="{E7F2C628-DBD7-B045-96E8-D3CB1FB481EC}"/>
                  </a:ext>
                </a:extLst>
              </p:cNvPr>
              <p:cNvGrpSpPr/>
              <p:nvPr/>
            </p:nvGrpSpPr>
            <p:grpSpPr>
              <a:xfrm>
                <a:off x="6277696" y="2875976"/>
                <a:ext cx="620111" cy="684913"/>
                <a:chOff x="5740447" y="2746195"/>
                <a:chExt cx="620111" cy="684913"/>
              </a:xfrm>
            </p:grpSpPr>
            <p:sp>
              <p:nvSpPr>
                <p:cNvPr id="102" name="円/楕円 101">
                  <a:extLst>
                    <a:ext uri="{FF2B5EF4-FFF2-40B4-BE49-F238E27FC236}">
                      <a16:creationId xmlns:a16="http://schemas.microsoft.com/office/drawing/2014/main" id="{F3F48D9A-9FF6-2C4E-865F-BFB250F98D4D}"/>
                    </a:ext>
                  </a:extLst>
                </p:cNvPr>
                <p:cNvSpPr/>
                <p:nvPr/>
              </p:nvSpPr>
              <p:spPr>
                <a:xfrm>
                  <a:off x="5740447" y="2746195"/>
                  <a:ext cx="620111" cy="684913"/>
                </a:xfrm>
                <a:prstGeom prst="ellipse">
                  <a:avLst/>
                </a:prstGeom>
                <a:noFill/>
                <a:ln w="15875">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6" name="正方形/長方形 105">
                      <a:extLst>
                        <a:ext uri="{FF2B5EF4-FFF2-40B4-BE49-F238E27FC236}">
                          <a16:creationId xmlns:a16="http://schemas.microsoft.com/office/drawing/2014/main" id="{841595DC-5B18-3648-80DA-5F5FCE28F96C}"/>
                        </a:ext>
                      </a:extLst>
                    </p:cNvPr>
                    <p:cNvSpPr/>
                    <p:nvPr/>
                  </p:nvSpPr>
                  <p:spPr>
                    <a:xfrm>
                      <a:off x="5832503" y="2980201"/>
                      <a:ext cx="263497" cy="293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𝑝</m:t>
                            </m:r>
                          </m:oMath>
                        </m:oMathPara>
                      </a14:m>
                      <a:endParaRPr lang="ja-JP" altLang="en-US" sz="2000"/>
                    </a:p>
                  </p:txBody>
                </p:sp>
              </mc:Choice>
              <mc:Fallback xmlns="">
                <p:sp>
                  <p:nvSpPr>
                    <p:cNvPr id="106" name="正方形/長方形 105">
                      <a:extLst>
                        <a:ext uri="{FF2B5EF4-FFF2-40B4-BE49-F238E27FC236}">
                          <a16:creationId xmlns:a16="http://schemas.microsoft.com/office/drawing/2014/main" id="{841595DC-5B18-3648-80DA-5F5FCE28F96C}"/>
                        </a:ext>
                      </a:extLst>
                    </p:cNvPr>
                    <p:cNvSpPr>
                      <a:spLocks noRot="1" noChangeAspect="1" noMove="1" noResize="1" noEditPoints="1" noAdjustHandles="1" noChangeArrowheads="1" noChangeShapeType="1" noTextEdit="1"/>
                    </p:cNvSpPr>
                    <p:nvPr/>
                  </p:nvSpPr>
                  <p:spPr>
                    <a:xfrm>
                      <a:off x="5832503" y="2980201"/>
                      <a:ext cx="263497" cy="293554"/>
                    </a:xfrm>
                    <a:prstGeom prst="rect">
                      <a:avLst/>
                    </a:prstGeom>
                    <a:blipFill>
                      <a:blip r:embed="rId51"/>
                      <a:stretch>
                        <a:fillRect r="-19048" b="-41667"/>
                      </a:stretch>
                    </a:blipFill>
                  </p:spPr>
                  <p:txBody>
                    <a:bodyPr/>
                    <a:lstStyle/>
                    <a:p>
                      <a:r>
                        <a:rPr lang="ja-JP" altLang="en-US">
                          <a:noFill/>
                        </a:rPr>
                        <a:t> </a:t>
                      </a:r>
                    </a:p>
                  </p:txBody>
                </p:sp>
              </mc:Fallback>
            </mc:AlternateContent>
          </p:grpSp>
          <mc:AlternateContent xmlns:mc="http://schemas.openxmlformats.org/markup-compatibility/2006" xmlns:p14="http://schemas.microsoft.com/office/powerpoint/2010/main">
            <mc:Choice Requires="p14">
              <p:contentPart p14:bwMode="auto" r:id="rId52">
                <p14:nvContentPartPr>
                  <p14:cNvPr id="18" name="インク 17">
                    <a:extLst>
                      <a:ext uri="{FF2B5EF4-FFF2-40B4-BE49-F238E27FC236}">
                        <a16:creationId xmlns:a16="http://schemas.microsoft.com/office/drawing/2014/main" id="{D2B243F7-82BB-C945-80E7-34FD0BC74036}"/>
                      </a:ext>
                    </a:extLst>
                  </p14:cNvPr>
                  <p14:cNvContentPartPr/>
                  <p14:nvPr/>
                </p14:nvContentPartPr>
                <p14:xfrm>
                  <a:off x="6616350" y="3242677"/>
                  <a:ext cx="360" cy="360"/>
                </p14:xfrm>
              </p:contentPart>
            </mc:Choice>
            <mc:Fallback xmlns="">
              <p:pic>
                <p:nvPicPr>
                  <p:cNvPr id="18" name="インク 17">
                    <a:extLst>
                      <a:ext uri="{FF2B5EF4-FFF2-40B4-BE49-F238E27FC236}">
                        <a16:creationId xmlns:a16="http://schemas.microsoft.com/office/drawing/2014/main" id="{D2B243F7-82BB-C945-80E7-34FD0BC74036}"/>
                      </a:ext>
                    </a:extLst>
                  </p:cNvPr>
                  <p:cNvPicPr/>
                  <p:nvPr/>
                </p:nvPicPr>
                <p:blipFill>
                  <a:blip r:embed="rId8"/>
                  <a:stretch>
                    <a:fillRect/>
                  </a:stretch>
                </p:blipFill>
                <p:spPr>
                  <a:xfrm>
                    <a:off x="6598350" y="32246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9" name="インク 18">
                    <a:extLst>
                      <a:ext uri="{FF2B5EF4-FFF2-40B4-BE49-F238E27FC236}">
                        <a16:creationId xmlns:a16="http://schemas.microsoft.com/office/drawing/2014/main" id="{0529C7CE-7D6F-F945-9004-EC0208492E95}"/>
                      </a:ext>
                    </a:extLst>
                  </p14:cNvPr>
                  <p14:cNvContentPartPr/>
                  <p14:nvPr/>
                </p14:nvContentPartPr>
                <p14:xfrm>
                  <a:off x="6537510" y="3069157"/>
                  <a:ext cx="360" cy="360"/>
                </p14:xfrm>
              </p:contentPart>
            </mc:Choice>
            <mc:Fallback xmlns="">
              <p:pic>
                <p:nvPicPr>
                  <p:cNvPr id="19" name="インク 18">
                    <a:extLst>
                      <a:ext uri="{FF2B5EF4-FFF2-40B4-BE49-F238E27FC236}">
                        <a16:creationId xmlns:a16="http://schemas.microsoft.com/office/drawing/2014/main" id="{0529C7CE-7D6F-F945-9004-EC0208492E95}"/>
                      </a:ext>
                    </a:extLst>
                  </p:cNvPr>
                  <p:cNvPicPr/>
                  <p:nvPr/>
                </p:nvPicPr>
                <p:blipFill>
                  <a:blip r:embed="rId8"/>
                  <a:stretch>
                    <a:fillRect/>
                  </a:stretch>
                </p:blipFill>
                <p:spPr>
                  <a:xfrm>
                    <a:off x="6519870" y="30511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 name="インク 19">
                    <a:extLst>
                      <a:ext uri="{FF2B5EF4-FFF2-40B4-BE49-F238E27FC236}">
                        <a16:creationId xmlns:a16="http://schemas.microsoft.com/office/drawing/2014/main" id="{64F7A082-6E12-BF47-91BF-4A5C3C385071}"/>
                      </a:ext>
                    </a:extLst>
                  </p14:cNvPr>
                  <p14:cNvContentPartPr/>
                  <p14:nvPr/>
                </p14:nvContentPartPr>
                <p14:xfrm>
                  <a:off x="6695910" y="3077077"/>
                  <a:ext cx="360" cy="360"/>
                </p14:xfrm>
              </p:contentPart>
            </mc:Choice>
            <mc:Fallback xmlns="">
              <p:pic>
                <p:nvPicPr>
                  <p:cNvPr id="20" name="インク 19">
                    <a:extLst>
                      <a:ext uri="{FF2B5EF4-FFF2-40B4-BE49-F238E27FC236}">
                        <a16:creationId xmlns:a16="http://schemas.microsoft.com/office/drawing/2014/main" id="{64F7A082-6E12-BF47-91BF-4A5C3C385071}"/>
                      </a:ext>
                    </a:extLst>
                  </p:cNvPr>
                  <p:cNvPicPr/>
                  <p:nvPr/>
                </p:nvPicPr>
                <p:blipFill>
                  <a:blip r:embed="rId8"/>
                  <a:stretch>
                    <a:fillRect/>
                  </a:stretch>
                </p:blipFill>
                <p:spPr>
                  <a:xfrm>
                    <a:off x="6678270" y="30590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インク 20">
                    <a:extLst>
                      <a:ext uri="{FF2B5EF4-FFF2-40B4-BE49-F238E27FC236}">
                        <a16:creationId xmlns:a16="http://schemas.microsoft.com/office/drawing/2014/main" id="{03E1D1A2-4020-CC43-8015-D33BACA59F25}"/>
                      </a:ext>
                    </a:extLst>
                  </p14:cNvPr>
                  <p14:cNvContentPartPr/>
                  <p14:nvPr/>
                </p14:nvContentPartPr>
                <p14:xfrm>
                  <a:off x="6840990" y="3296317"/>
                  <a:ext cx="360" cy="360"/>
                </p14:xfrm>
              </p:contentPart>
            </mc:Choice>
            <mc:Fallback xmlns="">
              <p:pic>
                <p:nvPicPr>
                  <p:cNvPr id="21" name="インク 20">
                    <a:extLst>
                      <a:ext uri="{FF2B5EF4-FFF2-40B4-BE49-F238E27FC236}">
                        <a16:creationId xmlns:a16="http://schemas.microsoft.com/office/drawing/2014/main" id="{03E1D1A2-4020-CC43-8015-D33BACA59F25}"/>
                      </a:ext>
                    </a:extLst>
                  </p:cNvPr>
                  <p:cNvPicPr/>
                  <p:nvPr/>
                </p:nvPicPr>
                <p:blipFill>
                  <a:blip r:embed="rId8"/>
                  <a:stretch>
                    <a:fillRect/>
                  </a:stretch>
                </p:blipFill>
                <p:spPr>
                  <a:xfrm>
                    <a:off x="6823350" y="32786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2" name="インク 21">
                    <a:extLst>
                      <a:ext uri="{FF2B5EF4-FFF2-40B4-BE49-F238E27FC236}">
                        <a16:creationId xmlns:a16="http://schemas.microsoft.com/office/drawing/2014/main" id="{F058BF2C-AC24-3A4A-B640-FA7ED7C6FD36}"/>
                      </a:ext>
                    </a:extLst>
                  </p14:cNvPr>
                  <p14:cNvContentPartPr/>
                  <p14:nvPr/>
                </p14:nvContentPartPr>
                <p14:xfrm>
                  <a:off x="6753150" y="2948557"/>
                  <a:ext cx="360" cy="360"/>
                </p14:xfrm>
              </p:contentPart>
            </mc:Choice>
            <mc:Fallback xmlns="">
              <p:pic>
                <p:nvPicPr>
                  <p:cNvPr id="22" name="インク 21">
                    <a:extLst>
                      <a:ext uri="{FF2B5EF4-FFF2-40B4-BE49-F238E27FC236}">
                        <a16:creationId xmlns:a16="http://schemas.microsoft.com/office/drawing/2014/main" id="{F058BF2C-AC24-3A4A-B640-FA7ED7C6FD36}"/>
                      </a:ext>
                    </a:extLst>
                  </p:cNvPr>
                  <p:cNvPicPr/>
                  <p:nvPr/>
                </p:nvPicPr>
                <p:blipFill>
                  <a:blip r:embed="rId8"/>
                  <a:stretch>
                    <a:fillRect/>
                  </a:stretch>
                </p:blipFill>
                <p:spPr>
                  <a:xfrm>
                    <a:off x="6735510" y="2930557"/>
                    <a:ext cx="36000" cy="36000"/>
                  </a:xfrm>
                  <a:prstGeom prst="rect">
                    <a:avLst/>
                  </a:prstGeom>
                </p:spPr>
              </p:pic>
            </mc:Fallback>
          </mc:AlternateContent>
        </p:gr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FBDA7D4F-98AA-044C-9B9A-3C54CDCF3E45}"/>
                    </a:ext>
                  </a:extLst>
                </p:cNvPr>
                <p:cNvSpPr/>
                <p:nvPr/>
              </p:nvSpPr>
              <p:spPr>
                <a:xfrm>
                  <a:off x="6917414" y="3103235"/>
                  <a:ext cx="19071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𝑙𝑟</m:t>
                        </m:r>
                        <m:sSub>
                          <m:sSubPr>
                            <m:ctrlPr>
                              <a:rPr lang="en-US" altLang="ja-JP" i="1">
                                <a:latin typeface="Cambria Math" panose="02040503050406030204" pitchFamily="18" charset="0"/>
                              </a:rPr>
                            </m:ctrlPr>
                          </m:sSubPr>
                          <m:e>
                            <m:r>
                              <a:rPr lang="en-US" altLang="ja-JP" i="1">
                                <a:latin typeface="Cambria Math" panose="02040503050406030204" pitchFamily="18" charset="0"/>
                              </a:rPr>
                              <m:t>𝑑</m:t>
                            </m:r>
                          </m:e>
                          <m:sub>
                            <m:r>
                              <a:rPr lang="en-US" altLang="ja-JP" i="1">
                                <a:latin typeface="Cambria Math" panose="02040503050406030204" pitchFamily="18" charset="0"/>
                              </a:rPr>
                              <m:t>𝑀𝑖𝑛𝑃𝑡𝑠</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b="0" i="1" smtClean="0">
                            <a:latin typeface="Cambria Math" panose="02040503050406030204" pitchFamily="18" charset="0"/>
                          </a:rPr>
                          <m:t> :</m:t>
                        </m:r>
                        <m:r>
                          <a:rPr lang="ja-JP" altLang="en-US" i="1" smtClean="0">
                            <a:latin typeface="Cambria Math" panose="02040503050406030204" pitchFamily="18" charset="0"/>
                          </a:rPr>
                          <m:t>大</m:t>
                        </m:r>
                      </m:oMath>
                    </m:oMathPara>
                  </a14:m>
                  <a:endParaRPr lang="ja-JP" altLang="en-US"/>
                </a:p>
              </p:txBody>
            </p:sp>
          </mc:Choice>
          <mc:Fallback xmlns="">
            <p:sp>
              <p:nvSpPr>
                <p:cNvPr id="35" name="正方形/長方形 34">
                  <a:extLst>
                    <a:ext uri="{FF2B5EF4-FFF2-40B4-BE49-F238E27FC236}">
                      <a16:creationId xmlns:a16="http://schemas.microsoft.com/office/drawing/2014/main" id="{FBDA7D4F-98AA-044C-9B9A-3C54CDCF3E45}"/>
                    </a:ext>
                  </a:extLst>
                </p:cNvPr>
                <p:cNvSpPr>
                  <a:spLocks noRot="1" noChangeAspect="1" noMove="1" noResize="1" noEditPoints="1" noAdjustHandles="1" noChangeArrowheads="1" noChangeShapeType="1" noTextEdit="1"/>
                </p:cNvSpPr>
                <p:nvPr/>
              </p:nvSpPr>
              <p:spPr>
                <a:xfrm>
                  <a:off x="6917414" y="3103235"/>
                  <a:ext cx="1907189" cy="369332"/>
                </a:xfrm>
                <a:prstGeom prst="rect">
                  <a:avLst/>
                </a:prstGeom>
                <a:blipFill>
                  <a:blip r:embed="rId57"/>
                  <a:stretch>
                    <a:fillRect b="-6667"/>
                  </a:stretch>
                </a:blipFill>
              </p:spPr>
              <p:txBody>
                <a:bodyPr/>
                <a:lstStyle/>
                <a:p>
                  <a:r>
                    <a:rPr lang="ja-JP" altLang="en-US">
                      <a:noFill/>
                    </a:rPr>
                    <a:t> </a:t>
                  </a:r>
                </a:p>
              </p:txBody>
            </p:sp>
          </mc:Fallback>
        </mc:AlternateContent>
      </p:grpSp>
      <p:grpSp>
        <p:nvGrpSpPr>
          <p:cNvPr id="38" name="グループ化 37">
            <a:extLst>
              <a:ext uri="{FF2B5EF4-FFF2-40B4-BE49-F238E27FC236}">
                <a16:creationId xmlns:a16="http://schemas.microsoft.com/office/drawing/2014/main" id="{2FCC5722-7E32-B347-B27F-41E292AE2C3E}"/>
              </a:ext>
            </a:extLst>
          </p:cNvPr>
          <p:cNvGrpSpPr/>
          <p:nvPr/>
        </p:nvGrpSpPr>
        <p:grpSpPr>
          <a:xfrm>
            <a:off x="9135836" y="2727651"/>
            <a:ext cx="1171038" cy="1156242"/>
            <a:chOff x="9464452" y="2727651"/>
            <a:chExt cx="1171038" cy="1156242"/>
          </a:xfrm>
        </p:grpSpPr>
        <p:sp>
          <p:nvSpPr>
            <p:cNvPr id="107" name="円/楕円 106">
              <a:extLst>
                <a:ext uri="{FF2B5EF4-FFF2-40B4-BE49-F238E27FC236}">
                  <a16:creationId xmlns:a16="http://schemas.microsoft.com/office/drawing/2014/main" id="{B2C226DF-E90C-D945-930B-1934B187D874}"/>
                </a:ext>
              </a:extLst>
            </p:cNvPr>
            <p:cNvSpPr/>
            <p:nvPr/>
          </p:nvSpPr>
          <p:spPr>
            <a:xfrm>
              <a:off x="9464452" y="2727651"/>
              <a:ext cx="1171038" cy="1156242"/>
            </a:xfrm>
            <a:prstGeom prst="ellipse">
              <a:avLst/>
            </a:prstGeom>
            <a:noFill/>
            <a:ln w="15875">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nvGrpSpPr>
            <p:cNvPr id="32" name="グループ化 31">
              <a:extLst>
                <a:ext uri="{FF2B5EF4-FFF2-40B4-BE49-F238E27FC236}">
                  <a16:creationId xmlns:a16="http://schemas.microsoft.com/office/drawing/2014/main" id="{3E5DCAAE-2827-A449-983A-5982C085DD4A}"/>
                </a:ext>
              </a:extLst>
            </p:cNvPr>
            <p:cNvGrpSpPr/>
            <p:nvPr/>
          </p:nvGrpSpPr>
          <p:grpSpPr>
            <a:xfrm>
              <a:off x="9711693" y="2943651"/>
              <a:ext cx="872525" cy="597600"/>
              <a:chOff x="8219545" y="2944237"/>
              <a:chExt cx="872525" cy="597600"/>
            </a:xfrm>
          </p:grpSpPr>
          <mc:AlternateContent xmlns:mc="http://schemas.openxmlformats.org/markup-compatibility/2006" xmlns:a14="http://schemas.microsoft.com/office/drawing/2010/main">
            <mc:Choice Requires="a14">
              <p:sp>
                <p:nvSpPr>
                  <p:cNvPr id="108" name="正方形/長方形 107">
                    <a:extLst>
                      <a:ext uri="{FF2B5EF4-FFF2-40B4-BE49-F238E27FC236}">
                        <a16:creationId xmlns:a16="http://schemas.microsoft.com/office/drawing/2014/main" id="{623CAB97-BD31-8843-8716-3B1E837663A5}"/>
                      </a:ext>
                    </a:extLst>
                  </p:cNvPr>
                  <p:cNvSpPr/>
                  <p:nvPr/>
                </p:nvSpPr>
                <p:spPr>
                  <a:xfrm>
                    <a:off x="8219545" y="3106932"/>
                    <a:ext cx="263497" cy="293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panose="02040503050406030204" pitchFamily="18" charset="0"/>
                            </a:rPr>
                            <m:t>𝑝</m:t>
                          </m:r>
                        </m:oMath>
                      </m:oMathPara>
                    </a14:m>
                    <a:endParaRPr lang="ja-JP" altLang="en-US" sz="2000"/>
                  </a:p>
                </p:txBody>
              </p:sp>
            </mc:Choice>
            <mc:Fallback xmlns="">
              <p:sp>
                <p:nvSpPr>
                  <p:cNvPr id="108" name="正方形/長方形 107">
                    <a:extLst>
                      <a:ext uri="{FF2B5EF4-FFF2-40B4-BE49-F238E27FC236}">
                        <a16:creationId xmlns:a16="http://schemas.microsoft.com/office/drawing/2014/main" id="{623CAB97-BD31-8843-8716-3B1E837663A5}"/>
                      </a:ext>
                    </a:extLst>
                  </p:cNvPr>
                  <p:cNvSpPr>
                    <a:spLocks noRot="1" noChangeAspect="1" noMove="1" noResize="1" noEditPoints="1" noAdjustHandles="1" noChangeArrowheads="1" noChangeShapeType="1" noTextEdit="1"/>
                  </p:cNvSpPr>
                  <p:nvPr/>
                </p:nvSpPr>
                <p:spPr>
                  <a:xfrm>
                    <a:off x="8219545" y="3106932"/>
                    <a:ext cx="263497" cy="293554"/>
                  </a:xfrm>
                  <a:prstGeom prst="rect">
                    <a:avLst/>
                  </a:prstGeom>
                  <a:blipFill>
                    <a:blip r:embed="rId58"/>
                    <a:stretch>
                      <a:fillRect r="-18182" b="-41667"/>
                    </a:stretch>
                  </a:blipFill>
                </p:spPr>
                <p:txBody>
                  <a:bodyPr/>
                  <a:lstStyle/>
                  <a:p>
                    <a:r>
                      <a:rPr lang="ja-JP" altLang="en-US">
                        <a:noFill/>
                      </a:rPr>
                      <a:t> </a:t>
                    </a:r>
                  </a:p>
                </p:txBody>
              </p:sp>
            </mc:Fallback>
          </mc:AlternateContent>
          <mc:AlternateContent xmlns:mc="http://schemas.openxmlformats.org/markup-compatibility/2006" xmlns:p14="http://schemas.microsoft.com/office/powerpoint/2010/main">
            <mc:Choice Requires="p14">
              <p:contentPart p14:bwMode="auto" r:id="rId59">
                <p14:nvContentPartPr>
                  <p14:cNvPr id="23" name="インク 22">
                    <a:extLst>
                      <a:ext uri="{FF2B5EF4-FFF2-40B4-BE49-F238E27FC236}">
                        <a16:creationId xmlns:a16="http://schemas.microsoft.com/office/drawing/2014/main" id="{1970CEF5-3E83-9045-A7C3-6BD5D65E56FB}"/>
                      </a:ext>
                    </a:extLst>
                  </p14:cNvPr>
                  <p14:cNvContentPartPr/>
                  <p14:nvPr/>
                </p14:nvContentPartPr>
                <p14:xfrm>
                  <a:off x="8621910" y="3349957"/>
                  <a:ext cx="360" cy="360"/>
                </p14:xfrm>
              </p:contentPart>
            </mc:Choice>
            <mc:Fallback xmlns="">
              <p:pic>
                <p:nvPicPr>
                  <p:cNvPr id="23" name="インク 22">
                    <a:extLst>
                      <a:ext uri="{FF2B5EF4-FFF2-40B4-BE49-F238E27FC236}">
                        <a16:creationId xmlns:a16="http://schemas.microsoft.com/office/drawing/2014/main" id="{1970CEF5-3E83-9045-A7C3-6BD5D65E56FB}"/>
                      </a:ext>
                    </a:extLst>
                  </p:cNvPr>
                  <p:cNvPicPr/>
                  <p:nvPr/>
                </p:nvPicPr>
                <p:blipFill>
                  <a:blip r:embed="rId8"/>
                  <a:stretch>
                    <a:fillRect/>
                  </a:stretch>
                </p:blipFill>
                <p:spPr>
                  <a:xfrm>
                    <a:off x="8603910" y="33323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4" name="インク 23">
                    <a:extLst>
                      <a:ext uri="{FF2B5EF4-FFF2-40B4-BE49-F238E27FC236}">
                        <a16:creationId xmlns:a16="http://schemas.microsoft.com/office/drawing/2014/main" id="{0D67E091-9E22-DC44-9707-C1813F26FCCB}"/>
                      </a:ext>
                    </a:extLst>
                  </p14:cNvPr>
                  <p14:cNvContentPartPr/>
                  <p14:nvPr/>
                </p14:nvContentPartPr>
                <p14:xfrm>
                  <a:off x="8331750" y="2944237"/>
                  <a:ext cx="360" cy="360"/>
                </p14:xfrm>
              </p:contentPart>
            </mc:Choice>
            <mc:Fallback xmlns="">
              <p:pic>
                <p:nvPicPr>
                  <p:cNvPr id="24" name="インク 23">
                    <a:extLst>
                      <a:ext uri="{FF2B5EF4-FFF2-40B4-BE49-F238E27FC236}">
                        <a16:creationId xmlns:a16="http://schemas.microsoft.com/office/drawing/2014/main" id="{0D67E091-9E22-DC44-9707-C1813F26FCCB}"/>
                      </a:ext>
                    </a:extLst>
                  </p:cNvPr>
                  <p:cNvPicPr/>
                  <p:nvPr/>
                </p:nvPicPr>
                <p:blipFill>
                  <a:blip r:embed="rId8"/>
                  <a:stretch>
                    <a:fillRect/>
                  </a:stretch>
                </p:blipFill>
                <p:spPr>
                  <a:xfrm>
                    <a:off x="8314110" y="29262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5" name="インク 24">
                    <a:extLst>
                      <a:ext uri="{FF2B5EF4-FFF2-40B4-BE49-F238E27FC236}">
                        <a16:creationId xmlns:a16="http://schemas.microsoft.com/office/drawing/2014/main" id="{2220163C-547D-B849-B9CA-026BCCCEB166}"/>
                      </a:ext>
                    </a:extLst>
                  </p14:cNvPr>
                  <p14:cNvContentPartPr/>
                  <p14:nvPr/>
                </p14:nvContentPartPr>
                <p14:xfrm>
                  <a:off x="8822790" y="2970157"/>
                  <a:ext cx="360" cy="360"/>
                </p14:xfrm>
              </p:contentPart>
            </mc:Choice>
            <mc:Fallback xmlns="">
              <p:pic>
                <p:nvPicPr>
                  <p:cNvPr id="25" name="インク 24">
                    <a:extLst>
                      <a:ext uri="{FF2B5EF4-FFF2-40B4-BE49-F238E27FC236}">
                        <a16:creationId xmlns:a16="http://schemas.microsoft.com/office/drawing/2014/main" id="{2220163C-547D-B849-B9CA-026BCCCEB166}"/>
                      </a:ext>
                    </a:extLst>
                  </p:cNvPr>
                  <p:cNvPicPr/>
                  <p:nvPr/>
                </p:nvPicPr>
                <p:blipFill>
                  <a:blip r:embed="rId8"/>
                  <a:stretch>
                    <a:fillRect/>
                  </a:stretch>
                </p:blipFill>
                <p:spPr>
                  <a:xfrm>
                    <a:off x="8805150" y="29525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6" name="インク 25">
                    <a:extLst>
                      <a:ext uri="{FF2B5EF4-FFF2-40B4-BE49-F238E27FC236}">
                        <a16:creationId xmlns:a16="http://schemas.microsoft.com/office/drawing/2014/main" id="{DF35813A-602A-5B48-BA88-ECE0AFEAE38C}"/>
                      </a:ext>
                    </a:extLst>
                  </p14:cNvPr>
                  <p14:cNvContentPartPr/>
                  <p14:nvPr/>
                </p14:nvContentPartPr>
                <p14:xfrm>
                  <a:off x="9024750" y="3541477"/>
                  <a:ext cx="360" cy="360"/>
                </p14:xfrm>
              </p:contentPart>
            </mc:Choice>
            <mc:Fallback xmlns="">
              <p:pic>
                <p:nvPicPr>
                  <p:cNvPr id="26" name="インク 25">
                    <a:extLst>
                      <a:ext uri="{FF2B5EF4-FFF2-40B4-BE49-F238E27FC236}">
                        <a16:creationId xmlns:a16="http://schemas.microsoft.com/office/drawing/2014/main" id="{DF35813A-602A-5B48-BA88-ECE0AFEAE38C}"/>
                      </a:ext>
                    </a:extLst>
                  </p:cNvPr>
                  <p:cNvPicPr/>
                  <p:nvPr/>
                </p:nvPicPr>
                <p:blipFill>
                  <a:blip r:embed="rId8"/>
                  <a:stretch>
                    <a:fillRect/>
                  </a:stretch>
                </p:blipFill>
                <p:spPr>
                  <a:xfrm>
                    <a:off x="9006750" y="35238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7" name="インク 26">
                    <a:extLst>
                      <a:ext uri="{FF2B5EF4-FFF2-40B4-BE49-F238E27FC236}">
                        <a16:creationId xmlns:a16="http://schemas.microsoft.com/office/drawing/2014/main" id="{C96DF542-8661-1843-BEE3-4D8391E92587}"/>
                      </a:ext>
                    </a:extLst>
                  </p14:cNvPr>
                  <p14:cNvContentPartPr/>
                  <p14:nvPr/>
                </p14:nvContentPartPr>
                <p14:xfrm>
                  <a:off x="9091710" y="3078157"/>
                  <a:ext cx="360" cy="360"/>
                </p14:xfrm>
              </p:contentPart>
            </mc:Choice>
            <mc:Fallback xmlns="">
              <p:pic>
                <p:nvPicPr>
                  <p:cNvPr id="27" name="インク 26">
                    <a:extLst>
                      <a:ext uri="{FF2B5EF4-FFF2-40B4-BE49-F238E27FC236}">
                        <a16:creationId xmlns:a16="http://schemas.microsoft.com/office/drawing/2014/main" id="{C96DF542-8661-1843-BEE3-4D8391E92587}"/>
                      </a:ext>
                    </a:extLst>
                  </p:cNvPr>
                  <p:cNvPicPr/>
                  <p:nvPr/>
                </p:nvPicPr>
                <p:blipFill>
                  <a:blip r:embed="rId8"/>
                  <a:stretch>
                    <a:fillRect/>
                  </a:stretch>
                </p:blipFill>
                <p:spPr>
                  <a:xfrm>
                    <a:off x="9074070" y="3060157"/>
                    <a:ext cx="36000" cy="36000"/>
                  </a:xfrm>
                  <a:prstGeom prst="rect">
                    <a:avLst/>
                  </a:prstGeom>
                </p:spPr>
              </p:pic>
            </mc:Fallback>
          </mc:AlternateContent>
        </p:grpSp>
      </p:grpSp>
      <mc:AlternateContent xmlns:mc="http://schemas.openxmlformats.org/markup-compatibility/2006" xmlns:a14="http://schemas.microsoft.com/office/drawing/2010/main">
        <mc:Choice Requires="a14">
          <p:sp>
            <p:nvSpPr>
              <p:cNvPr id="110" name="正方形/長方形 109">
                <a:extLst>
                  <a:ext uri="{FF2B5EF4-FFF2-40B4-BE49-F238E27FC236}">
                    <a16:creationId xmlns:a16="http://schemas.microsoft.com/office/drawing/2014/main" id="{48567E25-CBC7-0247-AD3F-601E29EDC5E5}"/>
                  </a:ext>
                </a:extLst>
              </p:cNvPr>
              <p:cNvSpPr/>
              <p:nvPr/>
            </p:nvSpPr>
            <p:spPr>
              <a:xfrm>
                <a:off x="10329854" y="3128704"/>
                <a:ext cx="19071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𝑙𝑟</m:t>
                      </m:r>
                      <m:sSub>
                        <m:sSubPr>
                          <m:ctrlPr>
                            <a:rPr lang="en-US" altLang="ja-JP" i="1">
                              <a:latin typeface="Cambria Math" panose="02040503050406030204" pitchFamily="18" charset="0"/>
                            </a:rPr>
                          </m:ctrlPr>
                        </m:sSubPr>
                        <m:e>
                          <m:r>
                            <a:rPr lang="en-US" altLang="ja-JP" i="1">
                              <a:latin typeface="Cambria Math" panose="02040503050406030204" pitchFamily="18" charset="0"/>
                            </a:rPr>
                            <m:t>𝑑</m:t>
                          </m:r>
                        </m:e>
                        <m:sub>
                          <m:r>
                            <a:rPr lang="en-US" altLang="ja-JP" i="1">
                              <a:latin typeface="Cambria Math" panose="02040503050406030204" pitchFamily="18" charset="0"/>
                            </a:rPr>
                            <m:t>𝑀𝑖𝑛𝑃𝑡𝑠</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𝑝</m:t>
                          </m:r>
                        </m:e>
                      </m:d>
                      <m:r>
                        <a:rPr lang="en-US" altLang="ja-JP" b="0" i="1" smtClean="0">
                          <a:latin typeface="Cambria Math" panose="02040503050406030204" pitchFamily="18" charset="0"/>
                        </a:rPr>
                        <m:t> :</m:t>
                      </m:r>
                      <m:r>
                        <a:rPr lang="ja-JP" altLang="en-US" i="1">
                          <a:latin typeface="Cambria Math" panose="02040503050406030204" pitchFamily="18" charset="0"/>
                        </a:rPr>
                        <m:t>小</m:t>
                      </m:r>
                    </m:oMath>
                  </m:oMathPara>
                </a14:m>
                <a:endParaRPr lang="ja-JP" altLang="en-US"/>
              </a:p>
            </p:txBody>
          </p:sp>
        </mc:Choice>
        <mc:Fallback xmlns="">
          <p:sp>
            <p:nvSpPr>
              <p:cNvPr id="110" name="正方形/長方形 109">
                <a:extLst>
                  <a:ext uri="{FF2B5EF4-FFF2-40B4-BE49-F238E27FC236}">
                    <a16:creationId xmlns:a16="http://schemas.microsoft.com/office/drawing/2014/main" id="{48567E25-CBC7-0247-AD3F-601E29EDC5E5}"/>
                  </a:ext>
                </a:extLst>
              </p:cNvPr>
              <p:cNvSpPr>
                <a:spLocks noRot="1" noChangeAspect="1" noMove="1" noResize="1" noEditPoints="1" noAdjustHandles="1" noChangeArrowheads="1" noChangeShapeType="1" noTextEdit="1"/>
              </p:cNvSpPr>
              <p:nvPr/>
            </p:nvSpPr>
            <p:spPr>
              <a:xfrm>
                <a:off x="10329854" y="3128704"/>
                <a:ext cx="1907189" cy="369332"/>
              </a:xfrm>
              <a:prstGeom prst="rect">
                <a:avLst/>
              </a:prstGeom>
              <a:blipFill>
                <a:blip r:embed="rId64"/>
                <a:stretch>
                  <a:fillRect b="-6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63212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095F6-7592-584C-AA86-5715AEB7BD5D}"/>
              </a:ext>
            </a:extLst>
          </p:cNvPr>
          <p:cNvSpPr>
            <a:spLocks noGrp="1"/>
          </p:cNvSpPr>
          <p:nvPr>
            <p:ph type="title"/>
          </p:nvPr>
        </p:nvSpPr>
        <p:spPr/>
        <p:txBody>
          <a:bodyPr/>
          <a:lstStyle/>
          <a:p>
            <a:r>
              <a:rPr lang="ja-JP" altLang="en-US"/>
              <a:t>提案手法　</a:t>
            </a:r>
            <a:endParaRPr kumimoji="1" lang="ja-JP" altLang="en-US"/>
          </a:p>
        </p:txBody>
      </p:sp>
      <p:sp>
        <p:nvSpPr>
          <p:cNvPr id="3" name="コンテンツ プレースホルダー 2">
            <a:extLst>
              <a:ext uri="{FF2B5EF4-FFF2-40B4-BE49-F238E27FC236}">
                <a16:creationId xmlns:a16="http://schemas.microsoft.com/office/drawing/2014/main" id="{4EC7D1F8-10AA-6240-ACE6-28BA95D0955F}"/>
              </a:ext>
            </a:extLst>
          </p:cNvPr>
          <p:cNvSpPr>
            <a:spLocks noGrp="1"/>
          </p:cNvSpPr>
          <p:nvPr>
            <p:ph idx="1"/>
          </p:nvPr>
        </p:nvSpPr>
        <p:spPr>
          <a:xfrm>
            <a:off x="1298656" y="1336725"/>
            <a:ext cx="10706100" cy="2510486"/>
          </a:xfrm>
        </p:spPr>
        <p:txBody>
          <a:bodyPr/>
          <a:lstStyle/>
          <a:p>
            <a:r>
              <a:rPr lang="en-US" altLang="ja-JP" sz="2400" dirty="0">
                <a:solidFill>
                  <a:sysClr val="windowText" lastClr="000000"/>
                </a:solidFill>
                <a:latin typeface="+mn-ea"/>
              </a:rPr>
              <a:t>Medicare Provider Utilization and Payment Data</a:t>
            </a:r>
          </a:p>
          <a:p>
            <a:r>
              <a:rPr lang="en-US" altLang="ja-JP" sz="2400" dirty="0">
                <a:solidFill>
                  <a:sysClr val="windowText" lastClr="000000"/>
                </a:solidFill>
                <a:latin typeface="+mn-ea"/>
              </a:rPr>
              <a:t>New York</a:t>
            </a:r>
            <a:r>
              <a:rPr lang="ja-JP" altLang="en-US" sz="2400">
                <a:solidFill>
                  <a:sysClr val="windowText" lastClr="000000"/>
                </a:solidFill>
                <a:latin typeface="+mn-ea"/>
              </a:rPr>
              <a:t>・</a:t>
            </a:r>
            <a:r>
              <a:rPr lang="en-US" altLang="ja-JP" sz="2400" dirty="0">
                <a:solidFill>
                  <a:sysClr val="windowText" lastClr="000000"/>
                </a:solidFill>
                <a:latin typeface="+mn-ea"/>
              </a:rPr>
              <a:t>California</a:t>
            </a:r>
            <a:r>
              <a:rPr lang="ja-JP" altLang="en-US" sz="2400">
                <a:solidFill>
                  <a:sysClr val="windowText" lastClr="000000"/>
                </a:solidFill>
                <a:latin typeface="+mn-ea"/>
              </a:rPr>
              <a:t>・</a:t>
            </a:r>
            <a:r>
              <a:rPr lang="en-US" altLang="ja-JP" sz="2400" dirty="0">
                <a:solidFill>
                  <a:sysClr val="windowText" lastClr="000000"/>
                </a:solidFill>
                <a:latin typeface="+mn-ea"/>
              </a:rPr>
              <a:t>Florida</a:t>
            </a:r>
            <a:r>
              <a:rPr lang="ja-JP" altLang="en-US" sz="2400">
                <a:solidFill>
                  <a:sysClr val="windowText" lastClr="000000"/>
                </a:solidFill>
                <a:latin typeface="+mn-ea"/>
              </a:rPr>
              <a:t>のデータ</a:t>
            </a:r>
            <a:endParaRPr lang="en-US" altLang="ja-JP" sz="2400" dirty="0">
              <a:solidFill>
                <a:sysClr val="windowText" lastClr="000000"/>
              </a:solidFill>
              <a:latin typeface="+mn-ea"/>
            </a:endParaRPr>
          </a:p>
          <a:p>
            <a:r>
              <a:rPr lang="ja-JP" altLang="en-US" sz="2400">
                <a:solidFill>
                  <a:sysClr val="windowText" lastClr="000000"/>
                </a:solidFill>
                <a:latin typeface="+mn-ea"/>
              </a:rPr>
              <a:t>データを　　　　　　　　で分割，精度を比較</a:t>
            </a:r>
            <a:endParaRPr lang="en-US" altLang="ja-JP" sz="2400" dirty="0">
              <a:solidFill>
                <a:sysClr val="windowText" lastClr="000000"/>
              </a:solidFill>
              <a:latin typeface="+mn-ea"/>
            </a:endParaRPr>
          </a:p>
          <a:p>
            <a:endParaRPr lang="en-US" altLang="ja-JP" sz="2400" dirty="0">
              <a:solidFill>
                <a:sysClr val="windowText" lastClr="000000"/>
              </a:solidFill>
              <a:latin typeface="+mn-ea"/>
            </a:endParaRPr>
          </a:p>
          <a:p>
            <a:pPr>
              <a:buFont typeface="Wingdings" pitchFamily="2" charset="2"/>
              <a:buChar char="n"/>
            </a:pPr>
            <a:r>
              <a:rPr lang="en-US" altLang="ja-JP" sz="2400" dirty="0">
                <a:solidFill>
                  <a:sysClr val="windowText" lastClr="000000"/>
                </a:solidFill>
                <a:latin typeface="+mn-ea"/>
              </a:rPr>
              <a:t>1,939,841</a:t>
            </a:r>
            <a:r>
              <a:rPr lang="ja-JP" altLang="en-US" sz="2400">
                <a:solidFill>
                  <a:sysClr val="windowText" lastClr="000000"/>
                </a:solidFill>
                <a:latin typeface="+mn-ea"/>
              </a:rPr>
              <a:t>行，</a:t>
            </a:r>
            <a:r>
              <a:rPr lang="en-US" altLang="ja-JP" sz="2400" dirty="0">
                <a:solidFill>
                  <a:sysClr val="windowText" lastClr="000000"/>
                </a:solidFill>
                <a:latin typeface="+mn-ea"/>
              </a:rPr>
              <a:t>192084</a:t>
            </a:r>
            <a:r>
              <a:rPr lang="ja-JP" altLang="en-US" sz="2400">
                <a:solidFill>
                  <a:sysClr val="windowText" lastClr="000000"/>
                </a:solidFill>
                <a:latin typeface="+mn-ea"/>
              </a:rPr>
              <a:t>の医療提供者，</a:t>
            </a:r>
            <a:r>
              <a:rPr lang="en-US" altLang="ja-JP" sz="2400" dirty="0">
                <a:solidFill>
                  <a:sysClr val="windowText" lastClr="000000"/>
                </a:solidFill>
                <a:latin typeface="+mn-ea"/>
              </a:rPr>
              <a:t>80</a:t>
            </a:r>
            <a:r>
              <a:rPr lang="ja-JP" altLang="en-US" sz="2400">
                <a:solidFill>
                  <a:sysClr val="windowText" lastClr="000000"/>
                </a:solidFill>
                <a:latin typeface="+mn-ea"/>
              </a:rPr>
              <a:t>の登録除外者　　</a:t>
            </a:r>
            <a:endParaRPr lang="en-US" altLang="ja-JP" sz="2400" dirty="0">
              <a:solidFill>
                <a:sysClr val="windowText" lastClr="000000"/>
              </a:solidFill>
              <a:latin typeface="+mn-ea"/>
            </a:endParaRPr>
          </a:p>
          <a:p>
            <a:pPr marL="0" indent="0">
              <a:buNone/>
            </a:pPr>
            <a:endParaRPr lang="en-US" altLang="ja-JP" sz="2400" dirty="0">
              <a:solidFill>
                <a:sysClr val="windowText" lastClr="000000"/>
              </a:solidFill>
              <a:latin typeface="+mn-ea"/>
            </a:endParaRPr>
          </a:p>
          <a:p>
            <a:endParaRPr lang="en-US" altLang="ja-JP" sz="2400" dirty="0">
              <a:solidFill>
                <a:sysClr val="windowText" lastClr="000000"/>
              </a:solidFill>
              <a:latin typeface="+mn-ea"/>
            </a:endParaRPr>
          </a:p>
        </p:txBody>
      </p:sp>
      <p:sp>
        <p:nvSpPr>
          <p:cNvPr id="4" name="日付プレースホルダー 3">
            <a:extLst>
              <a:ext uri="{FF2B5EF4-FFF2-40B4-BE49-F238E27FC236}">
                <a16:creationId xmlns:a16="http://schemas.microsoft.com/office/drawing/2014/main" id="{60624FA2-1EF0-2E4B-B2FC-B8EED4355784}"/>
              </a:ext>
            </a:extLst>
          </p:cNvPr>
          <p:cNvSpPr>
            <a:spLocks noGrp="1"/>
          </p:cNvSpPr>
          <p:nvPr>
            <p:ph type="dt" sz="half" idx="10"/>
          </p:nvPr>
        </p:nvSpPr>
        <p:spPr/>
        <p:txBody>
          <a:bodyPr/>
          <a:lstStyle/>
          <a:p>
            <a:fld id="{F8920D7F-D051-BE4A-AEE9-77146AD189E2}"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026A0DFF-9799-C646-B2A8-4A063631E24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51B6807-000A-F44C-BF0C-62C74478E259}"/>
              </a:ext>
            </a:extLst>
          </p:cNvPr>
          <p:cNvSpPr>
            <a:spLocks noGrp="1"/>
          </p:cNvSpPr>
          <p:nvPr>
            <p:ph type="sldNum" sz="quarter" idx="12"/>
          </p:nvPr>
        </p:nvSpPr>
        <p:spPr/>
        <p:txBody>
          <a:bodyPr/>
          <a:lstStyle/>
          <a:p>
            <a:fld id="{C396DE94-E78B-4743-9932-E18BCB9B557B}" type="slidenum">
              <a:rPr kumimoji="1" lang="ja-JP" altLang="en-US" smtClean="0"/>
              <a:t>47</a:t>
            </a:fld>
            <a:endParaRPr kumimoji="1" lang="ja-JP" altLang="en-US"/>
          </a:p>
        </p:txBody>
      </p:sp>
      <p:sp>
        <p:nvSpPr>
          <p:cNvPr id="13" name="タイトル 1">
            <a:extLst>
              <a:ext uri="{FF2B5EF4-FFF2-40B4-BE49-F238E27FC236}">
                <a16:creationId xmlns:a16="http://schemas.microsoft.com/office/drawing/2014/main" id="{9F5470F8-71CA-9F41-9601-63C0C63E1F6F}"/>
              </a:ext>
            </a:extLst>
          </p:cNvPr>
          <p:cNvSpPr txBox="1">
            <a:spLocks/>
          </p:cNvSpPr>
          <p:nvPr/>
        </p:nvSpPr>
        <p:spPr>
          <a:xfrm>
            <a:off x="965295" y="843691"/>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800" b="1"/>
              <a:t>前処理</a:t>
            </a:r>
          </a:p>
        </p:txBody>
      </p:sp>
      <p:sp>
        <p:nvSpPr>
          <p:cNvPr id="10" name="左中かっこ 9">
            <a:extLst>
              <a:ext uri="{FF2B5EF4-FFF2-40B4-BE49-F238E27FC236}">
                <a16:creationId xmlns:a16="http://schemas.microsoft.com/office/drawing/2014/main" id="{1C5A1D53-1229-E543-8072-E2D4CC87ABBB}"/>
              </a:ext>
            </a:extLst>
          </p:cNvPr>
          <p:cNvSpPr/>
          <p:nvPr/>
        </p:nvSpPr>
        <p:spPr>
          <a:xfrm>
            <a:off x="3061513" y="2236287"/>
            <a:ext cx="261395" cy="852926"/>
          </a:xfrm>
          <a:prstGeom prst="leftBrace">
            <a:avLst/>
          </a:prstGeom>
          <a:solidFill>
            <a:schemeClr val="bg2"/>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右中かっこ 10">
            <a:extLst>
              <a:ext uri="{FF2B5EF4-FFF2-40B4-BE49-F238E27FC236}">
                <a16:creationId xmlns:a16="http://schemas.microsoft.com/office/drawing/2014/main" id="{9AFB22B3-5D13-A843-AE26-5D61C876F9CD}"/>
              </a:ext>
            </a:extLst>
          </p:cNvPr>
          <p:cNvSpPr/>
          <p:nvPr/>
        </p:nvSpPr>
        <p:spPr>
          <a:xfrm>
            <a:off x="5116314" y="2236287"/>
            <a:ext cx="174863" cy="89024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CA1C3AC1-6A78-964B-A618-C0EDEDF6552A}"/>
              </a:ext>
            </a:extLst>
          </p:cNvPr>
          <p:cNvSpPr/>
          <p:nvPr/>
        </p:nvSpPr>
        <p:spPr>
          <a:xfrm>
            <a:off x="3266925" y="2295537"/>
            <a:ext cx="1904689" cy="830997"/>
          </a:xfrm>
          <a:prstGeom prst="rect">
            <a:avLst/>
          </a:prstGeom>
        </p:spPr>
        <p:txBody>
          <a:bodyPr wrap="none">
            <a:spAutoFit/>
          </a:bodyPr>
          <a:lstStyle/>
          <a:p>
            <a:r>
              <a:rPr lang="ja-JP" altLang="en-US" sz="2400"/>
              <a:t>専門科</a:t>
            </a:r>
            <a:endParaRPr lang="en-US" altLang="ja-JP" sz="2400" dirty="0"/>
          </a:p>
          <a:p>
            <a:r>
              <a:rPr lang="ja-JP" altLang="en-US" sz="2400"/>
              <a:t>専門科</a:t>
            </a:r>
            <a:r>
              <a:rPr lang="en-US" altLang="ja-JP" sz="2400" dirty="0"/>
              <a:t>+</a:t>
            </a:r>
            <a:r>
              <a:rPr lang="ja-JP" altLang="en-US" sz="2400"/>
              <a:t>地域</a:t>
            </a:r>
            <a:endParaRPr lang="en-US" altLang="ja-JP" sz="2400" dirty="0"/>
          </a:p>
        </p:txBody>
      </p:sp>
      <p:sp>
        <p:nvSpPr>
          <p:cNvPr id="21" name="テキスト ボックス 20">
            <a:extLst>
              <a:ext uri="{FF2B5EF4-FFF2-40B4-BE49-F238E27FC236}">
                <a16:creationId xmlns:a16="http://schemas.microsoft.com/office/drawing/2014/main" id="{AC0FA43F-5697-9748-A74F-E5893B405BCC}"/>
              </a:ext>
            </a:extLst>
          </p:cNvPr>
          <p:cNvSpPr txBox="1"/>
          <p:nvPr/>
        </p:nvSpPr>
        <p:spPr>
          <a:xfrm>
            <a:off x="1008624" y="3875239"/>
            <a:ext cx="10534163" cy="523220"/>
          </a:xfrm>
          <a:prstGeom prst="rect">
            <a:avLst/>
          </a:prstGeom>
          <a:noFill/>
        </p:spPr>
        <p:txBody>
          <a:bodyPr wrap="square" rtlCol="0">
            <a:spAutoFit/>
          </a:bodyPr>
          <a:lstStyle/>
          <a:p>
            <a:r>
              <a:rPr lang="ja-JP" altLang="en-US" sz="2800" b="1"/>
              <a:t>評価</a:t>
            </a:r>
            <a:endParaRPr kumimoji="1" lang="en-US" altLang="ja-JP" sz="2800" b="1" dirty="0"/>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CE70A3C2-7EF1-0444-99E6-1396B423F318}"/>
                  </a:ext>
                </a:extLst>
              </p:cNvPr>
              <p:cNvSpPr/>
              <p:nvPr/>
            </p:nvSpPr>
            <p:spPr>
              <a:xfrm>
                <a:off x="878806" y="4301565"/>
                <a:ext cx="8824742" cy="2177519"/>
              </a:xfrm>
              <a:prstGeom prst="rect">
                <a:avLst/>
              </a:prstGeom>
            </p:spPr>
            <p:txBody>
              <a:bodyPr wrap="square">
                <a:spAutoFit/>
              </a:bodyPr>
              <a:lstStyle/>
              <a:p>
                <a:pPr marL="914400" lvl="1" indent="-457200">
                  <a:buFont typeface="Wingdings" pitchFamily="2" charset="2"/>
                  <a:buChar char="n"/>
                </a:pPr>
                <a14:m>
                  <m:oMath xmlns:m="http://schemas.openxmlformats.org/officeDocument/2006/math">
                    <m:r>
                      <a:rPr lang="en-US" altLang="ja-JP" sz="2800" i="1" smtClean="0">
                        <a:latin typeface="Cambria Math" panose="02040503050406030204" pitchFamily="18" charset="0"/>
                      </a:rPr>
                      <m:t>𝑇</m:t>
                    </m:r>
                    <m:r>
                      <a:rPr lang="en-US" altLang="ja-JP" sz="2800" b="0" i="1" smtClean="0">
                        <a:latin typeface="Cambria Math" panose="02040503050406030204" pitchFamily="18" charset="0"/>
                      </a:rPr>
                      <m:t>𝑃𝑅</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𝑇𝑃</m:t>
                        </m:r>
                      </m:num>
                      <m:den>
                        <m:r>
                          <a:rPr lang="en-US" altLang="ja-JP" sz="2800" b="0" i="1" smtClean="0">
                            <a:latin typeface="Cambria Math" panose="02040503050406030204" pitchFamily="18" charset="0"/>
                          </a:rPr>
                          <m:t>𝑇𝑃</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𝐹𝑁</m:t>
                        </m:r>
                      </m:den>
                    </m:f>
                  </m:oMath>
                </a14:m>
                <a:r>
                  <a:rPr lang="en-US" altLang="ja-JP" sz="2800" dirty="0">
                    <a:solidFill>
                      <a:sysClr val="windowText" lastClr="000000"/>
                    </a:solidFill>
                  </a:rPr>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800" dirty="0">
                  <a:solidFill>
                    <a:sysClr val="windowText" lastClr="000000"/>
                  </a:solidFill>
                </a:endParaRPr>
              </a:p>
              <a:p>
                <a:pPr marL="914400" lvl="1" indent="-457200">
                  <a:buFont typeface="Wingdings" pitchFamily="2" charset="2"/>
                  <a:buChar char="n"/>
                </a:pPr>
                <a14:m>
                  <m:oMath xmlns:m="http://schemas.openxmlformats.org/officeDocument/2006/math">
                    <m:r>
                      <a:rPr lang="en-US" altLang="ja-JP" sz="2800" b="0" i="1" smtClean="0">
                        <a:latin typeface="Cambria Math" panose="02040503050406030204" pitchFamily="18" charset="0"/>
                      </a:rPr>
                      <m:t>𝐹𝑃𝑅</m:t>
                    </m:r>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𝐹𝑃</m:t>
                        </m:r>
                      </m:num>
                      <m:den>
                        <m:r>
                          <a:rPr lang="en-US" altLang="ja-JP" sz="2800" i="1">
                            <a:latin typeface="Cambria Math" panose="02040503050406030204" pitchFamily="18" charset="0"/>
                          </a:rPr>
                          <m:t>𝐹𝑃</m:t>
                        </m:r>
                        <m:r>
                          <a:rPr lang="en-US" altLang="ja-JP" sz="2800" i="1">
                            <a:latin typeface="Cambria Math" panose="02040503050406030204" pitchFamily="18" charset="0"/>
                          </a:rPr>
                          <m:t>+</m:t>
                        </m:r>
                        <m:r>
                          <a:rPr lang="en-US" altLang="ja-JP" sz="2800" i="1">
                            <a:latin typeface="Cambria Math" panose="02040503050406030204" pitchFamily="18" charset="0"/>
                          </a:rPr>
                          <m:t>𝑇𝑁</m:t>
                        </m:r>
                      </m:den>
                    </m:f>
                  </m:oMath>
                </a14:m>
                <a:r>
                  <a:rPr lang="en-US" altLang="ja-JP" sz="2800" dirty="0"/>
                  <a:t>  </a:t>
                </a:r>
                <a:r>
                  <a:rPr lang="ja-JP" altLang="en-US" sz="2400">
                    <a:solidFill>
                      <a:sysClr val="windowText" lastClr="000000"/>
                    </a:solidFill>
                  </a:rPr>
                  <a:t>−のうち</a:t>
                </a:r>
                <a:r>
                  <a:rPr lang="en-US" altLang="ja-JP" sz="2400" dirty="0">
                    <a:solidFill>
                      <a:sysClr val="windowText" lastClr="000000"/>
                    </a:solidFill>
                  </a:rPr>
                  <a:t>+</a:t>
                </a:r>
                <a:r>
                  <a:rPr lang="ja-JP" altLang="en-US" sz="2400">
                    <a:solidFill>
                      <a:sysClr val="windowText" lastClr="000000"/>
                    </a:solidFill>
                  </a:rPr>
                  <a:t>と予測した割合</a:t>
                </a:r>
                <a:endParaRPr lang="en-US" altLang="ja-JP" sz="2400" dirty="0">
                  <a:solidFill>
                    <a:sysClr val="windowText" lastClr="000000"/>
                  </a:solidFill>
                </a:endParaRPr>
              </a:p>
              <a:p>
                <a:pPr marL="914400" lvl="1" indent="-457200">
                  <a:buFont typeface="Wingdings" pitchFamily="2" charset="2"/>
                  <a:buChar char="n"/>
                </a:pPr>
                <a:r>
                  <a:rPr lang="ja-JP" altLang="en-US" sz="2400">
                    <a:solidFill>
                      <a:sysClr val="windowText" lastClr="000000"/>
                    </a:solidFill>
                  </a:rPr>
                  <a:t>横軸に</a:t>
                </a:r>
                <a:r>
                  <a:rPr lang="en-US" altLang="ja-JP" sz="2400" dirty="0">
                    <a:solidFill>
                      <a:sysClr val="windowText" lastClr="000000"/>
                    </a:solidFill>
                  </a:rPr>
                  <a:t>FPR</a:t>
                </a:r>
                <a:r>
                  <a:rPr lang="ja-JP" altLang="en-US" sz="2400">
                    <a:solidFill>
                      <a:sysClr val="windowText" lastClr="000000"/>
                    </a:solidFill>
                  </a:rPr>
                  <a:t>を縦軸に</a:t>
                </a:r>
                <a:r>
                  <a:rPr lang="en-US" altLang="ja-JP" sz="2400" dirty="0">
                    <a:solidFill>
                      <a:sysClr val="windowText" lastClr="000000"/>
                    </a:solidFill>
                  </a:rPr>
                  <a:t>TPR</a:t>
                </a:r>
              </a:p>
              <a:p>
                <a:pPr marL="914400" lvl="1" indent="-457200">
                  <a:buFont typeface="Arial" panose="020B0604020202020204" pitchFamily="34" charset="0"/>
                  <a:buChar char="•"/>
                </a:pPr>
                <a:endParaRPr lang="en-US" altLang="ja-JP" sz="2800" dirty="0">
                  <a:solidFill>
                    <a:sysClr val="windowText" lastClr="000000"/>
                  </a:solidFill>
                </a:endParaRPr>
              </a:p>
            </p:txBody>
          </p:sp>
        </mc:Choice>
        <mc:Fallback xmlns="">
          <p:sp>
            <p:nvSpPr>
              <p:cNvPr id="22" name="正方形/長方形 21">
                <a:extLst>
                  <a:ext uri="{FF2B5EF4-FFF2-40B4-BE49-F238E27FC236}">
                    <a16:creationId xmlns:a16="http://schemas.microsoft.com/office/drawing/2014/main" id="{CE70A3C2-7EF1-0444-99E6-1396B423F318}"/>
                  </a:ext>
                </a:extLst>
              </p:cNvPr>
              <p:cNvSpPr>
                <a:spLocks noRot="1" noChangeAspect="1" noMove="1" noResize="1" noEditPoints="1" noAdjustHandles="1" noChangeArrowheads="1" noChangeShapeType="1" noTextEdit="1"/>
              </p:cNvSpPr>
              <p:nvPr/>
            </p:nvSpPr>
            <p:spPr>
              <a:xfrm>
                <a:off x="878806" y="4301565"/>
                <a:ext cx="8824742" cy="2177519"/>
              </a:xfrm>
              <a:prstGeom prst="rect">
                <a:avLst/>
              </a:prstGeom>
              <a:blipFill>
                <a:blip r:embed="rId3"/>
                <a:stretch>
                  <a:fillRect/>
                </a:stretch>
              </a:blipFill>
            </p:spPr>
            <p:txBody>
              <a:bodyPr/>
              <a:lstStyle/>
              <a:p>
                <a:r>
                  <a:rPr lang="ja-JP" altLang="en-US">
                    <a:noFill/>
                  </a:rPr>
                  <a:t> </a:t>
                </a:r>
              </a:p>
            </p:txBody>
          </p:sp>
        </mc:Fallback>
      </mc:AlternateContent>
      <p:grpSp>
        <p:nvGrpSpPr>
          <p:cNvPr id="23" name="グループ化 22">
            <a:extLst>
              <a:ext uri="{FF2B5EF4-FFF2-40B4-BE49-F238E27FC236}">
                <a16:creationId xmlns:a16="http://schemas.microsoft.com/office/drawing/2014/main" id="{C7F30629-299D-C246-946A-B24E7FFFEBF1}"/>
              </a:ext>
            </a:extLst>
          </p:cNvPr>
          <p:cNvGrpSpPr/>
          <p:nvPr/>
        </p:nvGrpSpPr>
        <p:grpSpPr>
          <a:xfrm>
            <a:off x="1022669" y="5964310"/>
            <a:ext cx="9010536" cy="523220"/>
            <a:chOff x="1828802" y="3693370"/>
            <a:chExt cx="9010536" cy="523220"/>
          </a:xfrm>
        </p:grpSpPr>
        <p:sp>
          <p:nvSpPr>
            <p:cNvPr id="24" name="右矢印 23">
              <a:extLst>
                <a:ext uri="{FF2B5EF4-FFF2-40B4-BE49-F238E27FC236}">
                  <a16:creationId xmlns:a16="http://schemas.microsoft.com/office/drawing/2014/main" id="{907C22F8-75F5-6D49-8EFE-8F9127896F22}"/>
                </a:ext>
              </a:extLst>
            </p:cNvPr>
            <p:cNvSpPr/>
            <p:nvPr/>
          </p:nvSpPr>
          <p:spPr>
            <a:xfrm>
              <a:off x="1828802" y="3706588"/>
              <a:ext cx="717436" cy="473528"/>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6A9F60B-F15C-EA44-A612-856BDC6FFE75}"/>
                </a:ext>
              </a:extLst>
            </p:cNvPr>
            <p:cNvSpPr/>
            <p:nvPr/>
          </p:nvSpPr>
          <p:spPr>
            <a:xfrm>
              <a:off x="2595222" y="3693370"/>
              <a:ext cx="8244116" cy="523220"/>
            </a:xfrm>
            <a:prstGeom prst="rect">
              <a:avLst/>
            </a:prstGeom>
          </p:spPr>
          <p:txBody>
            <a:bodyPr wrap="none">
              <a:spAutoFit/>
            </a:bodyPr>
            <a:lstStyle/>
            <a:p>
              <a:r>
                <a:rPr lang="en-US" altLang="ja-JP" sz="2800" dirty="0">
                  <a:solidFill>
                    <a:srgbClr val="C00000"/>
                  </a:solidFill>
                </a:rPr>
                <a:t>True Positive Rate</a:t>
              </a:r>
              <a:r>
                <a:rPr lang="ja-JP" altLang="en-US" sz="2800">
                  <a:solidFill>
                    <a:srgbClr val="C00000"/>
                  </a:solidFill>
                </a:rPr>
                <a:t>を高く，</a:t>
              </a:r>
              <a:r>
                <a:rPr lang="en-US" altLang="ja-JP" sz="2800" dirty="0">
                  <a:solidFill>
                    <a:srgbClr val="C00000"/>
                  </a:solidFill>
                </a:rPr>
                <a:t>False Positive Rate</a:t>
              </a:r>
              <a:r>
                <a:rPr lang="ja-JP" altLang="en-US" sz="2800">
                  <a:solidFill>
                    <a:srgbClr val="C00000"/>
                  </a:solidFill>
                </a:rPr>
                <a:t>を低く</a:t>
              </a:r>
              <a:endParaRPr lang="en-US" altLang="ja-JP" sz="2800" dirty="0">
                <a:solidFill>
                  <a:srgbClr val="C00000"/>
                </a:solidFill>
              </a:endParaRPr>
            </a:p>
          </p:txBody>
        </p:sp>
      </p:grpSp>
      <p:pic>
        <p:nvPicPr>
          <p:cNvPr id="27" name="図 26">
            <a:extLst>
              <a:ext uri="{FF2B5EF4-FFF2-40B4-BE49-F238E27FC236}">
                <a16:creationId xmlns:a16="http://schemas.microsoft.com/office/drawing/2014/main" id="{DD9CBC5E-3B2B-594F-9005-DF0943DBCF32}"/>
              </a:ext>
            </a:extLst>
          </p:cNvPr>
          <p:cNvPicPr>
            <a:picLocks noChangeAspect="1"/>
          </p:cNvPicPr>
          <p:nvPr/>
        </p:nvPicPr>
        <p:blipFill>
          <a:blip r:embed="rId4"/>
          <a:stretch>
            <a:fillRect/>
          </a:stretch>
        </p:blipFill>
        <p:spPr>
          <a:xfrm>
            <a:off x="9070419" y="1370022"/>
            <a:ext cx="3043647" cy="1552082"/>
          </a:xfrm>
          <a:prstGeom prst="rect">
            <a:avLst/>
          </a:prstGeom>
        </p:spPr>
      </p:pic>
    </p:spTree>
    <p:extLst>
      <p:ext uri="{BB962C8B-B14F-4D97-AF65-F5344CB8AC3E}">
        <p14:creationId xmlns:p14="http://schemas.microsoft.com/office/powerpoint/2010/main" val="19476079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50DE06-2AAD-A74B-B19F-240F09E4EB67}"/>
              </a:ext>
            </a:extLst>
          </p:cNvPr>
          <p:cNvSpPr>
            <a:spLocks noGrp="1"/>
          </p:cNvSpPr>
          <p:nvPr>
            <p:ph type="title"/>
          </p:nvPr>
        </p:nvSpPr>
        <p:spPr>
          <a:xfrm>
            <a:off x="728654" y="72094"/>
            <a:ext cx="9601200" cy="724002"/>
          </a:xfrm>
        </p:spPr>
        <p:txBody>
          <a:bodyPr/>
          <a:lstStyle/>
          <a:p>
            <a:r>
              <a:rPr kumimoji="1" lang="ja-JP" altLang="en-US"/>
              <a:t>有効性の検証　データ</a:t>
            </a:r>
          </a:p>
        </p:txBody>
      </p:sp>
      <p:sp>
        <p:nvSpPr>
          <p:cNvPr id="4" name="日付プレースホルダー 3">
            <a:extLst>
              <a:ext uri="{FF2B5EF4-FFF2-40B4-BE49-F238E27FC236}">
                <a16:creationId xmlns:a16="http://schemas.microsoft.com/office/drawing/2014/main" id="{4B0066C4-BD33-C74F-9011-25A7526CA115}"/>
              </a:ext>
            </a:extLst>
          </p:cNvPr>
          <p:cNvSpPr>
            <a:spLocks noGrp="1"/>
          </p:cNvSpPr>
          <p:nvPr>
            <p:ph type="dt" sz="half" idx="10"/>
          </p:nvPr>
        </p:nvSpPr>
        <p:spPr/>
        <p:txBody>
          <a:bodyPr/>
          <a:lstStyle/>
          <a:p>
            <a:fld id="{C0C67749-2B36-AD40-9CEA-E3E485BCEC86}"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8129FA90-B729-A844-B325-2E13466049DE}"/>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C72A5299-B52F-B34A-9B22-F591754BEC61}"/>
              </a:ext>
            </a:extLst>
          </p:cNvPr>
          <p:cNvSpPr>
            <a:spLocks noGrp="1"/>
          </p:cNvSpPr>
          <p:nvPr>
            <p:ph type="sldNum" sz="quarter" idx="12"/>
          </p:nvPr>
        </p:nvSpPr>
        <p:spPr/>
        <p:txBody>
          <a:bodyPr/>
          <a:lstStyle/>
          <a:p>
            <a:fld id="{C396DE94-E78B-4743-9932-E18BCB9B557B}" type="slidenum">
              <a:rPr kumimoji="1" lang="ja-JP" altLang="en-US" smtClean="0"/>
              <a:t>48</a:t>
            </a:fld>
            <a:endParaRPr kumimoji="1" lang="ja-JP" altLang="en-US"/>
          </a:p>
        </p:txBody>
      </p:sp>
      <p:grpSp>
        <p:nvGrpSpPr>
          <p:cNvPr id="3" name="グループ化 2">
            <a:extLst>
              <a:ext uri="{FF2B5EF4-FFF2-40B4-BE49-F238E27FC236}">
                <a16:creationId xmlns:a16="http://schemas.microsoft.com/office/drawing/2014/main" id="{598FD560-98D2-6B49-9120-E88A46737705}"/>
              </a:ext>
            </a:extLst>
          </p:cNvPr>
          <p:cNvGrpSpPr/>
          <p:nvPr/>
        </p:nvGrpSpPr>
        <p:grpSpPr>
          <a:xfrm>
            <a:off x="1154221" y="1381229"/>
            <a:ext cx="9914807" cy="4193011"/>
            <a:chOff x="1154221" y="1121917"/>
            <a:chExt cx="9914807" cy="4193011"/>
          </a:xfrm>
        </p:grpSpPr>
        <p:sp>
          <p:nvSpPr>
            <p:cNvPr id="7" name="コンテンツ プレースホルダー 6">
              <a:extLst>
                <a:ext uri="{FF2B5EF4-FFF2-40B4-BE49-F238E27FC236}">
                  <a16:creationId xmlns:a16="http://schemas.microsoft.com/office/drawing/2014/main" id="{552A8138-70B4-3248-A0D4-9B676E46B55D}"/>
                </a:ext>
              </a:extLst>
            </p:cNvPr>
            <p:cNvSpPr txBox="1">
              <a:spLocks/>
            </p:cNvSpPr>
            <p:nvPr/>
          </p:nvSpPr>
          <p:spPr>
            <a:xfrm>
              <a:off x="1154221" y="1121917"/>
              <a:ext cx="9601200" cy="66620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ja-JP" altLang="en-US" sz="2400">
                  <a:solidFill>
                    <a:srgbClr val="002060"/>
                  </a:solidFill>
                </a:rPr>
                <a:t>カード会社の取引データ</a:t>
              </a:r>
              <a:r>
                <a:rPr lang="en-US" altLang="ja-JP" sz="2400" dirty="0">
                  <a:solidFill>
                    <a:srgbClr val="002060"/>
                  </a:solidFill>
                </a:rPr>
                <a:t>[8]</a:t>
              </a:r>
              <a:endParaRPr lang="ja-JP" altLang="en-US" sz="2400">
                <a:solidFill>
                  <a:srgbClr val="002060"/>
                </a:solidFill>
              </a:endParaRPr>
            </a:p>
          </p:txBody>
        </p:sp>
        <p:sp>
          <p:nvSpPr>
            <p:cNvPr id="8" name="コンテンツ プレースホルダー 2">
              <a:extLst>
                <a:ext uri="{FF2B5EF4-FFF2-40B4-BE49-F238E27FC236}">
                  <a16:creationId xmlns:a16="http://schemas.microsoft.com/office/drawing/2014/main" id="{A9254B44-D502-1141-B730-27A16842DC92}"/>
                </a:ext>
              </a:extLst>
            </p:cNvPr>
            <p:cNvSpPr txBox="1">
              <a:spLocks/>
            </p:cNvSpPr>
            <p:nvPr/>
          </p:nvSpPr>
          <p:spPr>
            <a:xfrm>
              <a:off x="1467828" y="1548246"/>
              <a:ext cx="9601200" cy="3766682"/>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lt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lt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lt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lt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lt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lt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lt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9pPr>
            </a:lstStyle>
            <a:p>
              <a:r>
                <a:rPr lang="ja-JP" altLang="en-US" sz="2400">
                  <a:solidFill>
                    <a:sysClr val="windowText" lastClr="000000"/>
                  </a:solidFill>
                </a:rPr>
                <a:t>ある会社の</a:t>
              </a:r>
              <a:r>
                <a:rPr lang="en-US" altLang="ja-JP" sz="2400" dirty="0">
                  <a:solidFill>
                    <a:sysClr val="windowText" lastClr="000000"/>
                  </a:solidFill>
                </a:rPr>
                <a:t>2018</a:t>
              </a:r>
              <a:r>
                <a:rPr lang="ja-JP" altLang="en-US" sz="2400">
                  <a:solidFill>
                    <a:sysClr val="windowText" lastClr="000000"/>
                  </a:solidFill>
                </a:rPr>
                <a:t>年</a:t>
              </a:r>
              <a:r>
                <a:rPr lang="en-US" altLang="ja-JP" sz="2400" dirty="0">
                  <a:solidFill>
                    <a:sysClr val="windowText" lastClr="000000"/>
                  </a:solidFill>
                </a:rPr>
                <a:t>9</a:t>
              </a:r>
              <a:r>
                <a:rPr lang="ja-JP" altLang="en-US" sz="2400">
                  <a:solidFill>
                    <a:sysClr val="windowText" lastClr="000000"/>
                  </a:solidFill>
                </a:rPr>
                <a:t>月中の</a:t>
              </a:r>
              <a:r>
                <a:rPr lang="en-US" altLang="ja-JP" sz="2400" dirty="0">
                  <a:solidFill>
                    <a:sysClr val="windowText" lastClr="000000"/>
                  </a:solidFill>
                </a:rPr>
                <a:t>2</a:t>
              </a:r>
              <a:r>
                <a:rPr lang="ja-JP" altLang="en-US" sz="2400">
                  <a:solidFill>
                    <a:sysClr val="windowText" lastClr="000000"/>
                  </a:solidFill>
                </a:rPr>
                <a:t>日分カードの取引</a:t>
              </a:r>
              <a:r>
                <a:rPr lang="en-US" altLang="ja-JP" sz="2400" dirty="0">
                  <a:solidFill>
                    <a:sysClr val="windowText" lastClr="000000"/>
                  </a:solidFill>
                </a:rPr>
                <a:t>284,807</a:t>
              </a:r>
              <a:r>
                <a:rPr lang="ja-JP" altLang="en-US" sz="2400">
                  <a:solidFill>
                    <a:sysClr val="windowText" lastClr="000000"/>
                  </a:solidFill>
                </a:rPr>
                <a:t>件を記録したデータ</a:t>
              </a:r>
              <a:endParaRPr lang="en-US" altLang="ja-JP" sz="2400" dirty="0">
                <a:solidFill>
                  <a:sysClr val="windowText" lastClr="000000"/>
                </a:solidFill>
              </a:endParaRPr>
            </a:p>
            <a:p>
              <a:r>
                <a:rPr lang="ja-JP" altLang="en-US" sz="2400">
                  <a:solidFill>
                    <a:sysClr val="windowText" lastClr="000000"/>
                  </a:solidFill>
                </a:rPr>
                <a:t>各列に含まれる値</a:t>
              </a:r>
              <a:endParaRPr lang="en-US" altLang="ja-JP" sz="2400" dirty="0">
                <a:solidFill>
                  <a:sysClr val="windowText" lastClr="000000"/>
                </a:solidFill>
              </a:endParaRPr>
            </a:p>
            <a:p>
              <a:pPr lvl="1"/>
              <a:r>
                <a:rPr lang="en-US" altLang="ja-JP" sz="2400" dirty="0">
                  <a:solidFill>
                    <a:sysClr val="windowText" lastClr="000000"/>
                  </a:solidFill>
                </a:rPr>
                <a:t>Time</a:t>
              </a:r>
              <a:r>
                <a:rPr lang="ja-JP" altLang="en-US" sz="2400">
                  <a:solidFill>
                    <a:sysClr val="windowText" lastClr="000000"/>
                  </a:solidFill>
                </a:rPr>
                <a:t>：一回目の取引との間隔</a:t>
              </a:r>
              <a:endParaRPr lang="en-US" altLang="ja-JP" sz="2400" dirty="0">
                <a:solidFill>
                  <a:sysClr val="windowText" lastClr="000000"/>
                </a:solidFill>
              </a:endParaRPr>
            </a:p>
            <a:p>
              <a:pPr lvl="1"/>
              <a:r>
                <a:rPr lang="en-US" altLang="ja-JP" sz="2400" dirty="0">
                  <a:solidFill>
                    <a:sysClr val="windowText" lastClr="000000"/>
                  </a:solidFill>
                </a:rPr>
                <a:t>V1〜V28</a:t>
              </a:r>
              <a:r>
                <a:rPr lang="ja-JP" altLang="en-US" sz="2400">
                  <a:solidFill>
                    <a:sysClr val="windowText" lastClr="000000"/>
                  </a:solidFill>
                </a:rPr>
                <a:t>：個人情報を含む素性に主成分分析をかけた値</a:t>
              </a:r>
              <a:endParaRPr lang="en-US" altLang="ja-JP" sz="2400" dirty="0">
                <a:solidFill>
                  <a:sysClr val="windowText" lastClr="000000"/>
                </a:solidFill>
              </a:endParaRPr>
            </a:p>
            <a:p>
              <a:pPr lvl="1"/>
              <a:r>
                <a:rPr lang="en-US" altLang="ja-JP" sz="2400" dirty="0">
                  <a:solidFill>
                    <a:sysClr val="windowText" lastClr="000000"/>
                  </a:solidFill>
                </a:rPr>
                <a:t>Amount</a:t>
              </a:r>
              <a:r>
                <a:rPr lang="ja-JP" altLang="en-US" sz="2400">
                  <a:solidFill>
                    <a:sysClr val="windowText" lastClr="000000"/>
                  </a:solidFill>
                </a:rPr>
                <a:t>：取引が行われた価格</a:t>
              </a:r>
              <a:endParaRPr lang="en-US" altLang="ja-JP" sz="2400" dirty="0">
                <a:solidFill>
                  <a:sysClr val="windowText" lastClr="000000"/>
                </a:solidFill>
              </a:endParaRPr>
            </a:p>
            <a:p>
              <a:pPr lvl="1"/>
              <a:r>
                <a:rPr lang="en-US" altLang="ja-JP" sz="2400" dirty="0">
                  <a:solidFill>
                    <a:sysClr val="windowText" lastClr="000000"/>
                  </a:solidFill>
                </a:rPr>
                <a:t>Class </a:t>
              </a:r>
              <a:r>
                <a:rPr lang="ja-JP" altLang="en-US" sz="2400">
                  <a:solidFill>
                    <a:sysClr val="windowText" lastClr="000000"/>
                  </a:solidFill>
                </a:rPr>
                <a:t>：取引が詐欺であったか否か</a:t>
              </a:r>
              <a:endParaRPr lang="en-US" altLang="ja-JP" sz="2400" dirty="0">
                <a:solidFill>
                  <a:sysClr val="windowText" lastClr="000000"/>
                </a:solidFill>
              </a:endParaRPr>
            </a:p>
            <a:p>
              <a:pPr lvl="1"/>
              <a:endParaRPr lang="en-US" altLang="ja-JP" sz="2400" dirty="0">
                <a:solidFill>
                  <a:sysClr val="windowText" lastClr="000000"/>
                </a:solidFill>
              </a:endParaRPr>
            </a:p>
            <a:p>
              <a:pPr marL="530352" lvl="1" indent="0">
                <a:buNone/>
              </a:pPr>
              <a:endParaRPr lang="en-US" altLang="ja-JP" sz="2400" dirty="0">
                <a:solidFill>
                  <a:sysClr val="windowText" lastClr="000000"/>
                </a:solidFill>
              </a:endParaRPr>
            </a:p>
            <a:p>
              <a:endParaRPr lang="en-US" altLang="ja-JP" sz="2400" dirty="0">
                <a:solidFill>
                  <a:sysClr val="windowText" lastClr="000000"/>
                </a:solidFill>
              </a:endParaRPr>
            </a:p>
          </p:txBody>
        </p:sp>
      </p:grpSp>
      <p:pic>
        <p:nvPicPr>
          <p:cNvPr id="9" name="図 8">
            <a:extLst>
              <a:ext uri="{FF2B5EF4-FFF2-40B4-BE49-F238E27FC236}">
                <a16:creationId xmlns:a16="http://schemas.microsoft.com/office/drawing/2014/main" id="{7CD91B80-270D-1347-A85F-44699E6A5D8F}"/>
              </a:ext>
            </a:extLst>
          </p:cNvPr>
          <p:cNvPicPr>
            <a:picLocks noChangeAspect="1"/>
          </p:cNvPicPr>
          <p:nvPr/>
        </p:nvPicPr>
        <p:blipFill rotWithShape="1">
          <a:blip r:embed="rId2"/>
          <a:srcRect b="10722"/>
          <a:stretch/>
        </p:blipFill>
        <p:spPr>
          <a:xfrm>
            <a:off x="5076967" y="4831850"/>
            <a:ext cx="6305668" cy="1525687"/>
          </a:xfrm>
          <a:prstGeom prst="rect">
            <a:avLst/>
          </a:prstGeom>
        </p:spPr>
      </p:pic>
      <p:sp>
        <p:nvSpPr>
          <p:cNvPr id="10" name="テキスト ボックス 9">
            <a:extLst>
              <a:ext uri="{FF2B5EF4-FFF2-40B4-BE49-F238E27FC236}">
                <a16:creationId xmlns:a16="http://schemas.microsoft.com/office/drawing/2014/main" id="{4C0BEAE2-949F-EE45-A3EF-A6CDAF192A8A}"/>
              </a:ext>
            </a:extLst>
          </p:cNvPr>
          <p:cNvSpPr txBox="1"/>
          <p:nvPr/>
        </p:nvSpPr>
        <p:spPr>
          <a:xfrm>
            <a:off x="964006" y="871639"/>
            <a:ext cx="3775393" cy="523220"/>
          </a:xfrm>
          <a:prstGeom prst="rect">
            <a:avLst/>
          </a:prstGeom>
          <a:noFill/>
        </p:spPr>
        <p:txBody>
          <a:bodyPr wrap="none" rtlCol="0">
            <a:spAutoFit/>
          </a:bodyPr>
          <a:lstStyle/>
          <a:p>
            <a:r>
              <a:rPr lang="ja-JP" altLang="en-US" sz="2800"/>
              <a:t>教師付きデータで検証</a:t>
            </a:r>
          </a:p>
        </p:txBody>
      </p:sp>
      <p:sp>
        <p:nvSpPr>
          <p:cNvPr id="11" name="正方形/長方形 10">
            <a:extLst>
              <a:ext uri="{FF2B5EF4-FFF2-40B4-BE49-F238E27FC236}">
                <a16:creationId xmlns:a16="http://schemas.microsoft.com/office/drawing/2014/main" id="{7C217FAF-0D4C-304E-A538-A228EEC36A2B}"/>
              </a:ext>
            </a:extLst>
          </p:cNvPr>
          <p:cNvSpPr/>
          <p:nvPr/>
        </p:nvSpPr>
        <p:spPr>
          <a:xfrm>
            <a:off x="5448093" y="748234"/>
            <a:ext cx="7452601" cy="738664"/>
          </a:xfrm>
          <a:prstGeom prst="rect">
            <a:avLst/>
          </a:prstGeom>
        </p:spPr>
        <p:txBody>
          <a:bodyPr wrap="square">
            <a:spAutoFit/>
          </a:bodyPr>
          <a:lstStyle/>
          <a:p>
            <a:r>
              <a:rPr lang="en-US" altLang="ja-JP" sz="1400" dirty="0"/>
              <a:t>[8]</a:t>
            </a:r>
            <a:r>
              <a:rPr lang="ja-JP" altLang="en-US" sz="1400"/>
              <a:t>A. Dal Pozzolo, O. Caelen, R.A. Johnson, G. Bontempi, Calibrating probability with undersampling for unbalanced classification, in: Symposium Series on Computational Intelligence, IEEE, 2015, pp. 159–166.</a:t>
            </a:r>
          </a:p>
        </p:txBody>
      </p:sp>
    </p:spTree>
    <p:extLst>
      <p:ext uri="{BB962C8B-B14F-4D97-AF65-F5344CB8AC3E}">
        <p14:creationId xmlns:p14="http://schemas.microsoft.com/office/powerpoint/2010/main" val="33498195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A2086-10C4-FC44-934F-E5323E9DD9D6}"/>
              </a:ext>
            </a:extLst>
          </p:cNvPr>
          <p:cNvSpPr>
            <a:spLocks noGrp="1"/>
          </p:cNvSpPr>
          <p:nvPr>
            <p:ph type="title"/>
          </p:nvPr>
        </p:nvSpPr>
        <p:spPr/>
        <p:txBody>
          <a:bodyPr/>
          <a:lstStyle/>
          <a:p>
            <a:r>
              <a:rPr kumimoji="1" lang="ja-JP" altLang="en-US"/>
              <a:t>有効性の検証　データ</a:t>
            </a:r>
          </a:p>
        </p:txBody>
      </p:sp>
      <p:pic>
        <p:nvPicPr>
          <p:cNvPr id="8" name="コンテンツ プレースホルダー 7">
            <a:extLst>
              <a:ext uri="{FF2B5EF4-FFF2-40B4-BE49-F238E27FC236}">
                <a16:creationId xmlns:a16="http://schemas.microsoft.com/office/drawing/2014/main" id="{1142D99C-0231-8945-BF8E-41FE7C4FD574}"/>
              </a:ext>
            </a:extLst>
          </p:cNvPr>
          <p:cNvPicPr>
            <a:picLocks noGrp="1" noChangeAspect="1"/>
          </p:cNvPicPr>
          <p:nvPr>
            <p:ph idx="1"/>
          </p:nvPr>
        </p:nvPicPr>
        <p:blipFill>
          <a:blip r:embed="rId2"/>
          <a:stretch>
            <a:fillRect/>
          </a:stretch>
        </p:blipFill>
        <p:spPr>
          <a:xfrm>
            <a:off x="1640203" y="760452"/>
            <a:ext cx="9428825" cy="5229433"/>
          </a:xfrm>
        </p:spPr>
      </p:pic>
      <p:sp>
        <p:nvSpPr>
          <p:cNvPr id="4" name="日付プレースホルダー 3">
            <a:extLst>
              <a:ext uri="{FF2B5EF4-FFF2-40B4-BE49-F238E27FC236}">
                <a16:creationId xmlns:a16="http://schemas.microsoft.com/office/drawing/2014/main" id="{71EF8DC9-6721-1C41-8B3B-4054AE2A25EE}"/>
              </a:ext>
            </a:extLst>
          </p:cNvPr>
          <p:cNvSpPr>
            <a:spLocks noGrp="1"/>
          </p:cNvSpPr>
          <p:nvPr>
            <p:ph type="dt" sz="half" idx="10"/>
          </p:nvPr>
        </p:nvSpPr>
        <p:spPr/>
        <p:txBody>
          <a:bodyPr/>
          <a:lstStyle/>
          <a:p>
            <a:fld id="{251E7A64-0CF7-0A4A-B68C-E39F60F306E0}"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DC7C1F3F-05E8-5343-86AA-8187C1F9EE55}"/>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69D06C17-6E11-3449-B969-9F095A7ADA07}"/>
              </a:ext>
            </a:extLst>
          </p:cNvPr>
          <p:cNvSpPr>
            <a:spLocks noGrp="1"/>
          </p:cNvSpPr>
          <p:nvPr>
            <p:ph type="sldNum" sz="quarter" idx="12"/>
          </p:nvPr>
        </p:nvSpPr>
        <p:spPr/>
        <p:txBody>
          <a:bodyPr/>
          <a:lstStyle/>
          <a:p>
            <a:fld id="{C396DE94-E78B-4743-9932-E18BCB9B557B}" type="slidenum">
              <a:rPr kumimoji="1" lang="ja-JP" altLang="en-US" smtClean="0"/>
              <a:t>49</a:t>
            </a:fld>
            <a:endParaRPr kumimoji="1" lang="ja-JP" altLang="en-US"/>
          </a:p>
        </p:txBody>
      </p:sp>
      <p:sp>
        <p:nvSpPr>
          <p:cNvPr id="9" name="テキスト ボックス 8">
            <a:extLst>
              <a:ext uri="{FF2B5EF4-FFF2-40B4-BE49-F238E27FC236}">
                <a16:creationId xmlns:a16="http://schemas.microsoft.com/office/drawing/2014/main" id="{4664C301-4953-7048-9ADD-47DE4691F9B7}"/>
              </a:ext>
            </a:extLst>
          </p:cNvPr>
          <p:cNvSpPr txBox="1"/>
          <p:nvPr/>
        </p:nvSpPr>
        <p:spPr>
          <a:xfrm>
            <a:off x="3693558" y="5798677"/>
            <a:ext cx="5211683" cy="523220"/>
          </a:xfrm>
          <a:prstGeom prst="rect">
            <a:avLst/>
          </a:prstGeom>
          <a:noFill/>
        </p:spPr>
        <p:txBody>
          <a:bodyPr wrap="none" rtlCol="0">
            <a:spAutoFit/>
          </a:bodyPr>
          <a:lstStyle/>
          <a:p>
            <a:r>
              <a:rPr lang="ja-JP" altLang="en-US" sz="2800"/>
              <a:t>各変数のクラス別ヒストグラム</a:t>
            </a:r>
          </a:p>
        </p:txBody>
      </p:sp>
    </p:spTree>
    <p:extLst>
      <p:ext uri="{BB962C8B-B14F-4D97-AF65-F5344CB8AC3E}">
        <p14:creationId xmlns:p14="http://schemas.microsoft.com/office/powerpoint/2010/main" val="554894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E90C90-B0AC-9740-B52E-A8ECDB2AEB25}"/>
              </a:ext>
            </a:extLst>
          </p:cNvPr>
          <p:cNvSpPr>
            <a:spLocks noGrp="1"/>
          </p:cNvSpPr>
          <p:nvPr>
            <p:ph type="title"/>
          </p:nvPr>
        </p:nvSpPr>
        <p:spPr/>
        <p:txBody>
          <a:bodyPr/>
          <a:lstStyle/>
          <a:p>
            <a:r>
              <a:rPr lang="ja-JP" altLang="en-US"/>
              <a:t>先行研究</a:t>
            </a:r>
            <a:endParaRPr kumimoji="1" lang="ja-JP" altLang="en-US"/>
          </a:p>
        </p:txBody>
      </p:sp>
      <p:sp>
        <p:nvSpPr>
          <p:cNvPr id="4" name="日付プレースホルダー 3">
            <a:extLst>
              <a:ext uri="{FF2B5EF4-FFF2-40B4-BE49-F238E27FC236}">
                <a16:creationId xmlns:a16="http://schemas.microsoft.com/office/drawing/2014/main" id="{B8F0CAE3-78D3-9541-93FE-A50C5ABFAB6D}"/>
              </a:ext>
            </a:extLst>
          </p:cNvPr>
          <p:cNvSpPr>
            <a:spLocks noGrp="1"/>
          </p:cNvSpPr>
          <p:nvPr>
            <p:ph type="dt" sz="half" idx="10"/>
          </p:nvPr>
        </p:nvSpPr>
        <p:spPr/>
        <p:txBody>
          <a:bodyPr/>
          <a:lstStyle/>
          <a:p>
            <a:fld id="{878CED6F-2A7F-F34B-A1BB-583BE042E8E9}" type="datetime1">
              <a:rPr kumimoji="1" lang="ja-JP" altLang="en-US" smtClean="0"/>
              <a:t>2019/2/13</a:t>
            </a:fld>
            <a:endParaRPr kumimoji="1" lang="ja-JP" altLang="en-US"/>
          </a:p>
        </p:txBody>
      </p:sp>
      <p:sp>
        <p:nvSpPr>
          <p:cNvPr id="5" name="フッター プレースホルダー 4">
            <a:extLst>
              <a:ext uri="{FF2B5EF4-FFF2-40B4-BE49-F238E27FC236}">
                <a16:creationId xmlns:a16="http://schemas.microsoft.com/office/drawing/2014/main" id="{52C9121B-3F8A-AC49-90A4-17D3B947368C}"/>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9841B417-F765-094F-A35A-67F0DFEA40A4}"/>
              </a:ext>
            </a:extLst>
          </p:cNvPr>
          <p:cNvSpPr>
            <a:spLocks noGrp="1"/>
          </p:cNvSpPr>
          <p:nvPr>
            <p:ph type="sldNum" sz="quarter" idx="12"/>
          </p:nvPr>
        </p:nvSpPr>
        <p:spPr/>
        <p:txBody>
          <a:bodyPr/>
          <a:lstStyle/>
          <a:p>
            <a:fld id="{C396DE94-E78B-4743-9932-E18BCB9B557B}" type="slidenum">
              <a:rPr kumimoji="1" lang="ja-JP" altLang="en-US" smtClean="0"/>
              <a:t>5</a:t>
            </a:fld>
            <a:endParaRPr kumimoji="1" lang="ja-JP" altLang="en-US"/>
          </a:p>
        </p:txBody>
      </p:sp>
      <p:grpSp>
        <p:nvGrpSpPr>
          <p:cNvPr id="9" name="グループ化 8">
            <a:extLst>
              <a:ext uri="{FF2B5EF4-FFF2-40B4-BE49-F238E27FC236}">
                <a16:creationId xmlns:a16="http://schemas.microsoft.com/office/drawing/2014/main" id="{CD48691A-1ACE-BC43-B79B-C8380C055463}"/>
              </a:ext>
            </a:extLst>
          </p:cNvPr>
          <p:cNvGrpSpPr/>
          <p:nvPr/>
        </p:nvGrpSpPr>
        <p:grpSpPr>
          <a:xfrm>
            <a:off x="1312085" y="669127"/>
            <a:ext cx="10007096" cy="3077416"/>
            <a:chOff x="1430197" y="1151095"/>
            <a:chExt cx="10007096" cy="3077416"/>
          </a:xfrm>
        </p:grpSpPr>
        <p:sp>
          <p:nvSpPr>
            <p:cNvPr id="55" name="正方形/長方形 54">
              <a:extLst>
                <a:ext uri="{FF2B5EF4-FFF2-40B4-BE49-F238E27FC236}">
                  <a16:creationId xmlns:a16="http://schemas.microsoft.com/office/drawing/2014/main" id="{CF40D7DE-9087-1C45-9042-162A2990D523}"/>
                </a:ext>
              </a:extLst>
            </p:cNvPr>
            <p:cNvSpPr/>
            <p:nvPr/>
          </p:nvSpPr>
          <p:spPr>
            <a:xfrm>
              <a:off x="1430197" y="1151095"/>
              <a:ext cx="10007096" cy="19126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B1A5D991-2A70-A545-A1F2-3EB3C5BFC863}"/>
                </a:ext>
              </a:extLst>
            </p:cNvPr>
            <p:cNvSpPr txBox="1"/>
            <p:nvPr/>
          </p:nvSpPr>
          <p:spPr>
            <a:xfrm>
              <a:off x="1533145" y="1181523"/>
              <a:ext cx="8021321" cy="3046988"/>
            </a:xfrm>
            <a:prstGeom prst="rect">
              <a:avLst/>
            </a:prstGeom>
            <a:noFill/>
          </p:spPr>
          <p:txBody>
            <a:bodyPr wrap="square" rtlCol="0">
              <a:spAutoFit/>
            </a:bodyPr>
            <a:lstStyle/>
            <a:p>
              <a:r>
                <a:rPr lang="ja-JP" altLang="en-US" sz="2400"/>
                <a:t>教師あり学習</a:t>
              </a:r>
              <a:endParaRPr kumimoji="1" lang="en-US" altLang="ja-JP" sz="2400" dirty="0"/>
            </a:p>
            <a:p>
              <a:pPr marL="342900" indent="-342900">
                <a:buFont typeface="Wingdings" pitchFamily="2" charset="2"/>
                <a:buChar char="n"/>
              </a:pPr>
              <a:r>
                <a:rPr kumimoji="1" lang="ja-JP" altLang="en-US" sz="2400"/>
                <a:t>ニューラルネット</a:t>
              </a:r>
              <a:r>
                <a:rPr kumimoji="1" lang="en-US" altLang="ja-JP" sz="2400" dirty="0"/>
                <a:t>[3]</a:t>
              </a:r>
            </a:p>
            <a:p>
              <a:pPr marL="342900" indent="-342900">
                <a:buFont typeface="Wingdings" pitchFamily="2" charset="2"/>
                <a:buChar char="n"/>
              </a:pPr>
              <a:r>
                <a:rPr lang="ja-JP" altLang="en-US" sz="2400"/>
                <a:t>決定木</a:t>
              </a:r>
              <a:r>
                <a:rPr lang="en-US" altLang="ja-JP" sz="2400" dirty="0"/>
                <a:t>[4]</a:t>
              </a:r>
            </a:p>
            <a:p>
              <a:pPr marL="342900" indent="-342900">
                <a:buFont typeface="Wingdings" pitchFamily="2" charset="2"/>
                <a:buChar char="n"/>
              </a:pPr>
              <a:r>
                <a:rPr kumimoji="1" lang="ja-JP" altLang="en-US" sz="2400"/>
                <a:t>重み付き異常度による分類</a:t>
              </a:r>
              <a:r>
                <a:rPr kumimoji="1" lang="en-US" altLang="ja-JP" sz="2400" dirty="0"/>
                <a:t>[5]</a:t>
              </a:r>
            </a:p>
            <a:p>
              <a:pPr marL="342900" indent="-342900">
                <a:buFont typeface="Wingdings" pitchFamily="2" charset="2"/>
                <a:buChar char="n"/>
              </a:pPr>
              <a:r>
                <a:rPr lang="en-US" altLang="ja-JP" sz="2400" dirty="0"/>
                <a:t>Random Forest</a:t>
              </a:r>
              <a:r>
                <a:rPr lang="ja-JP" altLang="en-US" sz="2400"/>
                <a:t>，ロジスティック回帰，</a:t>
              </a:r>
              <a:r>
                <a:rPr lang="en-US" altLang="ja-JP" sz="2400" dirty="0"/>
                <a:t>SVM[6]</a:t>
              </a:r>
            </a:p>
            <a:p>
              <a:pPr marL="342900" indent="-342900">
                <a:buFont typeface="Wingdings" pitchFamily="2" charset="2"/>
                <a:buChar char="n"/>
              </a:pPr>
              <a:endParaRPr kumimoji="1" lang="en-US" altLang="ja-JP" sz="2400" dirty="0"/>
            </a:p>
            <a:p>
              <a:r>
                <a:rPr lang="en-US" altLang="ja-JP" sz="2400" dirty="0"/>
                <a:t>	</a:t>
              </a:r>
              <a:endParaRPr kumimoji="1" lang="en-US" altLang="ja-JP" sz="2400" dirty="0"/>
            </a:p>
            <a:p>
              <a:endParaRPr kumimoji="1" lang="en-US" altLang="ja-JP" sz="2400" dirty="0"/>
            </a:p>
          </p:txBody>
        </p:sp>
      </p:grpSp>
      <p:grpSp>
        <p:nvGrpSpPr>
          <p:cNvPr id="17" name="グループ化 16">
            <a:extLst>
              <a:ext uri="{FF2B5EF4-FFF2-40B4-BE49-F238E27FC236}">
                <a16:creationId xmlns:a16="http://schemas.microsoft.com/office/drawing/2014/main" id="{F8598ED8-8937-1A42-A0C1-E26D0EE77790}"/>
              </a:ext>
            </a:extLst>
          </p:cNvPr>
          <p:cNvGrpSpPr/>
          <p:nvPr/>
        </p:nvGrpSpPr>
        <p:grpSpPr>
          <a:xfrm>
            <a:off x="1302232" y="3433426"/>
            <a:ext cx="10007096" cy="3081846"/>
            <a:chOff x="1430197" y="1189529"/>
            <a:chExt cx="10007096" cy="3081846"/>
          </a:xfrm>
        </p:grpSpPr>
        <p:sp>
          <p:nvSpPr>
            <p:cNvPr id="18" name="正方形/長方形 17">
              <a:extLst>
                <a:ext uri="{FF2B5EF4-FFF2-40B4-BE49-F238E27FC236}">
                  <a16:creationId xmlns:a16="http://schemas.microsoft.com/office/drawing/2014/main" id="{7BF124F8-0AF6-544F-B3CD-ED78DE145CA9}"/>
                </a:ext>
              </a:extLst>
            </p:cNvPr>
            <p:cNvSpPr/>
            <p:nvPr/>
          </p:nvSpPr>
          <p:spPr>
            <a:xfrm>
              <a:off x="1430197" y="1189529"/>
              <a:ext cx="10007096" cy="160795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A6C2DE4-0095-AD40-958D-A30F789935F7}"/>
                </a:ext>
              </a:extLst>
            </p:cNvPr>
            <p:cNvSpPr txBox="1"/>
            <p:nvPr/>
          </p:nvSpPr>
          <p:spPr>
            <a:xfrm>
              <a:off x="1533145" y="1224387"/>
              <a:ext cx="8021321" cy="3046988"/>
            </a:xfrm>
            <a:prstGeom prst="rect">
              <a:avLst/>
            </a:prstGeom>
            <a:noFill/>
          </p:spPr>
          <p:txBody>
            <a:bodyPr wrap="square" rtlCol="0">
              <a:spAutoFit/>
            </a:bodyPr>
            <a:lstStyle/>
            <a:p>
              <a:r>
                <a:rPr kumimoji="1" lang="ja-JP" altLang="en-US" sz="2400"/>
                <a:t>教師なし学習</a:t>
              </a:r>
              <a:endParaRPr lang="en-US" altLang="ja-JP" sz="2400" dirty="0"/>
            </a:p>
            <a:p>
              <a:pPr marL="342900" indent="-342900">
                <a:buFont typeface="Wingdings" pitchFamily="2" charset="2"/>
                <a:buChar char="n"/>
              </a:pPr>
              <a:r>
                <a:rPr lang="ja-JP" altLang="en-US" sz="2400"/>
                <a:t>ページランク</a:t>
              </a:r>
              <a:r>
                <a:rPr kumimoji="1" lang="en-US" altLang="ja-JP" sz="2400" dirty="0"/>
                <a:t>[7]</a:t>
              </a:r>
            </a:p>
            <a:p>
              <a:pPr marL="342900" indent="-342900">
                <a:buFont typeface="Wingdings" pitchFamily="2" charset="2"/>
                <a:buChar char="n"/>
              </a:pPr>
              <a:r>
                <a:rPr lang="ja-JP" altLang="en-US" sz="2400"/>
                <a:t>ドメイン知識を用いたもの</a:t>
              </a:r>
              <a:r>
                <a:rPr lang="en-US" altLang="ja-JP" sz="2400" dirty="0"/>
                <a:t>[8]</a:t>
              </a:r>
              <a:endParaRPr kumimoji="1" lang="en-US" altLang="ja-JP" sz="2400" dirty="0"/>
            </a:p>
            <a:p>
              <a:pPr marL="342900" indent="-342900">
                <a:buFont typeface="Wingdings" pitchFamily="2" charset="2"/>
                <a:buChar char="n"/>
              </a:pPr>
              <a:r>
                <a:rPr lang="en" altLang="ja-JP" sz="2400" dirty="0">
                  <a:solidFill>
                    <a:srgbClr val="C00000"/>
                  </a:solidFill>
                </a:rPr>
                <a:t>Isolation Forest, Local Outlier Factor</a:t>
              </a:r>
              <a:r>
                <a:rPr lang="ja-JP" altLang="en-US" sz="2400">
                  <a:solidFill>
                    <a:srgbClr val="C00000"/>
                  </a:solidFill>
                </a:rPr>
                <a:t>など</a:t>
              </a:r>
              <a:r>
                <a:rPr lang="en" altLang="ja-JP" sz="2400" dirty="0">
                  <a:solidFill>
                    <a:srgbClr val="C00000"/>
                  </a:solidFill>
                </a:rPr>
                <a:t>[9]</a:t>
              </a:r>
              <a:endParaRPr lang="en" altLang="ja-JP" sz="3200" dirty="0">
                <a:solidFill>
                  <a:srgbClr val="C00000"/>
                </a:solidFill>
              </a:endParaRPr>
            </a:p>
            <a:p>
              <a:pPr marL="342900" indent="-342900">
                <a:buFont typeface="Wingdings" pitchFamily="2" charset="2"/>
                <a:buChar char="n"/>
              </a:pPr>
              <a:endParaRPr kumimoji="1" lang="en-US" altLang="ja-JP" sz="2400" dirty="0"/>
            </a:p>
            <a:p>
              <a:pPr marL="342900" indent="-342900">
                <a:buFont typeface="Wingdings" pitchFamily="2" charset="2"/>
                <a:buChar char="n"/>
              </a:pPr>
              <a:endParaRPr kumimoji="1" lang="en-US" altLang="ja-JP" sz="2400" dirty="0"/>
            </a:p>
            <a:p>
              <a:r>
                <a:rPr lang="en-US" altLang="ja-JP" sz="2400" dirty="0"/>
                <a:t>	</a:t>
              </a:r>
              <a:endParaRPr kumimoji="1" lang="en-US" altLang="ja-JP" sz="2400" dirty="0"/>
            </a:p>
            <a:p>
              <a:endParaRPr kumimoji="1" lang="en-US" altLang="ja-JP" sz="2400" dirty="0"/>
            </a:p>
          </p:txBody>
        </p:sp>
      </p:grpSp>
      <p:sp>
        <p:nvSpPr>
          <p:cNvPr id="3" name="正方形/長方形 2">
            <a:extLst>
              <a:ext uri="{FF2B5EF4-FFF2-40B4-BE49-F238E27FC236}">
                <a16:creationId xmlns:a16="http://schemas.microsoft.com/office/drawing/2014/main" id="{34EEB013-791F-0041-AC03-68D2EE57B74D}"/>
              </a:ext>
            </a:extLst>
          </p:cNvPr>
          <p:cNvSpPr/>
          <p:nvPr/>
        </p:nvSpPr>
        <p:spPr>
          <a:xfrm>
            <a:off x="660547" y="2549435"/>
            <a:ext cx="11531453" cy="707886"/>
          </a:xfrm>
          <a:prstGeom prst="rect">
            <a:avLst/>
          </a:prstGeom>
        </p:spPr>
        <p:txBody>
          <a:bodyPr wrap="square">
            <a:spAutoFit/>
          </a:bodyPr>
          <a:lstStyle/>
          <a:p>
            <a:r>
              <a:rPr lang="en" altLang="ja-JP" sz="1000" dirty="0">
                <a:latin typeface="NimbusRomNo9L"/>
              </a:rPr>
              <a:t>[3] P.A.Ortega,C.J.FigueroaandG.A.</a:t>
            </a:r>
            <a:r>
              <a:rPr lang="en" altLang="ja-JP" sz="1000" dirty="0" err="1">
                <a:latin typeface="NimbusRomNo9L"/>
              </a:rPr>
              <a:t>Ruz</a:t>
            </a:r>
            <a:r>
              <a:rPr lang="en" altLang="ja-JP" sz="1000" dirty="0">
                <a:latin typeface="NimbusRomNo9L"/>
              </a:rPr>
              <a:t>,”</a:t>
            </a:r>
            <a:r>
              <a:rPr lang="en" altLang="ja-JP" sz="1000" dirty="0" err="1">
                <a:latin typeface="NimbusRomNo9L"/>
              </a:rPr>
              <a:t>Amedicalclaimfraud</a:t>
            </a:r>
            <a:r>
              <a:rPr lang="en" altLang="ja-JP" sz="1000" dirty="0">
                <a:latin typeface="NimbusRomNo9L"/>
              </a:rPr>
              <a:t>/abuse detection system based on data mining: a case study in Chile.” In Proceedings of International Conference on Data Mining, Las Vegas, Nevada, USA, 2006.</a:t>
            </a:r>
          </a:p>
          <a:p>
            <a:r>
              <a:rPr lang="en" altLang="ja-JP" sz="1000" dirty="0">
                <a:latin typeface="NimbusRomNo9L"/>
              </a:rPr>
              <a:t>[4] F.Bonchi,F.Giannotti,G.MainettoandD.</a:t>
            </a:r>
            <a:r>
              <a:rPr lang="en" altLang="ja-JP" sz="1000" dirty="0" err="1">
                <a:latin typeface="NimbusRomNo9L"/>
              </a:rPr>
              <a:t>Pedreschi</a:t>
            </a:r>
            <a:r>
              <a:rPr lang="en" altLang="ja-JP" sz="1000" dirty="0">
                <a:latin typeface="NimbusRomNo9L"/>
              </a:rPr>
              <a:t>,”</a:t>
            </a:r>
            <a:r>
              <a:rPr lang="en" altLang="ja-JP" sz="1000" dirty="0" err="1">
                <a:latin typeface="NimbusRomNo9L"/>
              </a:rPr>
              <a:t>Aclassification</a:t>
            </a:r>
            <a:r>
              <a:rPr lang="en" altLang="ja-JP" sz="1000" dirty="0">
                <a:latin typeface="NimbusRomNo9L"/>
              </a:rPr>
              <a:t>- based methodology for planning auditing strategies in fraud detection,” In Proceedings of SIGKDD99, pp. 175184, 1999.</a:t>
            </a:r>
          </a:p>
          <a:p>
            <a:r>
              <a:rPr lang="en" altLang="ja-JP" sz="1000" dirty="0">
                <a:latin typeface="NimbusRomNo9L"/>
              </a:rPr>
              <a:t>[5] H. Shin, H. Park, J. Lee and W. C. </a:t>
            </a:r>
            <a:r>
              <a:rPr lang="en" altLang="ja-JP" sz="1000" dirty="0" err="1">
                <a:latin typeface="NimbusRomNo9L"/>
              </a:rPr>
              <a:t>Jhee</a:t>
            </a:r>
            <a:r>
              <a:rPr lang="en" altLang="ja-JP" sz="1000" dirty="0">
                <a:latin typeface="NimbusRomNo9L"/>
              </a:rPr>
              <a:t>, ”A scoring model to detect abusive billing patterns in health insurance claims,” Expert Systems with Applications, </a:t>
            </a:r>
            <a:r>
              <a:rPr lang="en" altLang="ja-JP" sz="1000" dirty="0" err="1">
                <a:latin typeface="NimbusRomNo9L"/>
              </a:rPr>
              <a:t>vol</a:t>
            </a:r>
            <a:r>
              <a:rPr lang="en" altLang="ja-JP" sz="1000" dirty="0">
                <a:latin typeface="NimbusRomNo9L"/>
              </a:rPr>
              <a:t> 39(8), pp. 74417450, 2012.  </a:t>
            </a:r>
          </a:p>
          <a:p>
            <a:r>
              <a:rPr lang="en-US" altLang="ja-JP" sz="1000" kern="0" dirty="0">
                <a:ea typeface="ＭＳ 明朝" panose="02020609040205080304" pitchFamily="49" charset="-128"/>
                <a:cs typeface="Times New Roman" panose="02020603050405020304" pitchFamily="18" charset="0"/>
              </a:rPr>
              <a:t>[6]</a:t>
            </a:r>
            <a:r>
              <a:rPr lang="en" altLang="ja-JP" sz="1000" dirty="0"/>
              <a:t> R. A. </a:t>
            </a:r>
            <a:r>
              <a:rPr lang="en" altLang="ja-JP" sz="1000" dirty="0" err="1"/>
              <a:t>Bauder</a:t>
            </a:r>
            <a:r>
              <a:rPr lang="en" altLang="ja-JP" sz="1000" dirty="0"/>
              <a:t> and T. M. </a:t>
            </a:r>
            <a:r>
              <a:rPr lang="en" altLang="ja-JP" sz="1000" dirty="0" err="1"/>
              <a:t>Khoshgoftaar</a:t>
            </a:r>
            <a:r>
              <a:rPr lang="en" altLang="ja-JP" sz="1000" dirty="0"/>
              <a:t>. “ The detection of </a:t>
            </a:r>
            <a:r>
              <a:rPr lang="en" altLang="ja-JP" sz="1000" dirty="0" err="1"/>
              <a:t>medicare</a:t>
            </a:r>
            <a:r>
              <a:rPr lang="en" altLang="ja-JP" sz="1000" dirty="0"/>
              <a:t> fraud using machine learning methods with excluded provider labels ”, in FLAIRS Conference, 2018, pp. 404409. </a:t>
            </a:r>
            <a:endParaRPr lang="ja-JP" altLang="ja-JP" sz="1000" kern="150">
              <a:ea typeface="ＭＳ 明朝" panose="02020609040205080304" pitchFamily="49" charset="-128"/>
              <a:cs typeface="Tahoma" panose="020B0604030504040204" pitchFamily="34" charset="0"/>
            </a:endParaRPr>
          </a:p>
        </p:txBody>
      </p:sp>
      <p:sp>
        <p:nvSpPr>
          <p:cNvPr id="28" name="正方形/長方形 27">
            <a:extLst>
              <a:ext uri="{FF2B5EF4-FFF2-40B4-BE49-F238E27FC236}">
                <a16:creationId xmlns:a16="http://schemas.microsoft.com/office/drawing/2014/main" id="{7C419683-3361-9644-846F-19F30DBA421D}"/>
              </a:ext>
            </a:extLst>
          </p:cNvPr>
          <p:cNvSpPr/>
          <p:nvPr/>
        </p:nvSpPr>
        <p:spPr>
          <a:xfrm>
            <a:off x="673072" y="5158646"/>
            <a:ext cx="11339387" cy="1031051"/>
          </a:xfrm>
          <a:prstGeom prst="rect">
            <a:avLst/>
          </a:prstGeom>
        </p:spPr>
        <p:txBody>
          <a:bodyPr wrap="square">
            <a:spAutoFit/>
          </a:bodyPr>
          <a:lstStyle/>
          <a:p>
            <a:r>
              <a:rPr lang="en-US" altLang="ja-JP" sz="1000" kern="0" dirty="0">
                <a:ea typeface="ＭＳ 明朝" panose="02020609040205080304" pitchFamily="49" charset="-128"/>
                <a:cs typeface="Times New Roman" panose="02020603050405020304" pitchFamily="18" charset="0"/>
              </a:rPr>
              <a:t>[7]</a:t>
            </a:r>
            <a:r>
              <a:rPr lang="en" altLang="ja-JP" sz="1000" dirty="0"/>
              <a:t> </a:t>
            </a:r>
            <a:r>
              <a:rPr lang="en" altLang="ja-JP" sz="1000" dirty="0" err="1"/>
              <a:t>Jiwon</a:t>
            </a:r>
            <a:r>
              <a:rPr lang="en" altLang="ja-JP" sz="1000" dirty="0"/>
              <a:t> </a:t>
            </a:r>
            <a:r>
              <a:rPr lang="en" altLang="ja-JP" sz="1000" dirty="0" err="1"/>
              <a:t>Seo</a:t>
            </a:r>
            <a:r>
              <a:rPr lang="en" altLang="ja-JP" sz="1000" dirty="0"/>
              <a:t>, </a:t>
            </a:r>
            <a:r>
              <a:rPr lang="en" altLang="ja-JP" sz="1000" dirty="0" err="1"/>
              <a:t>Mendelevitch</a:t>
            </a:r>
            <a:r>
              <a:rPr lang="en" altLang="ja-JP" sz="1000" dirty="0"/>
              <a:t> O. “Identifying frauds and anomalies in Medicare-B dataset</a:t>
            </a:r>
            <a:r>
              <a:rPr lang="en" altLang="ja-JP" sz="1000" b="1" dirty="0"/>
              <a:t>”, </a:t>
            </a:r>
            <a:r>
              <a:rPr lang="en" altLang="ja-JP" sz="1000" dirty="0" err="1"/>
              <a:t>Conf</a:t>
            </a:r>
            <a:r>
              <a:rPr lang="en" altLang="ja-JP" sz="1000" dirty="0"/>
              <a:t> Proc IEEE </a:t>
            </a:r>
            <a:r>
              <a:rPr lang="en" altLang="ja-JP" sz="1000" dirty="0" err="1"/>
              <a:t>Eng</a:t>
            </a:r>
            <a:r>
              <a:rPr lang="en" altLang="ja-JP" sz="1000" dirty="0"/>
              <a:t> Med </a:t>
            </a:r>
            <a:r>
              <a:rPr lang="en" altLang="ja-JP" sz="1000" dirty="0" err="1"/>
              <a:t>Biol</a:t>
            </a:r>
            <a:r>
              <a:rPr lang="en" altLang="ja-JP" sz="1000" dirty="0"/>
              <a:t> Soc. 2017. </a:t>
            </a:r>
          </a:p>
          <a:p>
            <a:r>
              <a:rPr lang="en-US" altLang="ja-JP" sz="1000" kern="0" dirty="0">
                <a:ea typeface="ＭＳ 明朝" panose="02020609040205080304" pitchFamily="49" charset="-128"/>
                <a:cs typeface="Times New Roman" panose="02020603050405020304" pitchFamily="18" charset="0"/>
              </a:rPr>
              <a:t>[8]G. Van </a:t>
            </a:r>
            <a:r>
              <a:rPr lang="en-US" altLang="ja-JP" sz="1000" kern="0" dirty="0" err="1">
                <a:ea typeface="ＭＳ 明朝" panose="02020609040205080304" pitchFamily="49" charset="-128"/>
                <a:cs typeface="Times New Roman" panose="02020603050405020304" pitchFamily="18" charset="0"/>
              </a:rPr>
              <a:t>Capelleveen</a:t>
            </a:r>
            <a:r>
              <a:rPr lang="en-US" altLang="ja-JP" sz="1000" kern="0" dirty="0">
                <a:ea typeface="ＭＳ 明朝" panose="02020609040205080304" pitchFamily="49" charset="-128"/>
                <a:cs typeface="Times New Roman" panose="02020603050405020304" pitchFamily="18" charset="0"/>
              </a:rPr>
              <a:t>, M. Poel, R. M. Mueller, D. Thornton and J. Van </a:t>
            </a:r>
            <a:r>
              <a:rPr lang="en-US" altLang="ja-JP" sz="1000" kern="0" dirty="0" err="1">
                <a:ea typeface="ＭＳ 明朝" panose="02020609040205080304" pitchFamily="49" charset="-128"/>
                <a:cs typeface="Times New Roman" panose="02020603050405020304" pitchFamily="18" charset="0"/>
              </a:rPr>
              <a:t>Hillegersberg</a:t>
            </a:r>
            <a:r>
              <a:rPr lang="en-US" altLang="ja-JP" sz="1000" kern="0" dirty="0">
                <a:ea typeface="ＭＳ 明朝" panose="02020609040205080304" pitchFamily="49" charset="-128"/>
                <a:cs typeface="Times New Roman" panose="02020603050405020304" pitchFamily="18" charset="0"/>
              </a:rPr>
              <a:t>. “Outlier detection in healthcare fraud: A case study in the Medicaid dental domain,” International Journal Of Accounting Information Systems, 2016, 21, pp. 18-31. </a:t>
            </a:r>
            <a:endParaRPr lang="en" altLang="ja-JP" sz="1000" dirty="0"/>
          </a:p>
          <a:p>
            <a:r>
              <a:rPr lang="en" altLang="ja-JP" sz="1000" dirty="0"/>
              <a:t>[9]  Richard </a:t>
            </a:r>
            <a:r>
              <a:rPr lang="en" altLang="ja-JP" sz="1000" dirty="0" err="1"/>
              <a:t>Bauder</a:t>
            </a:r>
            <a:r>
              <a:rPr lang="en" altLang="ja-JP" sz="1000" dirty="0"/>
              <a:t>, Raquel da Rosa, and </a:t>
            </a:r>
            <a:r>
              <a:rPr lang="en" altLang="ja-JP" sz="1000" dirty="0" err="1"/>
              <a:t>Taghi</a:t>
            </a:r>
            <a:r>
              <a:rPr lang="en" altLang="ja-JP" sz="1000" dirty="0"/>
              <a:t> </a:t>
            </a:r>
            <a:r>
              <a:rPr lang="en" altLang="ja-JP" sz="1000" dirty="0" err="1"/>
              <a:t>Khoshgoftaar</a:t>
            </a:r>
            <a:r>
              <a:rPr lang="en" altLang="ja-JP" sz="1000" dirty="0"/>
              <a:t>. Identifying </a:t>
            </a:r>
            <a:r>
              <a:rPr lang="en" altLang="ja-JP" sz="1000" dirty="0" err="1"/>
              <a:t>medicare</a:t>
            </a:r>
            <a:r>
              <a:rPr lang="en" altLang="ja-JP" sz="1000" dirty="0"/>
              <a:t> provider fraud with unsupervised machine learning. In </a:t>
            </a:r>
            <a:r>
              <a:rPr lang="en" altLang="ja-JP" sz="1000" i="1" dirty="0"/>
              <a:t>2018 IEEE International Conference on Information Reuse and Integration (IRI)</a:t>
            </a:r>
            <a:r>
              <a:rPr lang="en" altLang="ja-JP" sz="1000" dirty="0"/>
              <a:t>, pages 285–292. IEEE, 2018. </a:t>
            </a:r>
          </a:p>
          <a:p>
            <a:endParaRPr lang="en" altLang="ja-JP" sz="1100" dirty="0"/>
          </a:p>
        </p:txBody>
      </p:sp>
      <p:sp>
        <p:nvSpPr>
          <p:cNvPr id="22" name="テキスト ボックス 21">
            <a:extLst>
              <a:ext uri="{FF2B5EF4-FFF2-40B4-BE49-F238E27FC236}">
                <a16:creationId xmlns:a16="http://schemas.microsoft.com/office/drawing/2014/main" id="{AD2C6180-1779-3D47-AB8E-41E57E400DC4}"/>
              </a:ext>
            </a:extLst>
          </p:cNvPr>
          <p:cNvSpPr txBox="1"/>
          <p:nvPr/>
        </p:nvSpPr>
        <p:spPr>
          <a:xfrm>
            <a:off x="2191060" y="6051028"/>
            <a:ext cx="5418607"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ja-JP" altLang="en-US" sz="2400"/>
              <a:t>教師なし学習の詐欺検出に注目</a:t>
            </a:r>
            <a:endParaRPr lang="en-US" altLang="ja-JP" sz="2400" dirty="0"/>
          </a:p>
        </p:txBody>
      </p:sp>
      <p:sp>
        <p:nvSpPr>
          <p:cNvPr id="23" name="右矢印 22">
            <a:extLst>
              <a:ext uri="{FF2B5EF4-FFF2-40B4-BE49-F238E27FC236}">
                <a16:creationId xmlns:a16="http://schemas.microsoft.com/office/drawing/2014/main" id="{CF3434EB-436F-2144-A371-8A710F32FF35}"/>
              </a:ext>
            </a:extLst>
          </p:cNvPr>
          <p:cNvSpPr/>
          <p:nvPr/>
        </p:nvSpPr>
        <p:spPr>
          <a:xfrm>
            <a:off x="1191527" y="6050847"/>
            <a:ext cx="804233" cy="492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29952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4FD1A5-DE45-9B48-8E4C-B09B9D9F1B6F}"/>
              </a:ext>
            </a:extLst>
          </p:cNvPr>
          <p:cNvSpPr>
            <a:spLocks noGrp="1"/>
          </p:cNvSpPr>
          <p:nvPr>
            <p:ph type="title"/>
          </p:nvPr>
        </p:nvSpPr>
        <p:spPr/>
        <p:txBody>
          <a:bodyPr/>
          <a:lstStyle/>
          <a:p>
            <a:r>
              <a:rPr kumimoji="1" lang="ja-JP" altLang="en-US"/>
              <a:t>有効性の検証</a:t>
            </a:r>
            <a:r>
              <a:rPr kumimoji="1" lang="en-US" altLang="ja-JP" dirty="0"/>
              <a:t>  </a:t>
            </a:r>
            <a:r>
              <a:rPr kumimoji="1" lang="ja-JP" altLang="en-US"/>
              <a:t>指標</a:t>
            </a:r>
          </a:p>
        </p:txBody>
      </p:sp>
      <p:sp>
        <p:nvSpPr>
          <p:cNvPr id="4" name="日付プレースホルダー 3">
            <a:extLst>
              <a:ext uri="{FF2B5EF4-FFF2-40B4-BE49-F238E27FC236}">
                <a16:creationId xmlns:a16="http://schemas.microsoft.com/office/drawing/2014/main" id="{DF2E260B-C26D-F94E-8165-B97D9DBF2A5E}"/>
              </a:ext>
            </a:extLst>
          </p:cNvPr>
          <p:cNvSpPr>
            <a:spLocks noGrp="1"/>
          </p:cNvSpPr>
          <p:nvPr>
            <p:ph type="dt" sz="half" idx="10"/>
          </p:nvPr>
        </p:nvSpPr>
        <p:spPr/>
        <p:txBody>
          <a:bodyPr/>
          <a:lstStyle/>
          <a:p>
            <a:fld id="{321E28E9-9E0A-B243-8BD4-612FEB03CCFE}"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F5B86876-8E7E-134D-B5F2-01CF555F754C}"/>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FE94A2DA-A24C-F24E-BF69-8A2F9BCC2858}"/>
              </a:ext>
            </a:extLst>
          </p:cNvPr>
          <p:cNvSpPr>
            <a:spLocks noGrp="1"/>
          </p:cNvSpPr>
          <p:nvPr>
            <p:ph type="sldNum" sz="quarter" idx="12"/>
          </p:nvPr>
        </p:nvSpPr>
        <p:spPr/>
        <p:txBody>
          <a:bodyPr/>
          <a:lstStyle/>
          <a:p>
            <a:fld id="{C396DE94-E78B-4743-9932-E18BCB9B557B}" type="slidenum">
              <a:rPr kumimoji="1" lang="ja-JP" altLang="en-US" smtClean="0"/>
              <a:t>50</a:t>
            </a:fld>
            <a:endParaRPr kumimoji="1" lang="ja-JP" altLang="en-US"/>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56215F12-635E-A54D-9D2C-7050B9731A6F}"/>
                  </a:ext>
                </a:extLst>
              </p:cNvPr>
              <p:cNvSpPr/>
              <p:nvPr/>
            </p:nvSpPr>
            <p:spPr>
              <a:xfrm>
                <a:off x="1265624" y="909483"/>
                <a:ext cx="8207111" cy="2608406"/>
              </a:xfrm>
              <a:prstGeom prst="rect">
                <a:avLst/>
              </a:prstGeom>
            </p:spPr>
            <p:txBody>
              <a:bodyPr wrap="square">
                <a:spAutoFit/>
              </a:bodyPr>
              <a:lstStyle/>
              <a:p>
                <a:pPr marL="342900" indent="-342900">
                  <a:buFont typeface="Wingdings" pitchFamily="2" charset="2"/>
                  <a:buChar char="n"/>
                </a:pPr>
                <a:r>
                  <a:rPr lang="ja-JP" altLang="en-US" sz="2800">
                    <a:solidFill>
                      <a:sysClr val="windowText" lastClr="000000"/>
                    </a:solidFill>
                  </a:rPr>
                  <a:t>有効性の検証</a:t>
                </a:r>
                <a:endParaRPr lang="en-US" altLang="ja-JP" sz="2800" dirty="0">
                  <a:solidFill>
                    <a:sysClr val="windowText" lastClr="000000"/>
                  </a:solidFill>
                </a:endParaRPr>
              </a:p>
              <a:p>
                <a:pPr marL="914400" lvl="1" indent="-457200">
                  <a:buFont typeface="Arial" panose="020B0604020202020204" pitchFamily="34" charset="0"/>
                  <a:buChar char="•"/>
                </a:pPr>
                <a14:m>
                  <m:oMath xmlns:m="http://schemas.openxmlformats.org/officeDocument/2006/math">
                    <m:r>
                      <m:rPr>
                        <m:sty m:val="p"/>
                      </m:rPr>
                      <a:rPr lang="en-US" altLang="ja-JP" sz="2800" i="0" smtClean="0">
                        <a:latin typeface="Cambria Math" panose="02040503050406030204" pitchFamily="18" charset="0"/>
                      </a:rPr>
                      <m:t>T</m:t>
                    </m:r>
                    <m:r>
                      <m:rPr>
                        <m:sty m:val="p"/>
                      </m:rPr>
                      <a:rPr lang="en-US" altLang="ja-JP" sz="2800" b="0" i="0" smtClean="0">
                        <a:latin typeface="Cambria Math" panose="02040503050406030204" pitchFamily="18" charset="0"/>
                      </a:rPr>
                      <m:t>rue</m:t>
                    </m:r>
                    <m:r>
                      <a:rPr lang="en-US" altLang="ja-JP" sz="2800" b="0" i="0" smtClean="0">
                        <a:latin typeface="Cambria Math" panose="02040503050406030204" pitchFamily="18" charset="0"/>
                      </a:rPr>
                      <m:t> </m:t>
                    </m:r>
                    <m:r>
                      <m:rPr>
                        <m:sty m:val="p"/>
                      </m:rPr>
                      <a:rPr lang="en-US" altLang="ja-JP" sz="2800" b="0" i="0" smtClean="0">
                        <a:latin typeface="Cambria Math" panose="02040503050406030204" pitchFamily="18" charset="0"/>
                      </a:rPr>
                      <m:t>Positive</m:t>
                    </m:r>
                    <m:r>
                      <a:rPr lang="en-US" altLang="ja-JP" sz="2800" b="0" i="0" smtClean="0">
                        <a:latin typeface="Cambria Math" panose="02040503050406030204" pitchFamily="18" charset="0"/>
                      </a:rPr>
                      <m:t> </m:t>
                    </m:r>
                    <m:r>
                      <m:rPr>
                        <m:sty m:val="p"/>
                      </m:rPr>
                      <a:rPr lang="en-US" altLang="ja-JP" sz="2800" b="0" i="0" smtClean="0">
                        <a:latin typeface="Cambria Math" panose="02040503050406030204" pitchFamily="18" charset="0"/>
                      </a:rPr>
                      <m:t>Rate</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𝑇𝑃</m:t>
                        </m:r>
                      </m:num>
                      <m:den>
                        <m:r>
                          <a:rPr lang="en-US" altLang="ja-JP" sz="2800" b="0" i="1" smtClean="0">
                            <a:latin typeface="Cambria Math" panose="02040503050406030204" pitchFamily="18" charset="0"/>
                          </a:rPr>
                          <m:t>𝑇𝑃</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𝐹𝑁</m:t>
                        </m:r>
                      </m:den>
                    </m:f>
                  </m:oMath>
                </a14:m>
                <a:endParaRPr lang="en-US" altLang="ja-JP" sz="2800" dirty="0">
                  <a:solidFill>
                    <a:sysClr val="windowText" lastClr="000000"/>
                  </a:solidFill>
                </a:endParaRPr>
              </a:p>
              <a:p>
                <a:pPr lvl="1"/>
                <a:r>
                  <a:rPr lang="ja-JP" altLang="en-US" sz="2800">
                    <a:solidFill>
                      <a:sysClr val="windowText" lastClr="000000"/>
                    </a:solidFill>
                  </a:rPr>
                  <a:t>実際に＋のもののうち</a:t>
                </a:r>
                <a:r>
                  <a:rPr lang="en-US" altLang="ja-JP" sz="2800" dirty="0">
                    <a:solidFill>
                      <a:sysClr val="windowText" lastClr="000000"/>
                    </a:solidFill>
                  </a:rPr>
                  <a:t>+</a:t>
                </a:r>
                <a:r>
                  <a:rPr lang="ja-JP" altLang="en-US" sz="2800">
                    <a:solidFill>
                      <a:sysClr val="windowText" lastClr="000000"/>
                    </a:solidFill>
                  </a:rPr>
                  <a:t>と予測した割合</a:t>
                </a:r>
                <a:endParaRPr lang="en-US" altLang="ja-JP" sz="2800" dirty="0">
                  <a:solidFill>
                    <a:sysClr val="windowText" lastClr="000000"/>
                  </a:solidFill>
                </a:endParaRPr>
              </a:p>
              <a:p>
                <a:pPr marL="914400" lvl="1" indent="-457200">
                  <a:buFont typeface="Arial" panose="020B0604020202020204" pitchFamily="34" charset="0"/>
                  <a:buChar char="•"/>
                </a:pPr>
                <a14:m>
                  <m:oMath xmlns:m="http://schemas.openxmlformats.org/officeDocument/2006/math">
                    <m:r>
                      <m:rPr>
                        <m:sty m:val="p"/>
                      </m:rPr>
                      <a:rPr lang="en-US" altLang="ja-JP" sz="2800" smtClean="0">
                        <a:latin typeface="Cambria Math" panose="02040503050406030204" pitchFamily="18" charset="0"/>
                      </a:rPr>
                      <m:t>F</m:t>
                    </m:r>
                    <m:r>
                      <m:rPr>
                        <m:sty m:val="p"/>
                      </m:rPr>
                      <a:rPr lang="en-US" altLang="ja-JP" sz="2800" i="0">
                        <a:latin typeface="Cambria Math" panose="02040503050406030204" pitchFamily="18" charset="0"/>
                      </a:rPr>
                      <m:t>alse</m:t>
                    </m:r>
                    <m:r>
                      <a:rPr lang="en-US" altLang="ja-JP" sz="2800" i="0">
                        <a:latin typeface="Cambria Math" panose="02040503050406030204" pitchFamily="18" charset="0"/>
                      </a:rPr>
                      <m:t> </m:t>
                    </m:r>
                    <m:r>
                      <m:rPr>
                        <m:sty m:val="p"/>
                      </m:rPr>
                      <a:rPr lang="en-US" altLang="ja-JP" sz="2800" i="0">
                        <a:latin typeface="Cambria Math" panose="02040503050406030204" pitchFamily="18" charset="0"/>
                      </a:rPr>
                      <m:t>positive</m:t>
                    </m:r>
                    <m:r>
                      <a:rPr lang="en-US" altLang="ja-JP" sz="2800" i="0">
                        <a:latin typeface="Cambria Math" panose="02040503050406030204" pitchFamily="18" charset="0"/>
                      </a:rPr>
                      <m:t> </m:t>
                    </m:r>
                    <m:r>
                      <m:rPr>
                        <m:sty m:val="p"/>
                      </m:rPr>
                      <a:rPr lang="en-US" altLang="ja-JP" sz="2800" i="0">
                        <a:latin typeface="Cambria Math" panose="02040503050406030204" pitchFamily="18" charset="0"/>
                      </a:rPr>
                      <m:t>rate</m:t>
                    </m:r>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𝐹𝑃</m:t>
                        </m:r>
                      </m:num>
                      <m:den>
                        <m:r>
                          <a:rPr lang="en-US" altLang="ja-JP" sz="2800" i="1">
                            <a:latin typeface="Cambria Math" panose="02040503050406030204" pitchFamily="18" charset="0"/>
                          </a:rPr>
                          <m:t>𝐹𝑃</m:t>
                        </m:r>
                        <m:r>
                          <a:rPr lang="en-US" altLang="ja-JP" sz="2800" i="1">
                            <a:latin typeface="Cambria Math" panose="02040503050406030204" pitchFamily="18" charset="0"/>
                          </a:rPr>
                          <m:t>+</m:t>
                        </m:r>
                        <m:r>
                          <a:rPr lang="en-US" altLang="ja-JP" sz="2800" i="1">
                            <a:latin typeface="Cambria Math" panose="02040503050406030204" pitchFamily="18" charset="0"/>
                          </a:rPr>
                          <m:t>𝑇𝑁</m:t>
                        </m:r>
                      </m:den>
                    </m:f>
                  </m:oMath>
                </a14:m>
                <a:endParaRPr lang="en-US" altLang="ja-JP" sz="2800" dirty="0"/>
              </a:p>
              <a:p>
                <a:pPr lvl="1"/>
                <a:r>
                  <a:rPr lang="ja-JP" altLang="en-US" sz="2800">
                    <a:solidFill>
                      <a:sysClr val="windowText" lastClr="000000"/>
                    </a:solidFill>
                  </a:rPr>
                  <a:t>実際に−のもののうち</a:t>
                </a:r>
                <a:r>
                  <a:rPr lang="en-US" altLang="ja-JP" sz="2800" dirty="0">
                    <a:solidFill>
                      <a:sysClr val="windowText" lastClr="000000"/>
                    </a:solidFill>
                  </a:rPr>
                  <a:t>+</a:t>
                </a:r>
                <a:r>
                  <a:rPr lang="ja-JP" altLang="en-US" sz="2800">
                    <a:solidFill>
                      <a:sysClr val="windowText" lastClr="000000"/>
                    </a:solidFill>
                  </a:rPr>
                  <a:t>と予測した割合</a:t>
                </a:r>
                <a:endParaRPr lang="en-US" altLang="ja-JP" sz="2800" dirty="0">
                  <a:solidFill>
                    <a:sysClr val="windowText" lastClr="000000"/>
                  </a:solidFill>
                </a:endParaRPr>
              </a:p>
            </p:txBody>
          </p:sp>
        </mc:Choice>
        <mc:Fallback xmlns="">
          <p:sp>
            <p:nvSpPr>
              <p:cNvPr id="7" name="正方形/長方形 6">
                <a:extLst>
                  <a:ext uri="{FF2B5EF4-FFF2-40B4-BE49-F238E27FC236}">
                    <a16:creationId xmlns:a16="http://schemas.microsoft.com/office/drawing/2014/main" id="{56215F12-635E-A54D-9D2C-7050B9731A6F}"/>
                  </a:ext>
                </a:extLst>
              </p:cNvPr>
              <p:cNvSpPr>
                <a:spLocks noRot="1" noChangeAspect="1" noMove="1" noResize="1" noEditPoints="1" noAdjustHandles="1" noChangeArrowheads="1" noChangeShapeType="1" noTextEdit="1"/>
              </p:cNvSpPr>
              <p:nvPr/>
            </p:nvSpPr>
            <p:spPr>
              <a:xfrm>
                <a:off x="1265624" y="909483"/>
                <a:ext cx="8207111" cy="2608406"/>
              </a:xfrm>
              <a:prstGeom prst="rect">
                <a:avLst/>
              </a:prstGeom>
              <a:blipFill>
                <a:blip r:embed="rId2"/>
                <a:stretch>
                  <a:fillRect l="-1236" t="-2439" b="-5854"/>
                </a:stretch>
              </a:blipFill>
            </p:spPr>
            <p:txBody>
              <a:bodyPr/>
              <a:lstStyle/>
              <a:p>
                <a:r>
                  <a:rPr lang="ja-JP" altLang="en-US">
                    <a:noFill/>
                  </a:rPr>
                  <a:t> </a:t>
                </a:r>
              </a:p>
            </p:txBody>
          </p:sp>
        </mc:Fallback>
      </mc:AlternateContent>
      <p:graphicFrame>
        <p:nvGraphicFramePr>
          <p:cNvPr id="8" name="表 7">
            <a:extLst>
              <a:ext uri="{FF2B5EF4-FFF2-40B4-BE49-F238E27FC236}">
                <a16:creationId xmlns:a16="http://schemas.microsoft.com/office/drawing/2014/main" id="{93007CC4-9789-5C4C-B85A-F21562E4094F}"/>
              </a:ext>
            </a:extLst>
          </p:cNvPr>
          <p:cNvGraphicFramePr>
            <a:graphicFrameLocks noGrp="1"/>
          </p:cNvGraphicFramePr>
          <p:nvPr>
            <p:extLst>
              <p:ext uri="{D42A27DB-BD31-4B8C-83A1-F6EECF244321}">
                <p14:modId xmlns:p14="http://schemas.microsoft.com/office/powerpoint/2010/main" val="2582771283"/>
              </p:ext>
            </p:extLst>
          </p:nvPr>
        </p:nvGraphicFramePr>
        <p:xfrm>
          <a:off x="8833104" y="1397505"/>
          <a:ext cx="3348306" cy="1554480"/>
        </p:xfrm>
        <a:graphic>
          <a:graphicData uri="http://schemas.openxmlformats.org/drawingml/2006/table">
            <a:tbl>
              <a:tblPr firstRow="1" firstCol="1" bandRow="1">
                <a:tableStyleId>{5C22544A-7EE6-4342-B048-85BDC9FD1C3A}</a:tableStyleId>
              </a:tblPr>
              <a:tblGrid>
                <a:gridCol w="1019767">
                  <a:extLst>
                    <a:ext uri="{9D8B030D-6E8A-4147-A177-3AD203B41FA5}">
                      <a16:colId xmlns:a16="http://schemas.microsoft.com/office/drawing/2014/main" val="2206806560"/>
                    </a:ext>
                  </a:extLst>
                </a:gridCol>
                <a:gridCol w="1156505">
                  <a:extLst>
                    <a:ext uri="{9D8B030D-6E8A-4147-A177-3AD203B41FA5}">
                      <a16:colId xmlns:a16="http://schemas.microsoft.com/office/drawing/2014/main" val="823582877"/>
                    </a:ext>
                  </a:extLst>
                </a:gridCol>
                <a:gridCol w="1172034">
                  <a:extLst>
                    <a:ext uri="{9D8B030D-6E8A-4147-A177-3AD203B41FA5}">
                      <a16:colId xmlns:a16="http://schemas.microsoft.com/office/drawing/2014/main" val="101139275"/>
                    </a:ext>
                  </a:extLst>
                </a:gridCol>
              </a:tblGrid>
              <a:tr h="370840">
                <a:tc>
                  <a:txBody>
                    <a:bodyPr/>
                    <a:lstStyle/>
                    <a:p>
                      <a:pPr algn="ctr"/>
                      <a:endParaRPr kumimoji="1" lang="ja-JP" altLang="en-US" sz="2400"/>
                    </a:p>
                  </a:txBody>
                  <a:tcPr/>
                </a:tc>
                <a:tc>
                  <a:txBody>
                    <a:bodyPr/>
                    <a:lstStyle/>
                    <a:p>
                      <a:pPr algn="ctr"/>
                      <a:r>
                        <a:rPr kumimoji="1" lang="ja-JP" altLang="en-US" sz="2800"/>
                        <a:t>＋</a:t>
                      </a:r>
                    </a:p>
                  </a:txBody>
                  <a:tcPr/>
                </a:tc>
                <a:tc>
                  <a:txBody>
                    <a:bodyPr/>
                    <a:lstStyle/>
                    <a:p>
                      <a:pPr algn="ctr"/>
                      <a:r>
                        <a:rPr kumimoji="1" lang="en-US" altLang="ja-JP" sz="2800" dirty="0"/>
                        <a:t>−</a:t>
                      </a:r>
                      <a:endParaRPr kumimoji="1" lang="ja-JP" altLang="en-US" sz="2800"/>
                    </a:p>
                  </a:txBody>
                  <a:tcPr/>
                </a:tc>
                <a:extLst>
                  <a:ext uri="{0D108BD9-81ED-4DB2-BD59-A6C34878D82A}">
                    <a16:rowId xmlns:a16="http://schemas.microsoft.com/office/drawing/2014/main" val="911333468"/>
                  </a:ext>
                </a:extLst>
              </a:tr>
              <a:tr h="370840">
                <a:tc>
                  <a:txBody>
                    <a:bodyPr/>
                    <a:lstStyle/>
                    <a:p>
                      <a:pPr algn="ctr"/>
                      <a:r>
                        <a:rPr kumimoji="1" lang="en-US" altLang="ja-JP" sz="2800" dirty="0"/>
                        <a:t>+</a:t>
                      </a:r>
                      <a:endParaRPr kumimoji="1" lang="ja-JP" altLang="en-US" sz="2800"/>
                    </a:p>
                  </a:txBody>
                  <a:tcPr/>
                </a:tc>
                <a:tc>
                  <a:txBody>
                    <a:bodyPr/>
                    <a:lstStyle/>
                    <a:p>
                      <a:pPr algn="ctr"/>
                      <a:r>
                        <a:rPr kumimoji="1" lang="en-US" altLang="ja-JP" sz="2400" dirty="0"/>
                        <a:t>TP</a:t>
                      </a:r>
                      <a:endParaRPr kumimoji="1" lang="ja-JP" altLang="en-US" sz="2400"/>
                    </a:p>
                  </a:txBody>
                  <a:tcPr/>
                </a:tc>
                <a:tc>
                  <a:txBody>
                    <a:bodyPr/>
                    <a:lstStyle/>
                    <a:p>
                      <a:pPr algn="ctr"/>
                      <a:r>
                        <a:rPr kumimoji="1" lang="en-US" altLang="ja-JP" sz="2400" dirty="0"/>
                        <a:t>FN</a:t>
                      </a:r>
                      <a:endParaRPr kumimoji="1" lang="ja-JP" altLang="en-US" sz="2400"/>
                    </a:p>
                  </a:txBody>
                  <a:tcPr/>
                </a:tc>
                <a:extLst>
                  <a:ext uri="{0D108BD9-81ED-4DB2-BD59-A6C34878D82A}">
                    <a16:rowId xmlns:a16="http://schemas.microsoft.com/office/drawing/2014/main" val="1961600090"/>
                  </a:ext>
                </a:extLst>
              </a:tr>
              <a:tr h="370840">
                <a:tc>
                  <a:txBody>
                    <a:bodyPr/>
                    <a:lstStyle/>
                    <a:p>
                      <a:pPr algn="ctr"/>
                      <a:r>
                        <a:rPr kumimoji="1" lang="ja-JP" altLang="en-US" sz="2800"/>
                        <a:t>−</a:t>
                      </a:r>
                    </a:p>
                  </a:txBody>
                  <a:tcPr/>
                </a:tc>
                <a:tc>
                  <a:txBody>
                    <a:bodyPr/>
                    <a:lstStyle/>
                    <a:p>
                      <a:pPr algn="ctr"/>
                      <a:r>
                        <a:rPr kumimoji="1" lang="en-US" altLang="ja-JP" sz="2400" dirty="0"/>
                        <a:t>FP</a:t>
                      </a:r>
                      <a:endParaRPr kumimoji="1" lang="ja-JP" altLang="en-US" sz="2400"/>
                    </a:p>
                  </a:txBody>
                  <a:tcPr/>
                </a:tc>
                <a:tc>
                  <a:txBody>
                    <a:bodyPr/>
                    <a:lstStyle/>
                    <a:p>
                      <a:pPr algn="ctr"/>
                      <a:r>
                        <a:rPr kumimoji="1" lang="en-US" altLang="ja-JP" sz="2400" dirty="0"/>
                        <a:t>TN</a:t>
                      </a:r>
                      <a:endParaRPr kumimoji="1" lang="ja-JP" altLang="en-US" sz="2400"/>
                    </a:p>
                  </a:txBody>
                  <a:tcPr/>
                </a:tc>
                <a:extLst>
                  <a:ext uri="{0D108BD9-81ED-4DB2-BD59-A6C34878D82A}">
                    <a16:rowId xmlns:a16="http://schemas.microsoft.com/office/drawing/2014/main" val="2935372571"/>
                  </a:ext>
                </a:extLst>
              </a:tr>
            </a:tbl>
          </a:graphicData>
        </a:graphic>
      </p:graphicFrame>
      <p:sp>
        <p:nvSpPr>
          <p:cNvPr id="9" name="テキスト ボックス 8">
            <a:extLst>
              <a:ext uri="{FF2B5EF4-FFF2-40B4-BE49-F238E27FC236}">
                <a16:creationId xmlns:a16="http://schemas.microsoft.com/office/drawing/2014/main" id="{AC2D2B66-7AE4-6F46-890F-02815E86D6CF}"/>
              </a:ext>
            </a:extLst>
          </p:cNvPr>
          <p:cNvSpPr txBox="1"/>
          <p:nvPr/>
        </p:nvSpPr>
        <p:spPr>
          <a:xfrm>
            <a:off x="8274760" y="1348505"/>
            <a:ext cx="723147" cy="2093756"/>
          </a:xfrm>
          <a:prstGeom prst="rect">
            <a:avLst/>
          </a:prstGeom>
          <a:noFill/>
        </p:spPr>
        <p:txBody>
          <a:bodyPr vert="wordArtVertRtl" wrap="square" rtlCol="0">
            <a:spAutoFit/>
          </a:bodyPr>
          <a:lstStyle/>
          <a:p>
            <a:r>
              <a:rPr kumimoji="1" lang="ja-JP" altLang="en-US" sz="2400"/>
              <a:t>ラベル</a:t>
            </a:r>
            <a:endParaRPr kumimoji="1" lang="ja-JP" altLang="en-US" sz="2000"/>
          </a:p>
        </p:txBody>
      </p:sp>
      <p:sp>
        <p:nvSpPr>
          <p:cNvPr id="10" name="テキスト ボックス 9">
            <a:extLst>
              <a:ext uri="{FF2B5EF4-FFF2-40B4-BE49-F238E27FC236}">
                <a16:creationId xmlns:a16="http://schemas.microsoft.com/office/drawing/2014/main" id="{2BC9D575-24F3-7F45-AEC9-6C732CDA4369}"/>
              </a:ext>
            </a:extLst>
          </p:cNvPr>
          <p:cNvSpPr txBox="1"/>
          <p:nvPr/>
        </p:nvSpPr>
        <p:spPr>
          <a:xfrm>
            <a:off x="10222608" y="916263"/>
            <a:ext cx="883963" cy="461665"/>
          </a:xfrm>
          <a:prstGeom prst="rect">
            <a:avLst/>
          </a:prstGeom>
          <a:noFill/>
        </p:spPr>
        <p:txBody>
          <a:bodyPr vert="horz" wrap="square" rtlCol="0">
            <a:spAutoFit/>
          </a:bodyPr>
          <a:lstStyle/>
          <a:p>
            <a:r>
              <a:rPr lang="ja-JP" altLang="en-US" sz="2400"/>
              <a:t>予測</a:t>
            </a:r>
            <a:endParaRPr kumimoji="1" lang="ja-JP" altLang="en-US" sz="2400"/>
          </a:p>
        </p:txBody>
      </p:sp>
      <p:sp>
        <p:nvSpPr>
          <p:cNvPr id="12" name="正方形/長方形 11">
            <a:extLst>
              <a:ext uri="{FF2B5EF4-FFF2-40B4-BE49-F238E27FC236}">
                <a16:creationId xmlns:a16="http://schemas.microsoft.com/office/drawing/2014/main" id="{49F14066-736F-3A4F-8EDD-D6EEF6C48907}"/>
              </a:ext>
            </a:extLst>
          </p:cNvPr>
          <p:cNvSpPr/>
          <p:nvPr/>
        </p:nvSpPr>
        <p:spPr>
          <a:xfrm>
            <a:off x="3872074" y="3693370"/>
            <a:ext cx="248786" cy="369332"/>
          </a:xfrm>
          <a:prstGeom prst="rect">
            <a:avLst/>
          </a:prstGeom>
        </p:spPr>
        <p:txBody>
          <a:bodyPr wrap="none">
            <a:spAutoFit/>
          </a:bodyPr>
          <a:lstStyle/>
          <a:p>
            <a:r>
              <a:rPr lang="en" altLang="ja-JP" dirty="0">
                <a:solidFill>
                  <a:srgbClr val="454545"/>
                </a:solidFill>
                <a:effectLst/>
                <a:latin typeface="Helvetica Neue" panose="02000503000000020004" pitchFamily="2" charset="0"/>
              </a:rPr>
              <a:t> </a:t>
            </a:r>
          </a:p>
        </p:txBody>
      </p:sp>
      <p:grpSp>
        <p:nvGrpSpPr>
          <p:cNvPr id="15" name="グループ化 14">
            <a:extLst>
              <a:ext uri="{FF2B5EF4-FFF2-40B4-BE49-F238E27FC236}">
                <a16:creationId xmlns:a16="http://schemas.microsoft.com/office/drawing/2014/main" id="{03C6885D-BDB3-9D49-A625-E14FC3966663}"/>
              </a:ext>
            </a:extLst>
          </p:cNvPr>
          <p:cNvGrpSpPr/>
          <p:nvPr/>
        </p:nvGrpSpPr>
        <p:grpSpPr>
          <a:xfrm>
            <a:off x="1828802" y="3693370"/>
            <a:ext cx="9010536" cy="523220"/>
            <a:chOff x="1828802" y="3693370"/>
            <a:chExt cx="9010536" cy="523220"/>
          </a:xfrm>
        </p:grpSpPr>
        <p:sp>
          <p:nvSpPr>
            <p:cNvPr id="11" name="右矢印 10">
              <a:extLst>
                <a:ext uri="{FF2B5EF4-FFF2-40B4-BE49-F238E27FC236}">
                  <a16:creationId xmlns:a16="http://schemas.microsoft.com/office/drawing/2014/main" id="{1F5FCE65-5126-6540-BE94-76C7447AFD71}"/>
                </a:ext>
              </a:extLst>
            </p:cNvPr>
            <p:cNvSpPr/>
            <p:nvPr/>
          </p:nvSpPr>
          <p:spPr>
            <a:xfrm>
              <a:off x="1828802" y="3706588"/>
              <a:ext cx="717436" cy="473528"/>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78057FB3-4F21-DA4D-B0C3-5A3029DC6BDC}"/>
                </a:ext>
              </a:extLst>
            </p:cNvPr>
            <p:cNvSpPr/>
            <p:nvPr/>
          </p:nvSpPr>
          <p:spPr>
            <a:xfrm>
              <a:off x="2595222" y="3693370"/>
              <a:ext cx="8244116" cy="523220"/>
            </a:xfrm>
            <a:prstGeom prst="rect">
              <a:avLst/>
            </a:prstGeom>
          </p:spPr>
          <p:txBody>
            <a:bodyPr wrap="none">
              <a:spAutoFit/>
            </a:bodyPr>
            <a:lstStyle/>
            <a:p>
              <a:r>
                <a:rPr lang="en-US" altLang="ja-JP" sz="2800" dirty="0">
                  <a:solidFill>
                    <a:srgbClr val="C00000"/>
                  </a:solidFill>
                </a:rPr>
                <a:t>True Positive Rate</a:t>
              </a:r>
              <a:r>
                <a:rPr lang="ja-JP" altLang="en-US" sz="2800">
                  <a:solidFill>
                    <a:srgbClr val="C00000"/>
                  </a:solidFill>
                </a:rPr>
                <a:t>を高く，</a:t>
              </a:r>
              <a:r>
                <a:rPr lang="en-US" altLang="ja-JP" sz="2800" dirty="0">
                  <a:solidFill>
                    <a:srgbClr val="C00000"/>
                  </a:solidFill>
                </a:rPr>
                <a:t>False Positive Rate</a:t>
              </a:r>
              <a:r>
                <a:rPr lang="ja-JP" altLang="en-US" sz="2800">
                  <a:solidFill>
                    <a:srgbClr val="C00000"/>
                  </a:solidFill>
                </a:rPr>
                <a:t>を低く</a:t>
              </a:r>
              <a:endParaRPr lang="en-US" altLang="ja-JP" sz="2800" dirty="0">
                <a:solidFill>
                  <a:srgbClr val="C00000"/>
                </a:solidFill>
              </a:endParaRPr>
            </a:p>
          </p:txBody>
        </p:sp>
      </p:grpSp>
      <p:sp>
        <p:nvSpPr>
          <p:cNvPr id="14" name="正方形/長方形 13">
            <a:extLst>
              <a:ext uri="{FF2B5EF4-FFF2-40B4-BE49-F238E27FC236}">
                <a16:creationId xmlns:a16="http://schemas.microsoft.com/office/drawing/2014/main" id="{EC6C90C4-CF98-D44D-9DAC-B6236C70C474}"/>
              </a:ext>
            </a:extLst>
          </p:cNvPr>
          <p:cNvSpPr/>
          <p:nvPr/>
        </p:nvSpPr>
        <p:spPr>
          <a:xfrm>
            <a:off x="1390650" y="4371826"/>
            <a:ext cx="10790760" cy="1384995"/>
          </a:xfrm>
          <a:prstGeom prst="rect">
            <a:avLst/>
          </a:prstGeom>
        </p:spPr>
        <p:txBody>
          <a:bodyPr wrap="square">
            <a:spAutoFit/>
          </a:bodyPr>
          <a:lstStyle/>
          <a:p>
            <a:pPr marL="342900" indent="-342900">
              <a:buFont typeface="Wingdings" pitchFamily="2" charset="2"/>
              <a:buChar char="n"/>
            </a:pPr>
            <a:r>
              <a:rPr lang="en-US" altLang="ja-JP" sz="2800" dirty="0">
                <a:solidFill>
                  <a:sysClr val="windowText" lastClr="000000"/>
                </a:solidFill>
              </a:rPr>
              <a:t>ROC</a:t>
            </a:r>
            <a:r>
              <a:rPr lang="ja-JP" altLang="en-US" sz="2800">
                <a:solidFill>
                  <a:sysClr val="windowText" lastClr="000000"/>
                </a:solidFill>
              </a:rPr>
              <a:t>曲線</a:t>
            </a:r>
            <a:endParaRPr lang="en-US" altLang="ja-JP" sz="2800" dirty="0">
              <a:solidFill>
                <a:sysClr val="windowText" lastClr="000000"/>
              </a:solidFill>
            </a:endParaRPr>
          </a:p>
          <a:p>
            <a:r>
              <a:rPr lang="ja-JP" altLang="en-US" sz="2800">
                <a:solidFill>
                  <a:sysClr val="windowText" lastClr="000000"/>
                </a:solidFill>
              </a:rPr>
              <a:t>　横軸に</a:t>
            </a:r>
            <a:r>
              <a:rPr lang="en-US" altLang="ja-JP" sz="2800" dirty="0">
                <a:solidFill>
                  <a:sysClr val="windowText" lastClr="000000"/>
                </a:solidFill>
              </a:rPr>
              <a:t>False Positive Rate</a:t>
            </a:r>
            <a:r>
              <a:rPr lang="ja-JP" altLang="en-US" sz="2800">
                <a:solidFill>
                  <a:sysClr val="windowText" lastClr="000000"/>
                </a:solidFill>
              </a:rPr>
              <a:t>を縦軸に</a:t>
            </a:r>
            <a:r>
              <a:rPr lang="en-US" altLang="ja-JP" sz="2800" dirty="0">
                <a:solidFill>
                  <a:sysClr val="windowText" lastClr="000000"/>
                </a:solidFill>
              </a:rPr>
              <a:t>True Positive Rate</a:t>
            </a:r>
            <a:r>
              <a:rPr lang="ja-JP" altLang="en-US" sz="2800">
                <a:solidFill>
                  <a:sysClr val="windowText" lastClr="000000"/>
                </a:solidFill>
              </a:rPr>
              <a:t>をプロットし</a:t>
            </a:r>
            <a:r>
              <a:rPr lang="en-US" altLang="ja-JP" sz="2800" dirty="0">
                <a:solidFill>
                  <a:sysClr val="windowText" lastClr="000000"/>
                </a:solidFill>
              </a:rPr>
              <a:t>	</a:t>
            </a:r>
            <a:r>
              <a:rPr lang="ja-JP" altLang="en-US" sz="2800">
                <a:solidFill>
                  <a:sysClr val="windowText" lastClr="000000"/>
                </a:solidFill>
              </a:rPr>
              <a:t>た曲線</a:t>
            </a:r>
            <a:endParaRPr lang="en-US" altLang="ja-JP" sz="2800" dirty="0">
              <a:solidFill>
                <a:sysClr val="windowText" lastClr="000000"/>
              </a:solidFill>
            </a:endParaRPr>
          </a:p>
        </p:txBody>
      </p:sp>
    </p:spTree>
    <p:extLst>
      <p:ext uri="{BB962C8B-B14F-4D97-AF65-F5344CB8AC3E}">
        <p14:creationId xmlns:p14="http://schemas.microsoft.com/office/powerpoint/2010/main" val="2990906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CCA9B8-41F1-A943-8AAB-72ACABD25115}"/>
              </a:ext>
            </a:extLst>
          </p:cNvPr>
          <p:cNvSpPr>
            <a:spLocks noGrp="1"/>
          </p:cNvSpPr>
          <p:nvPr>
            <p:ph type="title"/>
          </p:nvPr>
        </p:nvSpPr>
        <p:spPr/>
        <p:txBody>
          <a:bodyPr/>
          <a:lstStyle/>
          <a:p>
            <a:r>
              <a:rPr kumimoji="1" lang="ja-JP" altLang="en-US"/>
              <a:t>有効性の検証</a:t>
            </a:r>
            <a:r>
              <a:rPr lang="ja-JP" altLang="en-US"/>
              <a:t>　結果</a:t>
            </a:r>
            <a:endParaRPr kumimoji="1" lang="ja-JP" altLang="en-US"/>
          </a:p>
        </p:txBody>
      </p:sp>
      <p:sp>
        <p:nvSpPr>
          <p:cNvPr id="4" name="日付プレースホルダー 3">
            <a:extLst>
              <a:ext uri="{FF2B5EF4-FFF2-40B4-BE49-F238E27FC236}">
                <a16:creationId xmlns:a16="http://schemas.microsoft.com/office/drawing/2014/main" id="{A4E6E712-2AD4-9044-B1B3-DFBAF0CEA836}"/>
              </a:ext>
            </a:extLst>
          </p:cNvPr>
          <p:cNvSpPr>
            <a:spLocks noGrp="1"/>
          </p:cNvSpPr>
          <p:nvPr>
            <p:ph type="dt" sz="half" idx="10"/>
          </p:nvPr>
        </p:nvSpPr>
        <p:spPr/>
        <p:txBody>
          <a:bodyPr/>
          <a:lstStyle/>
          <a:p>
            <a:fld id="{4A24463A-EB29-434F-9D3E-7B99E7F7B1A0}"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61C26950-1039-794F-BD20-0EEF17477556}"/>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2235EB1B-2DEB-644F-A33F-262B9FAA2C45}"/>
              </a:ext>
            </a:extLst>
          </p:cNvPr>
          <p:cNvSpPr>
            <a:spLocks noGrp="1"/>
          </p:cNvSpPr>
          <p:nvPr>
            <p:ph type="sldNum" sz="quarter" idx="12"/>
          </p:nvPr>
        </p:nvSpPr>
        <p:spPr/>
        <p:txBody>
          <a:bodyPr/>
          <a:lstStyle/>
          <a:p>
            <a:fld id="{C396DE94-E78B-4743-9932-E18BCB9B557B}" type="slidenum">
              <a:rPr kumimoji="1" lang="ja-JP" altLang="en-US" smtClean="0"/>
              <a:t>51</a:t>
            </a:fld>
            <a:endParaRPr kumimoji="1" lang="ja-JP" altLang="en-US"/>
          </a:p>
        </p:txBody>
      </p:sp>
      <p:pic>
        <p:nvPicPr>
          <p:cNvPr id="8" name="図 7">
            <a:extLst>
              <a:ext uri="{FF2B5EF4-FFF2-40B4-BE49-F238E27FC236}">
                <a16:creationId xmlns:a16="http://schemas.microsoft.com/office/drawing/2014/main" id="{C5A4FF3E-0D35-DF4E-85C2-39F7A19BA3F6}"/>
              </a:ext>
            </a:extLst>
          </p:cNvPr>
          <p:cNvPicPr>
            <a:picLocks noChangeAspect="1"/>
          </p:cNvPicPr>
          <p:nvPr/>
        </p:nvPicPr>
        <p:blipFill>
          <a:blip r:embed="rId2"/>
          <a:stretch>
            <a:fillRect/>
          </a:stretch>
        </p:blipFill>
        <p:spPr>
          <a:xfrm>
            <a:off x="2949784" y="744144"/>
            <a:ext cx="6903579" cy="4430655"/>
          </a:xfrm>
          <a:prstGeom prst="rect">
            <a:avLst/>
          </a:prstGeom>
        </p:spPr>
      </p:pic>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C63C34A8-C1DC-4D49-90F0-0C075886456C}"/>
                  </a:ext>
                </a:extLst>
              </p:cNvPr>
              <p:cNvSpPr/>
              <p:nvPr/>
            </p:nvSpPr>
            <p:spPr>
              <a:xfrm>
                <a:off x="2296406" y="5315005"/>
                <a:ext cx="8427435" cy="492443"/>
              </a:xfrm>
              <a:prstGeom prst="rect">
                <a:avLst/>
              </a:prstGeom>
            </p:spPr>
            <p:txBody>
              <a:bodyPr wrap="none">
                <a:spAutoFit/>
              </a:bodyPr>
              <a:lstStyle/>
              <a:p>
                <a:r>
                  <a:rPr lang="en-US" altLang="ja-JP" sz="2600" dirty="0"/>
                  <a:t>One-Class SVM</a:t>
                </a:r>
                <a:r>
                  <a:rPr lang="ja-JP" altLang="en-US" sz="2600"/>
                  <a:t>のパラメータ</a:t>
                </a:r>
                <a14:m>
                  <m:oMath xmlns:m="http://schemas.openxmlformats.org/officeDocument/2006/math">
                    <m:r>
                      <a:rPr lang="en-US" altLang="ja-JP" sz="2600" i="1">
                        <a:latin typeface="Cambria Math" panose="02040503050406030204" pitchFamily="18" charset="0"/>
                      </a:rPr>
                      <m:t>𝜈</m:t>
                    </m:r>
                  </m:oMath>
                </a14:m>
                <a:r>
                  <a:rPr lang="ja-JP" altLang="en-US" sz="2600"/>
                  <a:t>を変更した場合の</a:t>
                </a:r>
                <a:r>
                  <a:rPr lang="en-US" altLang="ja-JP" sz="2600" dirty="0"/>
                  <a:t>ROC</a:t>
                </a:r>
                <a:r>
                  <a:rPr lang="ja-JP" altLang="en-US" sz="2600"/>
                  <a:t>曲線</a:t>
                </a:r>
                <a:endParaRPr lang="en-US" altLang="ja-JP" sz="2600" dirty="0"/>
              </a:p>
            </p:txBody>
          </p:sp>
        </mc:Choice>
        <mc:Fallback xmlns="">
          <p:sp>
            <p:nvSpPr>
              <p:cNvPr id="10" name="正方形/長方形 9">
                <a:extLst>
                  <a:ext uri="{FF2B5EF4-FFF2-40B4-BE49-F238E27FC236}">
                    <a16:creationId xmlns:a16="http://schemas.microsoft.com/office/drawing/2014/main" id="{C63C34A8-C1DC-4D49-90F0-0C075886456C}"/>
                  </a:ext>
                </a:extLst>
              </p:cNvPr>
              <p:cNvSpPr>
                <a:spLocks noRot="1" noChangeAspect="1" noMove="1" noResize="1" noEditPoints="1" noAdjustHandles="1" noChangeArrowheads="1" noChangeShapeType="1" noTextEdit="1"/>
              </p:cNvSpPr>
              <p:nvPr/>
            </p:nvSpPr>
            <p:spPr>
              <a:xfrm>
                <a:off x="2296406" y="5315005"/>
                <a:ext cx="8427435" cy="492443"/>
              </a:xfrm>
              <a:prstGeom prst="rect">
                <a:avLst/>
              </a:prstGeom>
              <a:blipFill>
                <a:blip r:embed="rId3"/>
                <a:stretch>
                  <a:fillRect l="-1205" t="-15385" r="-301" b="-30769"/>
                </a:stretch>
              </a:blipFill>
            </p:spPr>
            <p:txBody>
              <a:bodyPr/>
              <a:lstStyle/>
              <a:p>
                <a:r>
                  <a:rPr lang="ja-JP" altLang="en-US">
                    <a:noFill/>
                  </a:rPr>
                  <a:t> </a:t>
                </a:r>
              </a:p>
            </p:txBody>
          </p:sp>
        </mc:Fallback>
      </mc:AlternateContent>
      <p:grpSp>
        <p:nvGrpSpPr>
          <p:cNvPr id="11" name="グループ化 10">
            <a:extLst>
              <a:ext uri="{FF2B5EF4-FFF2-40B4-BE49-F238E27FC236}">
                <a16:creationId xmlns:a16="http://schemas.microsoft.com/office/drawing/2014/main" id="{A524C3DE-A5F5-C644-A013-92F7F13F23F7}"/>
              </a:ext>
            </a:extLst>
          </p:cNvPr>
          <p:cNvGrpSpPr/>
          <p:nvPr/>
        </p:nvGrpSpPr>
        <p:grpSpPr>
          <a:xfrm>
            <a:off x="1382407" y="5868807"/>
            <a:ext cx="10908877" cy="523220"/>
            <a:chOff x="1828802" y="3693370"/>
            <a:chExt cx="10908877" cy="523220"/>
          </a:xfrm>
        </p:grpSpPr>
        <p:sp>
          <p:nvSpPr>
            <p:cNvPr id="12" name="右矢印 11">
              <a:extLst>
                <a:ext uri="{FF2B5EF4-FFF2-40B4-BE49-F238E27FC236}">
                  <a16:creationId xmlns:a16="http://schemas.microsoft.com/office/drawing/2014/main" id="{AAF3A849-8BB4-894B-86B5-C9C71C0AD974}"/>
                </a:ext>
              </a:extLst>
            </p:cNvPr>
            <p:cNvSpPr/>
            <p:nvPr/>
          </p:nvSpPr>
          <p:spPr>
            <a:xfrm>
              <a:off x="1828802" y="3706588"/>
              <a:ext cx="717436" cy="473528"/>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9DFE660-D48F-D04B-8822-37A7DAD4B58F}"/>
                </a:ext>
              </a:extLst>
            </p:cNvPr>
            <p:cNvSpPr/>
            <p:nvPr/>
          </p:nvSpPr>
          <p:spPr>
            <a:xfrm>
              <a:off x="2595222" y="3693370"/>
              <a:ext cx="10142457" cy="523220"/>
            </a:xfrm>
            <a:prstGeom prst="rect">
              <a:avLst/>
            </a:prstGeom>
          </p:spPr>
          <p:txBody>
            <a:bodyPr wrap="none">
              <a:spAutoFit/>
            </a:bodyPr>
            <a:lstStyle/>
            <a:p>
              <a:r>
                <a:rPr lang="ja-JP" altLang="en-US" sz="2800">
                  <a:solidFill>
                    <a:srgbClr val="C00000"/>
                  </a:solidFill>
                </a:rPr>
                <a:t>ある程度の</a:t>
              </a:r>
              <a:r>
                <a:rPr lang="en-US" altLang="ja-JP" sz="2800" dirty="0">
                  <a:solidFill>
                    <a:srgbClr val="C00000"/>
                  </a:solidFill>
                </a:rPr>
                <a:t>False Positive</a:t>
              </a:r>
              <a:r>
                <a:rPr lang="ja-JP" altLang="en-US" sz="2800">
                  <a:solidFill>
                    <a:srgbClr val="C00000"/>
                  </a:solidFill>
                </a:rPr>
                <a:t>が許容できるなら，多くの詐欺を発見</a:t>
              </a:r>
              <a:endParaRPr lang="en-US" altLang="ja-JP" sz="2800" dirty="0">
                <a:solidFill>
                  <a:srgbClr val="C00000"/>
                </a:solidFill>
              </a:endParaRPr>
            </a:p>
          </p:txBody>
        </p:sp>
      </p:grpSp>
    </p:spTree>
    <p:extLst>
      <p:ext uri="{BB962C8B-B14F-4D97-AF65-F5344CB8AC3E}">
        <p14:creationId xmlns:p14="http://schemas.microsoft.com/office/powerpoint/2010/main" val="30058293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6A68E0-B20F-6645-AC12-079E91BD1A60}"/>
              </a:ext>
            </a:extLst>
          </p:cNvPr>
          <p:cNvSpPr>
            <a:spLocks noGrp="1"/>
          </p:cNvSpPr>
          <p:nvPr>
            <p:ph type="title"/>
          </p:nvPr>
        </p:nvSpPr>
        <p:spPr/>
        <p:txBody>
          <a:bodyPr/>
          <a:lstStyle/>
          <a:p>
            <a:r>
              <a:rPr kumimoji="1" lang="ja-JP" altLang="en-US"/>
              <a:t>結果　データ解析</a:t>
            </a:r>
          </a:p>
        </p:txBody>
      </p:sp>
      <p:sp>
        <p:nvSpPr>
          <p:cNvPr id="4" name="日付プレースホルダー 3">
            <a:extLst>
              <a:ext uri="{FF2B5EF4-FFF2-40B4-BE49-F238E27FC236}">
                <a16:creationId xmlns:a16="http://schemas.microsoft.com/office/drawing/2014/main" id="{1B93E304-A3BF-0043-97A5-4A058C6157AB}"/>
              </a:ext>
            </a:extLst>
          </p:cNvPr>
          <p:cNvSpPr>
            <a:spLocks noGrp="1"/>
          </p:cNvSpPr>
          <p:nvPr>
            <p:ph type="dt" sz="half" idx="10"/>
          </p:nvPr>
        </p:nvSpPr>
        <p:spPr/>
        <p:txBody>
          <a:bodyPr/>
          <a:lstStyle/>
          <a:p>
            <a:fld id="{C09B88A5-E9B8-3240-85C7-482D198D0501}"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6DBAC624-90CF-954E-A325-F2A867BA4FB6}"/>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2FE5EB9A-E8C2-6D47-8777-A07A5985BB74}"/>
              </a:ext>
            </a:extLst>
          </p:cNvPr>
          <p:cNvSpPr>
            <a:spLocks noGrp="1"/>
          </p:cNvSpPr>
          <p:nvPr>
            <p:ph type="sldNum" sz="quarter" idx="12"/>
          </p:nvPr>
        </p:nvSpPr>
        <p:spPr/>
        <p:txBody>
          <a:bodyPr/>
          <a:lstStyle/>
          <a:p>
            <a:fld id="{C396DE94-E78B-4743-9932-E18BCB9B557B}" type="slidenum">
              <a:rPr kumimoji="1" lang="ja-JP" altLang="en-US" smtClean="0"/>
              <a:t>52</a:t>
            </a:fld>
            <a:endParaRPr kumimoji="1" lang="ja-JP" altLang="en-US"/>
          </a:p>
        </p:txBody>
      </p:sp>
      <p:pic>
        <p:nvPicPr>
          <p:cNvPr id="7" name="図 6">
            <a:extLst>
              <a:ext uri="{FF2B5EF4-FFF2-40B4-BE49-F238E27FC236}">
                <a16:creationId xmlns:a16="http://schemas.microsoft.com/office/drawing/2014/main" id="{8120421C-CE31-154F-B0BE-DD01D1D67FA4}"/>
              </a:ext>
            </a:extLst>
          </p:cNvPr>
          <p:cNvPicPr>
            <a:picLocks noChangeAspect="1"/>
          </p:cNvPicPr>
          <p:nvPr/>
        </p:nvPicPr>
        <p:blipFill>
          <a:blip r:embed="rId2"/>
          <a:stretch>
            <a:fillRect/>
          </a:stretch>
        </p:blipFill>
        <p:spPr>
          <a:xfrm>
            <a:off x="3222172" y="815044"/>
            <a:ext cx="5103906" cy="5103906"/>
          </a:xfrm>
          <a:prstGeom prst="rect">
            <a:avLst/>
          </a:prstGeom>
        </p:spPr>
      </p:pic>
      <p:sp>
        <p:nvSpPr>
          <p:cNvPr id="8" name="正方形/長方形 7">
            <a:extLst>
              <a:ext uri="{FF2B5EF4-FFF2-40B4-BE49-F238E27FC236}">
                <a16:creationId xmlns:a16="http://schemas.microsoft.com/office/drawing/2014/main" id="{3516A038-F83D-4D48-9CB5-56CD1E272C57}"/>
              </a:ext>
            </a:extLst>
          </p:cNvPr>
          <p:cNvSpPr/>
          <p:nvPr/>
        </p:nvSpPr>
        <p:spPr>
          <a:xfrm>
            <a:off x="2726324" y="6053276"/>
            <a:ext cx="6718749" cy="400110"/>
          </a:xfrm>
          <a:prstGeom prst="rect">
            <a:avLst/>
          </a:prstGeom>
        </p:spPr>
        <p:txBody>
          <a:bodyPr wrap="square">
            <a:spAutoFit/>
          </a:bodyPr>
          <a:lstStyle/>
          <a:p>
            <a:r>
              <a:rPr lang="ja-JP" altLang="en-US" sz="2000"/>
              <a:t>医療従事者タイプごとの医療費申請額のヒストグラム</a:t>
            </a:r>
          </a:p>
        </p:txBody>
      </p:sp>
      <p:sp>
        <p:nvSpPr>
          <p:cNvPr id="9" name="円/楕円 8">
            <a:extLst>
              <a:ext uri="{FF2B5EF4-FFF2-40B4-BE49-F238E27FC236}">
                <a16:creationId xmlns:a16="http://schemas.microsoft.com/office/drawing/2014/main" id="{DE76C6AB-BA1D-934F-8350-D9138F8E5D69}"/>
              </a:ext>
            </a:extLst>
          </p:cNvPr>
          <p:cNvSpPr/>
          <p:nvPr/>
        </p:nvSpPr>
        <p:spPr>
          <a:xfrm>
            <a:off x="5447916" y="4785014"/>
            <a:ext cx="1134725" cy="24418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39EEC629-1C61-224A-B518-CB54CCC0BF0F}"/>
              </a:ext>
            </a:extLst>
          </p:cNvPr>
          <p:cNvSpPr/>
          <p:nvPr/>
        </p:nvSpPr>
        <p:spPr>
          <a:xfrm>
            <a:off x="6392796" y="754084"/>
            <a:ext cx="1134725" cy="24418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D9DCE8D3-EB09-B844-A61A-05F17BEA3DEF}"/>
              </a:ext>
            </a:extLst>
          </p:cNvPr>
          <p:cNvCxnSpPr>
            <a:cxnSpLocks/>
          </p:cNvCxnSpPr>
          <p:nvPr/>
        </p:nvCxnSpPr>
        <p:spPr>
          <a:xfrm>
            <a:off x="6960159" y="977006"/>
            <a:ext cx="2841143" cy="1809379"/>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F5E0793B-9414-D641-AB89-8108C8D57852}"/>
              </a:ext>
            </a:extLst>
          </p:cNvPr>
          <p:cNvCxnSpPr>
            <a:cxnSpLocks/>
          </p:cNvCxnSpPr>
          <p:nvPr/>
        </p:nvCxnSpPr>
        <p:spPr>
          <a:xfrm flipV="1">
            <a:off x="6085698" y="2815357"/>
            <a:ext cx="3715604" cy="1969658"/>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正方形/長方形 16">
            <a:extLst>
              <a:ext uri="{FF2B5EF4-FFF2-40B4-BE49-F238E27FC236}">
                <a16:creationId xmlns:a16="http://schemas.microsoft.com/office/drawing/2014/main" id="{A7574CEE-896A-3C47-A230-82C1414EF6DF}"/>
              </a:ext>
            </a:extLst>
          </p:cNvPr>
          <p:cNvSpPr/>
          <p:nvPr/>
        </p:nvSpPr>
        <p:spPr>
          <a:xfrm>
            <a:off x="9801302" y="2308313"/>
            <a:ext cx="2381219" cy="400110"/>
          </a:xfrm>
          <a:prstGeom prst="rect">
            <a:avLst/>
          </a:prstGeom>
        </p:spPr>
        <p:txBody>
          <a:bodyPr wrap="square">
            <a:spAutoFit/>
          </a:bodyPr>
          <a:lstStyle/>
          <a:p>
            <a:r>
              <a:rPr lang="ja-JP" altLang="en-US" sz="2000"/>
              <a:t>血管外科の申請額</a:t>
            </a:r>
          </a:p>
        </p:txBody>
      </p:sp>
      <p:sp>
        <p:nvSpPr>
          <p:cNvPr id="18" name="正方形/長方形 17">
            <a:extLst>
              <a:ext uri="{FF2B5EF4-FFF2-40B4-BE49-F238E27FC236}">
                <a16:creationId xmlns:a16="http://schemas.microsoft.com/office/drawing/2014/main" id="{A71F1816-9F6B-9142-9E27-B8FE831B8D7E}"/>
              </a:ext>
            </a:extLst>
          </p:cNvPr>
          <p:cNvSpPr/>
          <p:nvPr/>
        </p:nvSpPr>
        <p:spPr>
          <a:xfrm>
            <a:off x="9810781" y="2966887"/>
            <a:ext cx="2480180" cy="400110"/>
          </a:xfrm>
          <a:prstGeom prst="rect">
            <a:avLst/>
          </a:prstGeom>
        </p:spPr>
        <p:txBody>
          <a:bodyPr wrap="square">
            <a:spAutoFit/>
          </a:bodyPr>
          <a:lstStyle/>
          <a:p>
            <a:r>
              <a:rPr lang="ja-JP" altLang="en-US" sz="2000"/>
              <a:t>助産看護師の申請額</a:t>
            </a:r>
          </a:p>
        </p:txBody>
      </p:sp>
      <p:sp>
        <p:nvSpPr>
          <p:cNvPr id="19" name="正方形/長方形 18">
            <a:extLst>
              <a:ext uri="{FF2B5EF4-FFF2-40B4-BE49-F238E27FC236}">
                <a16:creationId xmlns:a16="http://schemas.microsoft.com/office/drawing/2014/main" id="{8B75C13D-49EC-BD47-AD5A-13B976A933FE}"/>
              </a:ext>
            </a:extLst>
          </p:cNvPr>
          <p:cNvSpPr/>
          <p:nvPr/>
        </p:nvSpPr>
        <p:spPr>
          <a:xfrm rot="5400000">
            <a:off x="10660262" y="2705700"/>
            <a:ext cx="658574" cy="523220"/>
          </a:xfrm>
          <a:prstGeom prst="rect">
            <a:avLst/>
          </a:prstGeom>
        </p:spPr>
        <p:txBody>
          <a:bodyPr wrap="square">
            <a:spAutoFit/>
          </a:bodyPr>
          <a:lstStyle/>
          <a:p>
            <a:r>
              <a:rPr lang="en-US" altLang="ja-JP" sz="2800" dirty="0"/>
              <a:t>&gt;</a:t>
            </a:r>
            <a:endParaRPr lang="ja-JP" altLang="en-US" sz="2800"/>
          </a:p>
        </p:txBody>
      </p:sp>
    </p:spTree>
    <p:extLst>
      <p:ext uri="{BB962C8B-B14F-4D97-AF65-F5344CB8AC3E}">
        <p14:creationId xmlns:p14="http://schemas.microsoft.com/office/powerpoint/2010/main" val="13217585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CF83D2-84E0-9248-B03E-A9678DFD7C21}"/>
              </a:ext>
            </a:extLst>
          </p:cNvPr>
          <p:cNvSpPr>
            <a:spLocks noGrp="1"/>
          </p:cNvSpPr>
          <p:nvPr>
            <p:ph type="title"/>
          </p:nvPr>
        </p:nvSpPr>
        <p:spPr/>
        <p:txBody>
          <a:bodyPr/>
          <a:lstStyle/>
          <a:p>
            <a:r>
              <a:rPr lang="ja-JP" altLang="en-US"/>
              <a:t>結果</a:t>
            </a:r>
            <a:r>
              <a:rPr kumimoji="1" lang="ja-JP" altLang="en-US"/>
              <a:t>　データ解析</a:t>
            </a:r>
          </a:p>
        </p:txBody>
      </p:sp>
      <p:sp>
        <p:nvSpPr>
          <p:cNvPr id="4" name="日付プレースホルダー 3">
            <a:extLst>
              <a:ext uri="{FF2B5EF4-FFF2-40B4-BE49-F238E27FC236}">
                <a16:creationId xmlns:a16="http://schemas.microsoft.com/office/drawing/2014/main" id="{6EF71A4C-9B6A-C449-AAEC-61E70419F805}"/>
              </a:ext>
            </a:extLst>
          </p:cNvPr>
          <p:cNvSpPr>
            <a:spLocks noGrp="1"/>
          </p:cNvSpPr>
          <p:nvPr>
            <p:ph type="dt" sz="half" idx="10"/>
          </p:nvPr>
        </p:nvSpPr>
        <p:spPr/>
        <p:txBody>
          <a:bodyPr/>
          <a:lstStyle/>
          <a:p>
            <a:fld id="{0FF892D7-54F4-3241-8259-D94194F1B8B5}"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9779E1FD-DC9C-8147-8CD1-F263FE854956}"/>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F9FC035D-AE4F-FD40-A36A-44E7293A6DDC}"/>
              </a:ext>
            </a:extLst>
          </p:cNvPr>
          <p:cNvSpPr>
            <a:spLocks noGrp="1"/>
          </p:cNvSpPr>
          <p:nvPr>
            <p:ph type="sldNum" sz="quarter" idx="12"/>
          </p:nvPr>
        </p:nvSpPr>
        <p:spPr/>
        <p:txBody>
          <a:bodyPr/>
          <a:lstStyle/>
          <a:p>
            <a:fld id="{C396DE94-E78B-4743-9932-E18BCB9B557B}" type="slidenum">
              <a:rPr kumimoji="1" lang="ja-JP" altLang="en-US" smtClean="0"/>
              <a:t>53</a:t>
            </a:fld>
            <a:endParaRPr kumimoji="1" lang="ja-JP" altLang="en-US"/>
          </a:p>
        </p:txBody>
      </p:sp>
      <p:pic>
        <p:nvPicPr>
          <p:cNvPr id="22" name="図 21">
            <a:extLst>
              <a:ext uri="{FF2B5EF4-FFF2-40B4-BE49-F238E27FC236}">
                <a16:creationId xmlns:a16="http://schemas.microsoft.com/office/drawing/2014/main" id="{D15CD9E4-A02B-EA4F-A2C6-5F448A686070}"/>
              </a:ext>
            </a:extLst>
          </p:cNvPr>
          <p:cNvPicPr>
            <a:picLocks noChangeAspect="1"/>
          </p:cNvPicPr>
          <p:nvPr/>
        </p:nvPicPr>
        <p:blipFill>
          <a:blip r:embed="rId2"/>
          <a:stretch>
            <a:fillRect/>
          </a:stretch>
        </p:blipFill>
        <p:spPr>
          <a:xfrm>
            <a:off x="2716893" y="815044"/>
            <a:ext cx="6064250" cy="4837320"/>
          </a:xfrm>
          <a:prstGeom prst="rect">
            <a:avLst/>
          </a:prstGeom>
        </p:spPr>
      </p:pic>
      <p:sp>
        <p:nvSpPr>
          <p:cNvPr id="23" name="正方形/長方形 22">
            <a:extLst>
              <a:ext uri="{FF2B5EF4-FFF2-40B4-BE49-F238E27FC236}">
                <a16:creationId xmlns:a16="http://schemas.microsoft.com/office/drawing/2014/main" id="{539A46C6-F803-FE46-85AC-167BADF82227}"/>
              </a:ext>
            </a:extLst>
          </p:cNvPr>
          <p:cNvSpPr/>
          <p:nvPr/>
        </p:nvSpPr>
        <p:spPr>
          <a:xfrm>
            <a:off x="2595222" y="5852820"/>
            <a:ext cx="7216435" cy="400110"/>
          </a:xfrm>
          <a:prstGeom prst="rect">
            <a:avLst/>
          </a:prstGeom>
        </p:spPr>
        <p:txBody>
          <a:bodyPr wrap="square">
            <a:spAutoFit/>
          </a:bodyPr>
          <a:lstStyle/>
          <a:p>
            <a:r>
              <a:rPr lang="ja-JP" altLang="en-US" sz="2000"/>
              <a:t>医療従事者の専門科数ごとの医療費申請額のヒストグラム</a:t>
            </a:r>
          </a:p>
        </p:txBody>
      </p:sp>
    </p:spTree>
    <p:extLst>
      <p:ext uri="{BB962C8B-B14F-4D97-AF65-F5344CB8AC3E}">
        <p14:creationId xmlns:p14="http://schemas.microsoft.com/office/powerpoint/2010/main" val="1040324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A74ED9-F905-784A-A94D-72290238A374}"/>
              </a:ext>
            </a:extLst>
          </p:cNvPr>
          <p:cNvSpPr>
            <a:spLocks noGrp="1"/>
          </p:cNvSpPr>
          <p:nvPr>
            <p:ph type="title"/>
          </p:nvPr>
        </p:nvSpPr>
        <p:spPr/>
        <p:txBody>
          <a:bodyPr/>
          <a:lstStyle/>
          <a:p>
            <a:r>
              <a:rPr lang="ja-JP" altLang="en-US"/>
              <a:t>結果</a:t>
            </a:r>
            <a:r>
              <a:rPr kumimoji="1" lang="ja-JP" altLang="en-US"/>
              <a:t>　データ分割</a:t>
            </a:r>
          </a:p>
        </p:txBody>
      </p:sp>
      <p:sp>
        <p:nvSpPr>
          <p:cNvPr id="3" name="コンテンツ プレースホルダー 2">
            <a:extLst>
              <a:ext uri="{FF2B5EF4-FFF2-40B4-BE49-F238E27FC236}">
                <a16:creationId xmlns:a16="http://schemas.microsoft.com/office/drawing/2014/main" id="{77C0A163-223D-CC4E-9512-9CDA8F003544}"/>
              </a:ext>
            </a:extLst>
          </p:cNvPr>
          <p:cNvSpPr>
            <a:spLocks noGrp="1"/>
          </p:cNvSpPr>
          <p:nvPr>
            <p:ph idx="1"/>
          </p:nvPr>
        </p:nvSpPr>
        <p:spPr>
          <a:xfrm>
            <a:off x="1390650" y="977153"/>
            <a:ext cx="9601200" cy="1622612"/>
          </a:xfrm>
        </p:spPr>
        <p:txBody>
          <a:bodyPr>
            <a:normAutofit/>
          </a:bodyPr>
          <a:lstStyle/>
          <a:p>
            <a:pPr>
              <a:buFont typeface="Wingdings" pitchFamily="2" charset="2"/>
              <a:buChar char="n"/>
            </a:pPr>
            <a:r>
              <a:rPr kumimoji="1" lang="ja-JP" altLang="en-US" sz="2400"/>
              <a:t>医療従事者の地域</a:t>
            </a:r>
            <a:endParaRPr kumimoji="1" lang="en-US" altLang="ja-JP" sz="2400" dirty="0"/>
          </a:p>
          <a:p>
            <a:pPr>
              <a:buFont typeface="Wingdings" pitchFamily="2" charset="2"/>
              <a:buChar char="n"/>
            </a:pPr>
            <a:r>
              <a:rPr lang="ja-JP" altLang="en-US" sz="2400"/>
              <a:t>医療従事者の種類</a:t>
            </a:r>
            <a:endParaRPr lang="en-US" altLang="ja-JP" sz="2400" dirty="0"/>
          </a:p>
          <a:p>
            <a:pPr>
              <a:buFont typeface="Wingdings" pitchFamily="2" charset="2"/>
              <a:buChar char="n"/>
            </a:pPr>
            <a:r>
              <a:rPr kumimoji="1" lang="ja-JP" altLang="en-US" sz="2400"/>
              <a:t>医療従事者の専門科の数</a:t>
            </a:r>
            <a:endParaRPr kumimoji="1" lang="en-US" altLang="ja-JP" sz="2400" dirty="0"/>
          </a:p>
        </p:txBody>
      </p:sp>
      <p:sp>
        <p:nvSpPr>
          <p:cNvPr id="4" name="日付プレースホルダー 3">
            <a:extLst>
              <a:ext uri="{FF2B5EF4-FFF2-40B4-BE49-F238E27FC236}">
                <a16:creationId xmlns:a16="http://schemas.microsoft.com/office/drawing/2014/main" id="{D8B10540-7590-D641-B451-93EA6409E134}"/>
              </a:ext>
            </a:extLst>
          </p:cNvPr>
          <p:cNvSpPr>
            <a:spLocks noGrp="1"/>
          </p:cNvSpPr>
          <p:nvPr>
            <p:ph type="dt" sz="half" idx="10"/>
          </p:nvPr>
        </p:nvSpPr>
        <p:spPr/>
        <p:txBody>
          <a:bodyPr/>
          <a:lstStyle/>
          <a:p>
            <a:fld id="{5CB61537-F26B-0647-9277-96147BD4DC54}"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93324F32-13E6-524A-811D-BBB2F0A6E8EC}"/>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D050E81-1417-424F-B4CA-4772E48C3DC7}"/>
              </a:ext>
            </a:extLst>
          </p:cNvPr>
          <p:cNvSpPr>
            <a:spLocks noGrp="1"/>
          </p:cNvSpPr>
          <p:nvPr>
            <p:ph type="sldNum" sz="quarter" idx="12"/>
          </p:nvPr>
        </p:nvSpPr>
        <p:spPr/>
        <p:txBody>
          <a:bodyPr/>
          <a:lstStyle/>
          <a:p>
            <a:fld id="{C396DE94-E78B-4743-9932-E18BCB9B557B}" type="slidenum">
              <a:rPr kumimoji="1" lang="ja-JP" altLang="en-US" smtClean="0"/>
              <a:t>54</a:t>
            </a:fld>
            <a:endParaRPr kumimoji="1" lang="ja-JP" altLang="en-US"/>
          </a:p>
        </p:txBody>
      </p:sp>
      <p:grpSp>
        <p:nvGrpSpPr>
          <p:cNvPr id="9" name="グループ化 8">
            <a:extLst>
              <a:ext uri="{FF2B5EF4-FFF2-40B4-BE49-F238E27FC236}">
                <a16:creationId xmlns:a16="http://schemas.microsoft.com/office/drawing/2014/main" id="{B329C998-DBD6-AB4F-9E51-1371EF565594}"/>
              </a:ext>
            </a:extLst>
          </p:cNvPr>
          <p:cNvGrpSpPr/>
          <p:nvPr/>
        </p:nvGrpSpPr>
        <p:grpSpPr>
          <a:xfrm>
            <a:off x="6239436" y="977153"/>
            <a:ext cx="2551372" cy="1335741"/>
            <a:chOff x="6239436" y="977153"/>
            <a:chExt cx="2551372" cy="1335741"/>
          </a:xfrm>
        </p:grpSpPr>
        <p:sp>
          <p:nvSpPr>
            <p:cNvPr id="7" name="右中かっこ 6">
              <a:extLst>
                <a:ext uri="{FF2B5EF4-FFF2-40B4-BE49-F238E27FC236}">
                  <a16:creationId xmlns:a16="http://schemas.microsoft.com/office/drawing/2014/main" id="{8E6ACA71-B914-0049-BC56-C165F2C00FD2}"/>
                </a:ext>
              </a:extLst>
            </p:cNvPr>
            <p:cNvSpPr/>
            <p:nvPr/>
          </p:nvSpPr>
          <p:spPr>
            <a:xfrm>
              <a:off x="6239436" y="977153"/>
              <a:ext cx="249022" cy="133574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6EE196F1-753F-FE4F-AC99-360EB8DDAD11}"/>
                </a:ext>
              </a:extLst>
            </p:cNvPr>
            <p:cNvSpPr/>
            <p:nvPr/>
          </p:nvSpPr>
          <p:spPr>
            <a:xfrm>
              <a:off x="6488458" y="1439820"/>
              <a:ext cx="2302350" cy="523220"/>
            </a:xfrm>
            <a:prstGeom prst="rect">
              <a:avLst/>
            </a:prstGeom>
          </p:spPr>
          <p:txBody>
            <a:bodyPr wrap="square">
              <a:spAutoFit/>
            </a:bodyPr>
            <a:lstStyle/>
            <a:p>
              <a:r>
                <a:rPr lang="ja-JP" altLang="en-US" sz="2800"/>
                <a:t>申請額に差</a:t>
              </a:r>
            </a:p>
          </p:txBody>
        </p:sp>
      </p:grpSp>
      <p:grpSp>
        <p:nvGrpSpPr>
          <p:cNvPr id="10" name="グループ化 9">
            <a:extLst>
              <a:ext uri="{FF2B5EF4-FFF2-40B4-BE49-F238E27FC236}">
                <a16:creationId xmlns:a16="http://schemas.microsoft.com/office/drawing/2014/main" id="{115D6744-685D-1B41-97F1-2F5348AFFAA5}"/>
              </a:ext>
            </a:extLst>
          </p:cNvPr>
          <p:cNvGrpSpPr/>
          <p:nvPr/>
        </p:nvGrpSpPr>
        <p:grpSpPr>
          <a:xfrm>
            <a:off x="1034019" y="2775561"/>
            <a:ext cx="8342533" cy="523220"/>
            <a:chOff x="1828802" y="3693370"/>
            <a:chExt cx="8342533" cy="523220"/>
          </a:xfrm>
        </p:grpSpPr>
        <p:sp>
          <p:nvSpPr>
            <p:cNvPr id="11" name="右矢印 10">
              <a:extLst>
                <a:ext uri="{FF2B5EF4-FFF2-40B4-BE49-F238E27FC236}">
                  <a16:creationId xmlns:a16="http://schemas.microsoft.com/office/drawing/2014/main" id="{3D1B2AFC-3349-3C41-ABE3-708FF1928F71}"/>
                </a:ext>
              </a:extLst>
            </p:cNvPr>
            <p:cNvSpPr/>
            <p:nvPr/>
          </p:nvSpPr>
          <p:spPr>
            <a:xfrm>
              <a:off x="1828802" y="3706588"/>
              <a:ext cx="717436" cy="473528"/>
            </a:xfrm>
            <a:prstGeom prst="rightArrow">
              <a:avLst/>
            </a:prstGeom>
            <a:solidFill>
              <a:schemeClr val="accent5">
                <a:lumMod val="7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29A33964-E857-7B4C-9595-DC2D8C8F5E3F}"/>
                </a:ext>
              </a:extLst>
            </p:cNvPr>
            <p:cNvSpPr/>
            <p:nvPr/>
          </p:nvSpPr>
          <p:spPr>
            <a:xfrm>
              <a:off x="2595222" y="3693370"/>
              <a:ext cx="7576113" cy="523220"/>
            </a:xfrm>
            <a:prstGeom prst="rect">
              <a:avLst/>
            </a:prstGeom>
          </p:spPr>
          <p:txBody>
            <a:bodyPr wrap="none">
              <a:spAutoFit/>
            </a:bodyPr>
            <a:lstStyle/>
            <a:p>
              <a:r>
                <a:rPr lang="ja-JP" altLang="en-US" sz="2800">
                  <a:solidFill>
                    <a:schemeClr val="accent5">
                      <a:lumMod val="75000"/>
                    </a:schemeClr>
                  </a:solidFill>
                </a:rPr>
                <a:t>ボストン・内科・専門科数</a:t>
              </a:r>
              <a:r>
                <a:rPr lang="en-US" altLang="ja-JP" sz="2800" dirty="0">
                  <a:solidFill>
                    <a:schemeClr val="accent5">
                      <a:lumMod val="75000"/>
                    </a:schemeClr>
                  </a:solidFill>
                </a:rPr>
                <a:t>1</a:t>
              </a:r>
              <a:r>
                <a:rPr lang="ja-JP" altLang="en-US" sz="2800">
                  <a:solidFill>
                    <a:schemeClr val="accent5">
                      <a:lumMod val="75000"/>
                    </a:schemeClr>
                  </a:solidFill>
                </a:rPr>
                <a:t>のデータのみ使用</a:t>
              </a:r>
              <a:endParaRPr lang="en-US" altLang="ja-JP" sz="2800" dirty="0">
                <a:solidFill>
                  <a:schemeClr val="accent5">
                    <a:lumMod val="75000"/>
                  </a:schemeClr>
                </a:solidFill>
              </a:endParaRPr>
            </a:p>
          </p:txBody>
        </p:sp>
      </p:grpSp>
    </p:spTree>
    <p:extLst>
      <p:ext uri="{BB962C8B-B14F-4D97-AF65-F5344CB8AC3E}">
        <p14:creationId xmlns:p14="http://schemas.microsoft.com/office/powerpoint/2010/main" val="15214629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669682" y="89315"/>
            <a:ext cx="9601200" cy="742960"/>
          </a:xfrm>
        </p:spPr>
        <p:txBody>
          <a:bodyPr>
            <a:normAutofit/>
          </a:bodyPr>
          <a:lstStyle/>
          <a:p>
            <a:r>
              <a:rPr lang="ja-JP" altLang="en-US" sz="4000"/>
              <a:t>結果</a:t>
            </a:r>
            <a:endParaRPr kumimoji="1" lang="ja-JP" altLang="en-US" sz="4000"/>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CBBC25EF-9D91-E440-92CB-701A47688173}"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p:txBody>
          <a:bodyPr/>
          <a:lstStyle/>
          <a:p>
            <a:fld id="{C396DE94-E78B-4743-9932-E18BCB9B557B}" type="slidenum">
              <a:rPr kumimoji="1" lang="ja-JP" altLang="en-US" smtClean="0"/>
              <a:t>55</a:t>
            </a:fld>
            <a:endParaRPr kumimoji="1" lang="ja-JP" altLang="en-US"/>
          </a:p>
        </p:txBody>
      </p:sp>
      <p:sp>
        <p:nvSpPr>
          <p:cNvPr id="44" name="テキスト ボックス 43">
            <a:extLst>
              <a:ext uri="{FF2B5EF4-FFF2-40B4-BE49-F238E27FC236}">
                <a16:creationId xmlns:a16="http://schemas.microsoft.com/office/drawing/2014/main" id="{74E4F8C6-A70F-1D4C-8D1F-606CF118321C}"/>
              </a:ext>
            </a:extLst>
          </p:cNvPr>
          <p:cNvSpPr txBox="1"/>
          <p:nvPr/>
        </p:nvSpPr>
        <p:spPr>
          <a:xfrm>
            <a:off x="1118676" y="693725"/>
            <a:ext cx="1415772" cy="461665"/>
          </a:xfrm>
          <a:prstGeom prst="rect">
            <a:avLst/>
          </a:prstGeom>
          <a:noFill/>
        </p:spPr>
        <p:txBody>
          <a:bodyPr wrap="none" rtlCol="0">
            <a:spAutoFit/>
          </a:bodyPr>
          <a:lstStyle/>
          <a:p>
            <a:r>
              <a:rPr lang="ja-JP" altLang="en-US" sz="2400"/>
              <a:t>異常検知</a:t>
            </a:r>
            <a:endParaRPr kumimoji="1" lang="ja-JP" altLang="en-US" sz="2400"/>
          </a:p>
        </p:txBody>
      </p:sp>
      <p:sp>
        <p:nvSpPr>
          <p:cNvPr id="17" name="テキスト ボックス 16">
            <a:extLst>
              <a:ext uri="{FF2B5EF4-FFF2-40B4-BE49-F238E27FC236}">
                <a16:creationId xmlns:a16="http://schemas.microsoft.com/office/drawing/2014/main" id="{775E140A-BB5F-FD42-A4DF-6B24E24D40DC}"/>
              </a:ext>
            </a:extLst>
          </p:cNvPr>
          <p:cNvSpPr txBox="1"/>
          <p:nvPr/>
        </p:nvSpPr>
        <p:spPr>
          <a:xfrm>
            <a:off x="4271972" y="5724590"/>
            <a:ext cx="3244927" cy="461665"/>
          </a:xfrm>
          <a:prstGeom prst="rect">
            <a:avLst/>
          </a:prstGeom>
          <a:noFill/>
        </p:spPr>
        <p:txBody>
          <a:bodyPr wrap="none" rtlCol="0">
            <a:spAutoFit/>
          </a:bodyPr>
          <a:lstStyle/>
          <a:p>
            <a:r>
              <a:rPr lang="en-US" altLang="ja-JP" sz="2400" dirty="0"/>
              <a:t>Boston</a:t>
            </a:r>
            <a:r>
              <a:rPr lang="ja-JP" altLang="en-US" sz="2400"/>
              <a:t>・内科の異常値</a:t>
            </a:r>
            <a:endParaRPr kumimoji="1" lang="ja-JP" altLang="en-US" sz="2400"/>
          </a:p>
        </p:txBody>
      </p:sp>
      <p:pic>
        <p:nvPicPr>
          <p:cNvPr id="18" name="図 17">
            <a:extLst>
              <a:ext uri="{FF2B5EF4-FFF2-40B4-BE49-F238E27FC236}">
                <a16:creationId xmlns:a16="http://schemas.microsoft.com/office/drawing/2014/main" id="{3CD96940-7DE9-C247-BCAF-9898D8EB8255}"/>
              </a:ext>
            </a:extLst>
          </p:cNvPr>
          <p:cNvPicPr/>
          <p:nvPr/>
        </p:nvPicPr>
        <p:blipFill>
          <a:blip r:embed="rId3">
            <a:extLst>
              <a:ext uri="{28A0092B-C50C-407E-A947-70E740481C1C}">
                <a14:useLocalDpi xmlns:a14="http://schemas.microsoft.com/office/drawing/2010/main" val="0"/>
              </a:ext>
            </a:extLst>
          </a:blip>
          <a:stretch>
            <a:fillRect/>
          </a:stretch>
        </p:blipFill>
        <p:spPr>
          <a:xfrm>
            <a:off x="2794401" y="1155390"/>
            <a:ext cx="7651926" cy="4476918"/>
          </a:xfrm>
          <a:prstGeom prst="rect">
            <a:avLst/>
          </a:prstGeom>
        </p:spPr>
      </p:pic>
    </p:spTree>
    <p:extLst>
      <p:ext uri="{BB962C8B-B14F-4D97-AF65-F5344CB8AC3E}">
        <p14:creationId xmlns:p14="http://schemas.microsoft.com/office/powerpoint/2010/main" val="33878714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669682" y="89315"/>
            <a:ext cx="9601200" cy="742960"/>
          </a:xfrm>
        </p:spPr>
        <p:txBody>
          <a:bodyPr>
            <a:normAutofit/>
          </a:bodyPr>
          <a:lstStyle/>
          <a:p>
            <a:r>
              <a:rPr lang="ja-JP" altLang="en-US" sz="4000"/>
              <a:t>結果</a:t>
            </a:r>
            <a:endParaRPr kumimoji="1" lang="ja-JP" altLang="en-US" sz="4000"/>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F3400D47-A16D-5C43-A51B-04FE429222AB}"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p:txBody>
          <a:bodyPr/>
          <a:lstStyle/>
          <a:p>
            <a:fld id="{C396DE94-E78B-4743-9932-E18BCB9B557B}" type="slidenum">
              <a:rPr kumimoji="1" lang="ja-JP" altLang="en-US" smtClean="0"/>
              <a:t>56</a:t>
            </a:fld>
            <a:endParaRPr kumimoji="1" lang="ja-JP" altLang="en-US"/>
          </a:p>
        </p:txBody>
      </p:sp>
      <p:sp>
        <p:nvSpPr>
          <p:cNvPr id="44" name="テキスト ボックス 43">
            <a:extLst>
              <a:ext uri="{FF2B5EF4-FFF2-40B4-BE49-F238E27FC236}">
                <a16:creationId xmlns:a16="http://schemas.microsoft.com/office/drawing/2014/main" id="{74E4F8C6-A70F-1D4C-8D1F-606CF118321C}"/>
              </a:ext>
            </a:extLst>
          </p:cNvPr>
          <p:cNvSpPr txBox="1"/>
          <p:nvPr/>
        </p:nvSpPr>
        <p:spPr>
          <a:xfrm>
            <a:off x="1118676" y="693725"/>
            <a:ext cx="1415772" cy="461665"/>
          </a:xfrm>
          <a:prstGeom prst="rect">
            <a:avLst/>
          </a:prstGeom>
          <a:noFill/>
        </p:spPr>
        <p:txBody>
          <a:bodyPr wrap="none" rtlCol="0">
            <a:spAutoFit/>
          </a:bodyPr>
          <a:lstStyle/>
          <a:p>
            <a:r>
              <a:rPr lang="ja-JP" altLang="en-US" sz="2400"/>
              <a:t>異常検知</a:t>
            </a:r>
            <a:endParaRPr kumimoji="1" lang="ja-JP" altLang="en-US" sz="2400"/>
          </a:p>
        </p:txBody>
      </p:sp>
      <p:sp>
        <p:nvSpPr>
          <p:cNvPr id="17" name="テキスト ボックス 16">
            <a:extLst>
              <a:ext uri="{FF2B5EF4-FFF2-40B4-BE49-F238E27FC236}">
                <a16:creationId xmlns:a16="http://schemas.microsoft.com/office/drawing/2014/main" id="{775E140A-BB5F-FD42-A4DF-6B24E24D40DC}"/>
              </a:ext>
            </a:extLst>
          </p:cNvPr>
          <p:cNvSpPr txBox="1"/>
          <p:nvPr/>
        </p:nvSpPr>
        <p:spPr>
          <a:xfrm>
            <a:off x="3634663" y="5872478"/>
            <a:ext cx="5763116" cy="461665"/>
          </a:xfrm>
          <a:prstGeom prst="rect">
            <a:avLst/>
          </a:prstGeom>
          <a:noFill/>
        </p:spPr>
        <p:txBody>
          <a:bodyPr wrap="none" rtlCol="0">
            <a:spAutoFit/>
          </a:bodyPr>
          <a:lstStyle/>
          <a:p>
            <a:r>
              <a:rPr kumimoji="1" lang="ja-JP" altLang="en-US" sz="2400"/>
              <a:t>異常値・正常値別の医療請求額の</a:t>
            </a:r>
            <a:r>
              <a:rPr lang="en-US" altLang="ja-JP" sz="2400" dirty="0"/>
              <a:t>Density</a:t>
            </a:r>
            <a:endParaRPr kumimoji="1" lang="ja-JP" altLang="en-US" sz="2400"/>
          </a:p>
        </p:txBody>
      </p:sp>
      <p:pic>
        <p:nvPicPr>
          <p:cNvPr id="11" name="図 10">
            <a:extLst>
              <a:ext uri="{FF2B5EF4-FFF2-40B4-BE49-F238E27FC236}">
                <a16:creationId xmlns:a16="http://schemas.microsoft.com/office/drawing/2014/main" id="{F37EA9C9-42C1-5140-8600-D872290E6FE9}"/>
              </a:ext>
            </a:extLst>
          </p:cNvPr>
          <p:cNvPicPr>
            <a:picLocks noChangeAspect="1"/>
          </p:cNvPicPr>
          <p:nvPr/>
        </p:nvPicPr>
        <p:blipFill>
          <a:blip r:embed="rId3"/>
          <a:stretch>
            <a:fillRect/>
          </a:stretch>
        </p:blipFill>
        <p:spPr>
          <a:xfrm>
            <a:off x="3206283" y="532327"/>
            <a:ext cx="6619875" cy="5280530"/>
          </a:xfrm>
          <a:prstGeom prst="rect">
            <a:avLst/>
          </a:prstGeom>
        </p:spPr>
      </p:pic>
    </p:spTree>
    <p:extLst>
      <p:ext uri="{BB962C8B-B14F-4D97-AF65-F5344CB8AC3E}">
        <p14:creationId xmlns:p14="http://schemas.microsoft.com/office/powerpoint/2010/main" val="18886224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669682" y="89315"/>
            <a:ext cx="9601200" cy="742960"/>
          </a:xfrm>
        </p:spPr>
        <p:txBody>
          <a:bodyPr>
            <a:normAutofit/>
          </a:bodyPr>
          <a:lstStyle/>
          <a:p>
            <a:r>
              <a:rPr lang="ja-JP" altLang="en-US" sz="4000"/>
              <a:t>結果</a:t>
            </a:r>
            <a:endParaRPr kumimoji="1" lang="ja-JP" altLang="en-US" sz="4000"/>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44C8697D-A8F1-A64D-9CD1-072B625E6B32}"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p:txBody>
          <a:bodyPr/>
          <a:lstStyle/>
          <a:p>
            <a:fld id="{C396DE94-E78B-4743-9932-E18BCB9B557B}" type="slidenum">
              <a:rPr kumimoji="1" lang="ja-JP" altLang="en-US" smtClean="0"/>
              <a:t>57</a:t>
            </a:fld>
            <a:endParaRPr kumimoji="1" lang="ja-JP" altLang="en-US"/>
          </a:p>
        </p:txBody>
      </p:sp>
      <p:sp>
        <p:nvSpPr>
          <p:cNvPr id="44" name="テキスト ボックス 43">
            <a:extLst>
              <a:ext uri="{FF2B5EF4-FFF2-40B4-BE49-F238E27FC236}">
                <a16:creationId xmlns:a16="http://schemas.microsoft.com/office/drawing/2014/main" id="{74E4F8C6-A70F-1D4C-8D1F-606CF118321C}"/>
              </a:ext>
            </a:extLst>
          </p:cNvPr>
          <p:cNvSpPr txBox="1"/>
          <p:nvPr/>
        </p:nvSpPr>
        <p:spPr>
          <a:xfrm>
            <a:off x="1118676" y="693725"/>
            <a:ext cx="1415772" cy="461665"/>
          </a:xfrm>
          <a:prstGeom prst="rect">
            <a:avLst/>
          </a:prstGeom>
          <a:noFill/>
        </p:spPr>
        <p:txBody>
          <a:bodyPr wrap="none" rtlCol="0">
            <a:spAutoFit/>
          </a:bodyPr>
          <a:lstStyle/>
          <a:p>
            <a:r>
              <a:rPr lang="ja-JP" altLang="en-US" sz="2400"/>
              <a:t>異常検知</a:t>
            </a:r>
            <a:endParaRPr kumimoji="1" lang="ja-JP" altLang="en-US" sz="2400"/>
          </a:p>
        </p:txBody>
      </p:sp>
      <p:sp>
        <p:nvSpPr>
          <p:cNvPr id="17" name="テキスト ボックス 16">
            <a:extLst>
              <a:ext uri="{FF2B5EF4-FFF2-40B4-BE49-F238E27FC236}">
                <a16:creationId xmlns:a16="http://schemas.microsoft.com/office/drawing/2014/main" id="{775E140A-BB5F-FD42-A4DF-6B24E24D40DC}"/>
              </a:ext>
            </a:extLst>
          </p:cNvPr>
          <p:cNvSpPr txBox="1"/>
          <p:nvPr/>
        </p:nvSpPr>
        <p:spPr>
          <a:xfrm>
            <a:off x="4465935" y="5853925"/>
            <a:ext cx="4185761" cy="461665"/>
          </a:xfrm>
          <a:prstGeom prst="rect">
            <a:avLst/>
          </a:prstGeom>
          <a:noFill/>
        </p:spPr>
        <p:txBody>
          <a:bodyPr wrap="none" rtlCol="0">
            <a:spAutoFit/>
          </a:bodyPr>
          <a:lstStyle/>
          <a:p>
            <a:r>
              <a:rPr lang="ja-JP" altLang="en-US" sz="2400"/>
              <a:t>異常値の一例の特徴ベクトル</a:t>
            </a:r>
            <a:endParaRPr kumimoji="1" lang="ja-JP" altLang="en-US" sz="2400"/>
          </a:p>
        </p:txBody>
      </p:sp>
      <p:pic>
        <p:nvPicPr>
          <p:cNvPr id="10" name="図 9">
            <a:extLst>
              <a:ext uri="{FF2B5EF4-FFF2-40B4-BE49-F238E27FC236}">
                <a16:creationId xmlns:a16="http://schemas.microsoft.com/office/drawing/2014/main" id="{C4DC2F39-AEF7-D543-82AB-E10215ED74BE}"/>
              </a:ext>
            </a:extLst>
          </p:cNvPr>
          <p:cNvPicPr>
            <a:picLocks noChangeAspect="1"/>
          </p:cNvPicPr>
          <p:nvPr/>
        </p:nvPicPr>
        <p:blipFill>
          <a:blip r:embed="rId3"/>
          <a:stretch>
            <a:fillRect/>
          </a:stretch>
        </p:blipFill>
        <p:spPr>
          <a:xfrm>
            <a:off x="2745587" y="672756"/>
            <a:ext cx="7626458" cy="5084305"/>
          </a:xfrm>
          <a:prstGeom prst="rect">
            <a:avLst/>
          </a:prstGeom>
        </p:spPr>
      </p:pic>
    </p:spTree>
    <p:extLst>
      <p:ext uri="{BB962C8B-B14F-4D97-AF65-F5344CB8AC3E}">
        <p14:creationId xmlns:p14="http://schemas.microsoft.com/office/powerpoint/2010/main" val="455859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E90C90-B0AC-9740-B52E-A8ECDB2AEB25}"/>
              </a:ext>
            </a:extLst>
          </p:cNvPr>
          <p:cNvSpPr>
            <a:spLocks noGrp="1"/>
          </p:cNvSpPr>
          <p:nvPr>
            <p:ph type="title"/>
          </p:nvPr>
        </p:nvSpPr>
        <p:spPr/>
        <p:txBody>
          <a:bodyPr/>
          <a:lstStyle/>
          <a:p>
            <a:r>
              <a:rPr lang="ja-JP" altLang="en-US"/>
              <a:t>先行研究</a:t>
            </a:r>
            <a:endParaRPr kumimoji="1" lang="ja-JP" altLang="en-US"/>
          </a:p>
        </p:txBody>
      </p:sp>
      <p:sp>
        <p:nvSpPr>
          <p:cNvPr id="4" name="日付プレースホルダー 3">
            <a:extLst>
              <a:ext uri="{FF2B5EF4-FFF2-40B4-BE49-F238E27FC236}">
                <a16:creationId xmlns:a16="http://schemas.microsoft.com/office/drawing/2014/main" id="{B8F0CAE3-78D3-9541-93FE-A50C5ABFAB6D}"/>
              </a:ext>
            </a:extLst>
          </p:cNvPr>
          <p:cNvSpPr>
            <a:spLocks noGrp="1"/>
          </p:cNvSpPr>
          <p:nvPr>
            <p:ph type="dt" sz="half" idx="10"/>
          </p:nvPr>
        </p:nvSpPr>
        <p:spPr/>
        <p:txBody>
          <a:bodyPr/>
          <a:lstStyle/>
          <a:p>
            <a:fld id="{10037783-C9F9-CE4B-9CD1-B6FDBD6847BB}"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52C9121B-3F8A-AC49-90A4-17D3B947368C}"/>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55" name="正方形/長方形 54">
            <a:extLst>
              <a:ext uri="{FF2B5EF4-FFF2-40B4-BE49-F238E27FC236}">
                <a16:creationId xmlns:a16="http://schemas.microsoft.com/office/drawing/2014/main" id="{CF40D7DE-9087-1C45-9042-162A2990D523}"/>
              </a:ext>
            </a:extLst>
          </p:cNvPr>
          <p:cNvSpPr/>
          <p:nvPr/>
        </p:nvSpPr>
        <p:spPr>
          <a:xfrm>
            <a:off x="1089799" y="1159571"/>
            <a:ext cx="10977510" cy="534928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9841B417-F765-094F-A35A-67F0DFEA40A4}"/>
              </a:ext>
            </a:extLst>
          </p:cNvPr>
          <p:cNvSpPr>
            <a:spLocks noGrp="1"/>
          </p:cNvSpPr>
          <p:nvPr>
            <p:ph type="sldNum" sz="quarter" idx="12"/>
          </p:nvPr>
        </p:nvSpPr>
        <p:spPr/>
        <p:txBody>
          <a:bodyPr/>
          <a:lstStyle/>
          <a:p>
            <a:fld id="{C396DE94-E78B-4743-9932-E18BCB9B557B}" type="slidenum">
              <a:rPr kumimoji="1" lang="ja-JP" altLang="en-US" smtClean="0"/>
              <a:t>58</a:t>
            </a:fld>
            <a:endParaRPr kumimoji="1" lang="ja-JP" altLang="en-US"/>
          </a:p>
        </p:txBody>
      </p:sp>
      <p:sp>
        <p:nvSpPr>
          <p:cNvPr id="24" name="正方形/長方形 23">
            <a:extLst>
              <a:ext uri="{FF2B5EF4-FFF2-40B4-BE49-F238E27FC236}">
                <a16:creationId xmlns:a16="http://schemas.microsoft.com/office/drawing/2014/main" id="{500C53B3-8406-424A-8ACC-D00642F253B8}"/>
              </a:ext>
            </a:extLst>
          </p:cNvPr>
          <p:cNvSpPr/>
          <p:nvPr/>
        </p:nvSpPr>
        <p:spPr>
          <a:xfrm>
            <a:off x="3934671" y="192882"/>
            <a:ext cx="8298894" cy="646331"/>
          </a:xfrm>
          <a:prstGeom prst="rect">
            <a:avLst/>
          </a:prstGeom>
        </p:spPr>
        <p:txBody>
          <a:bodyPr wrap="square">
            <a:spAutoFit/>
          </a:bodyPr>
          <a:lstStyle/>
          <a:p>
            <a:r>
              <a:rPr lang="en-US" altLang="ja-JP" sz="1600" kern="0" dirty="0">
                <a:ea typeface="ＭＳ 明朝" panose="02020609040205080304" pitchFamily="49" charset="-128"/>
                <a:cs typeface="Times New Roman" panose="02020603050405020304" pitchFamily="18" charset="0"/>
              </a:rPr>
              <a:t>[10]</a:t>
            </a:r>
            <a:r>
              <a:rPr lang="en" altLang="ja-JP" dirty="0"/>
              <a:t> </a:t>
            </a:r>
            <a:r>
              <a:rPr lang="en" altLang="ja-JP" dirty="0" err="1"/>
              <a:t>Jiwon</a:t>
            </a:r>
            <a:r>
              <a:rPr lang="en" altLang="ja-JP" dirty="0"/>
              <a:t> </a:t>
            </a:r>
            <a:r>
              <a:rPr lang="en" altLang="ja-JP" dirty="0" err="1"/>
              <a:t>Seo</a:t>
            </a:r>
            <a:r>
              <a:rPr lang="en" altLang="ja-JP" dirty="0"/>
              <a:t>, </a:t>
            </a:r>
            <a:r>
              <a:rPr lang="en" altLang="ja-JP" dirty="0" err="1"/>
              <a:t>Mendelevitch</a:t>
            </a:r>
            <a:r>
              <a:rPr lang="en" altLang="ja-JP" dirty="0"/>
              <a:t> O. “Identifying frauds and anomalies in Medicare-B dataset</a:t>
            </a:r>
            <a:r>
              <a:rPr lang="en" altLang="ja-JP" b="1" dirty="0"/>
              <a:t>”, </a:t>
            </a:r>
            <a:r>
              <a:rPr lang="en" altLang="ja-JP" dirty="0" err="1"/>
              <a:t>Conf</a:t>
            </a:r>
            <a:r>
              <a:rPr lang="en" altLang="ja-JP" dirty="0"/>
              <a:t> Proc IEEE </a:t>
            </a:r>
            <a:r>
              <a:rPr lang="en" altLang="ja-JP" dirty="0" err="1"/>
              <a:t>Eng</a:t>
            </a:r>
            <a:r>
              <a:rPr lang="en" altLang="ja-JP" dirty="0"/>
              <a:t> Med </a:t>
            </a:r>
            <a:r>
              <a:rPr lang="en" altLang="ja-JP" dirty="0" err="1"/>
              <a:t>Biol</a:t>
            </a:r>
            <a:r>
              <a:rPr lang="en" altLang="ja-JP" dirty="0"/>
              <a:t> Soc. 2017. </a:t>
            </a:r>
            <a:endParaRPr lang="en" altLang="ja-JP" sz="1600" dirty="0"/>
          </a:p>
        </p:txBody>
      </p:sp>
      <p:sp>
        <p:nvSpPr>
          <p:cNvPr id="27" name="テキスト ボックス 26">
            <a:extLst>
              <a:ext uri="{FF2B5EF4-FFF2-40B4-BE49-F238E27FC236}">
                <a16:creationId xmlns:a16="http://schemas.microsoft.com/office/drawing/2014/main" id="{FF652833-A61E-ED4F-B3F8-BD0B2EF5D638}"/>
              </a:ext>
            </a:extLst>
          </p:cNvPr>
          <p:cNvSpPr txBox="1"/>
          <p:nvPr/>
        </p:nvSpPr>
        <p:spPr>
          <a:xfrm>
            <a:off x="1274538" y="684543"/>
            <a:ext cx="4862285" cy="523220"/>
          </a:xfrm>
          <a:prstGeom prst="rect">
            <a:avLst/>
          </a:prstGeom>
          <a:noFill/>
        </p:spPr>
        <p:txBody>
          <a:bodyPr wrap="square" rtlCol="0">
            <a:spAutoFit/>
          </a:bodyPr>
          <a:lstStyle/>
          <a:p>
            <a:r>
              <a:rPr lang="en-US" altLang="ja-JP" sz="2800" b="1" dirty="0" err="1"/>
              <a:t>Seo</a:t>
            </a:r>
            <a:r>
              <a:rPr kumimoji="1" lang="ja-JP" altLang="en-US" sz="2800" b="1"/>
              <a:t>らの手法</a:t>
            </a:r>
            <a:r>
              <a:rPr kumimoji="1" lang="en-US" altLang="ja-JP" sz="2800" dirty="0"/>
              <a:t>[10]</a:t>
            </a:r>
          </a:p>
        </p:txBody>
      </p:sp>
      <p:sp>
        <p:nvSpPr>
          <p:cNvPr id="61" name="テキスト ボックス 60">
            <a:extLst>
              <a:ext uri="{FF2B5EF4-FFF2-40B4-BE49-F238E27FC236}">
                <a16:creationId xmlns:a16="http://schemas.microsoft.com/office/drawing/2014/main" id="{45287BAC-9ED3-CA44-A92A-F893F5982624}"/>
              </a:ext>
            </a:extLst>
          </p:cNvPr>
          <p:cNvSpPr txBox="1"/>
          <p:nvPr/>
        </p:nvSpPr>
        <p:spPr>
          <a:xfrm>
            <a:off x="1089799" y="1207884"/>
            <a:ext cx="10534163" cy="892552"/>
          </a:xfrm>
          <a:prstGeom prst="rect">
            <a:avLst/>
          </a:prstGeom>
          <a:noFill/>
        </p:spPr>
        <p:txBody>
          <a:bodyPr wrap="square" rtlCol="0">
            <a:spAutoFit/>
          </a:bodyPr>
          <a:lstStyle/>
          <a:p>
            <a:r>
              <a:rPr kumimoji="1" lang="ja-JP" altLang="en-US" sz="2800" b="1"/>
              <a:t>手法：</a:t>
            </a:r>
            <a:r>
              <a:rPr kumimoji="1" lang="en-US" altLang="ja-JP" sz="2800" b="1" dirty="0"/>
              <a:t>Personalized </a:t>
            </a:r>
            <a:r>
              <a:rPr kumimoji="1" lang="en-US" altLang="ja-JP" sz="2800" b="1" dirty="0" err="1"/>
              <a:t>Pagerank</a:t>
            </a:r>
            <a:r>
              <a:rPr kumimoji="1" lang="ja-JP" altLang="en-US" sz="2800" b="1"/>
              <a:t>を使用</a:t>
            </a:r>
            <a:endParaRPr kumimoji="1" lang="en-US" altLang="ja-JP" sz="2800" b="1" dirty="0"/>
          </a:p>
          <a:p>
            <a:pPr marL="800100" lvl="1" indent="-342900">
              <a:buFont typeface="Arial" panose="020B0604020202020204" pitchFamily="34" charset="0"/>
              <a:buChar char="•"/>
            </a:pPr>
            <a:endParaRPr kumimoji="1" lang="en-US" altLang="ja-JP" sz="2400" b="1" dirty="0"/>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431B3ED4-61AA-6446-987E-65C84E283EB4}"/>
                  </a:ext>
                </a:extLst>
              </p:cNvPr>
              <p:cNvSpPr/>
              <p:nvPr/>
            </p:nvSpPr>
            <p:spPr>
              <a:xfrm>
                <a:off x="840417" y="1564765"/>
                <a:ext cx="11226891" cy="3025636"/>
              </a:xfrm>
              <a:prstGeom prst="rect">
                <a:avLst/>
              </a:prstGeom>
            </p:spPr>
            <p:txBody>
              <a:bodyPr wrap="square">
                <a:spAutoFit/>
              </a:bodyPr>
              <a:lstStyle/>
              <a:p>
                <a:pPr marL="914400" lvl="1" indent="-457200">
                  <a:buFont typeface="+mj-lt"/>
                  <a:buAutoNum type="arabicPeriod"/>
                </a:pPr>
                <a:r>
                  <a:rPr lang="ja-JP" altLang="en-US" sz="2400"/>
                  <a:t>医療提供者</a:t>
                </a:r>
                <a14:m>
                  <m:oMath xmlns:m="http://schemas.openxmlformats.org/officeDocument/2006/math">
                    <m:r>
                      <a:rPr lang="en-US" altLang="ja-JP" sz="2400" b="0" i="1" smtClean="0">
                        <a:latin typeface="Cambria Math" panose="02040503050406030204" pitchFamily="18" charset="0"/>
                      </a:rPr>
                      <m:t>𝑝</m:t>
                    </m:r>
                    <m:r>
                      <a:rPr lang="ja-JP" altLang="en-US" sz="2400" i="1" smtClean="0">
                        <a:latin typeface="Cambria Math" panose="02040503050406030204" pitchFamily="18" charset="0"/>
                      </a:rPr>
                      <m:t>の</m:t>
                    </m:r>
                  </m:oMath>
                </a14:m>
                <a:r>
                  <a:rPr lang="ja-JP" altLang="en-US" sz="2400" dirty="0">
                    <a:solidFill>
                      <a:sysClr val="windowText" lastClr="000000"/>
                    </a:solidFill>
                  </a:rPr>
                  <a:t>特徴ベクトル</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𝑣</m:t>
                        </m:r>
                      </m:e>
                      <m:sub>
                        <m:r>
                          <a:rPr lang="en-US" altLang="ja-JP" sz="2400" i="1">
                            <a:latin typeface="Cambria Math" panose="02040503050406030204" pitchFamily="18" charset="0"/>
                          </a:rPr>
                          <m:t>𝑝</m:t>
                        </m:r>
                      </m:sub>
                    </m:sSub>
                  </m:oMath>
                </a14:m>
                <a:r>
                  <a:rPr lang="ja-JP" altLang="en-US" sz="2400" dirty="0">
                    <a:solidFill>
                      <a:sysClr val="windowText" lastClr="000000"/>
                    </a:solidFill>
                  </a:rPr>
                  <a:t>について</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a:rPr lang="en-US" altLang="ja-JP" sz="2400" i="1">
                            <a:latin typeface="Cambria Math" panose="02040503050406030204" pitchFamily="18" charset="0"/>
                          </a:rPr>
                          <m:t>𝑝</m:t>
                        </m:r>
                        <m:r>
                          <a:rPr lang="en-US" altLang="ja-JP" sz="2400" i="1">
                            <a:latin typeface="Cambria Math" panose="02040503050406030204" pitchFamily="18" charset="0"/>
                          </a:rPr>
                          <m:t>,</m:t>
                        </m:r>
                        <m:r>
                          <a:rPr lang="en-US" altLang="ja-JP" sz="2400" i="1">
                            <a:latin typeface="Cambria Math" panose="02040503050406030204" pitchFamily="18" charset="0"/>
                          </a:rPr>
                          <m:t>𝑖</m:t>
                        </m:r>
                      </m:sub>
                    </m:sSub>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𝑐</m:t>
                            </m:r>
                          </m:e>
                          <m:sub>
                            <m:r>
                              <a:rPr lang="en-US" altLang="ja-JP" sz="2400" i="1">
                                <a:latin typeface="Cambria Math" panose="02040503050406030204" pitchFamily="18" charset="0"/>
                              </a:rPr>
                              <m:t>𝑝</m:t>
                            </m:r>
                            <m:r>
                              <a:rPr lang="en-US" altLang="ja-JP" sz="2400" i="1">
                                <a:latin typeface="Cambria Math" panose="02040503050406030204" pitchFamily="18" charset="0"/>
                              </a:rPr>
                              <m:t>,</m:t>
                            </m:r>
                            <m:r>
                              <a:rPr lang="en-US" altLang="ja-JP" sz="2400" i="1">
                                <a:latin typeface="Cambria Math" panose="02040503050406030204" pitchFamily="18" charset="0"/>
                              </a:rPr>
                              <m:t>𝑖</m:t>
                            </m:r>
                          </m:sub>
                        </m:sSub>
                      </m:num>
                      <m:den>
                        <m:r>
                          <a:rPr lang="en-US" altLang="ja-JP" sz="2400" i="1">
                            <a:latin typeface="Cambria Math" panose="02040503050406030204" pitchFamily="18" charset="0"/>
                          </a:rPr>
                          <m:t>√</m:t>
                        </m:r>
                        <m:nary>
                          <m:naryPr>
                            <m:chr m:val="∑"/>
                            <m:supHide m:val="on"/>
                            <m:ctrlPr>
                              <a:rPr lang="en-US" altLang="ja-JP" sz="2400" i="1">
                                <a:latin typeface="Cambria Math" panose="02040503050406030204" pitchFamily="18" charset="0"/>
                              </a:rPr>
                            </m:ctrlPr>
                          </m:naryPr>
                          <m:sub>
                            <m:r>
                              <a:rPr lang="en-US" altLang="ja-JP" sz="2400" i="1">
                                <a:latin typeface="Cambria Math" panose="02040503050406030204" pitchFamily="18" charset="0"/>
                              </a:rPr>
                              <m:t>𝑖</m:t>
                            </m:r>
                          </m:sub>
                          <m:sup/>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𝑐</m:t>
                                </m:r>
                              </m:e>
                              <m:sub>
                                <m:r>
                                  <a:rPr lang="en-US" altLang="ja-JP" sz="2400" i="1">
                                    <a:latin typeface="Cambria Math" panose="02040503050406030204" pitchFamily="18" charset="0"/>
                                  </a:rPr>
                                  <m:t>𝑝</m:t>
                                </m:r>
                                <m:r>
                                  <a:rPr lang="en-US" altLang="ja-JP" sz="2400" i="1">
                                    <a:latin typeface="Cambria Math" panose="02040503050406030204" pitchFamily="18" charset="0"/>
                                  </a:rPr>
                                  <m:t>,</m:t>
                                </m:r>
                                <m:r>
                                  <a:rPr lang="en-US" altLang="ja-JP" sz="2400" i="1">
                                    <a:latin typeface="Cambria Math" panose="02040503050406030204" pitchFamily="18" charset="0"/>
                                  </a:rPr>
                                  <m:t>𝑖</m:t>
                                </m:r>
                              </m:sub>
                              <m:sup>
                                <m:r>
                                  <a:rPr lang="en-US" altLang="ja-JP" sz="2400" i="1">
                                    <a:latin typeface="Cambria Math" panose="02040503050406030204" pitchFamily="18" charset="0"/>
                                  </a:rPr>
                                  <m:t>2</m:t>
                                </m:r>
                              </m:sup>
                            </m:sSubSup>
                          </m:e>
                        </m:nary>
                      </m:den>
                    </m:f>
                    <m:r>
                      <a:rPr lang="en-US" altLang="ja-JP" sz="2400" b="0" i="1" smtClean="0">
                        <a:latin typeface="Cambria Math" panose="02040503050406030204" pitchFamily="18" charset="0"/>
                      </a:rPr>
                      <m:t>.</m:t>
                    </m:r>
                  </m:oMath>
                </a14:m>
                <a:r>
                  <a:rPr lang="en-US" altLang="ja-JP" sz="2400" dirty="0">
                    <a:solidFill>
                      <a:sysClr val="windowText" lastClr="000000"/>
                    </a:solidFill>
                  </a:rPr>
                  <a:t> </a:t>
                </a:r>
                <a:r>
                  <a:rPr lang="ja-JP" altLang="en-US" sz="2400" dirty="0">
                    <a:solidFill>
                      <a:sysClr val="windowText" lastClr="000000"/>
                    </a:solidFill>
                  </a:rPr>
                  <a:t> </a:t>
                </a:r>
                <a:r>
                  <a:rPr lang="ja-JP" altLang="en-US" sz="2400">
                    <a:solidFill>
                      <a:sysClr val="windowText" lastClr="000000"/>
                    </a:solidFill>
                  </a:rPr>
                  <a:t>ここで，</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𝑐</m:t>
                        </m:r>
                      </m:e>
                      <m:sub>
                        <m:r>
                          <a:rPr lang="en-US" altLang="ja-JP" sz="2400" i="1">
                            <a:latin typeface="Cambria Math" panose="02040503050406030204" pitchFamily="18" charset="0"/>
                          </a:rPr>
                          <m:t>𝑝</m:t>
                        </m:r>
                        <m:r>
                          <a:rPr lang="en-US" altLang="ja-JP" sz="2400" i="1">
                            <a:latin typeface="Cambria Math" panose="02040503050406030204" pitchFamily="18" charset="0"/>
                          </a:rPr>
                          <m:t>,</m:t>
                        </m:r>
                        <m:r>
                          <a:rPr lang="en-US" altLang="ja-JP" sz="2400" i="1">
                            <a:latin typeface="Cambria Math" panose="02040503050406030204" pitchFamily="18" charset="0"/>
                          </a:rPr>
                          <m:t>𝑖</m:t>
                        </m:r>
                      </m:sub>
                    </m:sSub>
                  </m:oMath>
                </a14:m>
                <a:r>
                  <a:rPr lang="ja-JP" altLang="en-US" sz="2400" dirty="0">
                    <a:solidFill>
                      <a:sysClr val="windowText" lastClr="000000"/>
                    </a:solidFill>
                  </a:rPr>
                  <a:t>は治療</a:t>
                </a:r>
                <a14:m>
                  <m:oMath xmlns:m="http://schemas.openxmlformats.org/officeDocument/2006/math">
                    <m:r>
                      <a:rPr lang="en-US" altLang="ja-JP" sz="2400" b="0" i="1" smtClean="0">
                        <a:latin typeface="Cambria Math" panose="02040503050406030204" pitchFamily="18" charset="0"/>
                      </a:rPr>
                      <m:t>𝑖</m:t>
                    </m:r>
                  </m:oMath>
                </a14:m>
                <a:r>
                  <a:rPr lang="ja-JP" altLang="en-US" sz="2400">
                    <a:solidFill>
                      <a:sysClr val="windowText" lastClr="000000"/>
                    </a:solidFill>
                  </a:rPr>
                  <a:t>の実施回数</a:t>
                </a:r>
                <a:endParaRPr lang="en-US" altLang="ja-JP" sz="2400" dirty="0">
                  <a:solidFill>
                    <a:sysClr val="windowText" lastClr="000000"/>
                  </a:solidFill>
                </a:endParaRPr>
              </a:p>
              <a:p>
                <a:pPr marL="914400" lvl="1" indent="-457200">
                  <a:buFont typeface="+mj-lt"/>
                  <a:buAutoNum type="arabicPeriod"/>
                </a:pPr>
                <a:r>
                  <a:rPr lang="ja-JP" altLang="en-US" sz="2400">
                    <a:solidFill>
                      <a:sysClr val="windowText" lastClr="000000"/>
                    </a:solidFill>
                  </a:rPr>
                  <a:t>ベクトル</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𝑝</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𝑞</m:t>
                        </m:r>
                      </m:sub>
                    </m:sSub>
                  </m:oMath>
                </a14:m>
                <a:r>
                  <a:rPr lang="ja-JP" altLang="en-US" sz="2400">
                    <a:solidFill>
                      <a:sysClr val="windowText" lastClr="000000"/>
                    </a:solidFill>
                  </a:rPr>
                  <a:t>のコサイン類似度が</a:t>
                </a:r>
                <a:r>
                  <a:rPr lang="en-US" altLang="ja-JP" sz="2400" dirty="0">
                    <a:solidFill>
                      <a:sysClr val="windowText" lastClr="000000"/>
                    </a:solidFill>
                  </a:rPr>
                  <a:t>0.7</a:t>
                </a:r>
                <a:r>
                  <a:rPr lang="ja-JP" altLang="en-US" sz="2400">
                    <a:solidFill>
                      <a:sysClr val="windowText" lastClr="000000"/>
                    </a:solidFill>
                  </a:rPr>
                  <a:t>を超えた場合，</a:t>
                </a:r>
                <a:r>
                  <a:rPr lang="ja-JP" altLang="en-US" sz="2400"/>
                  <a:t>医療提供者</a:t>
                </a:r>
                <a14:m>
                  <m:oMath xmlns:m="http://schemas.openxmlformats.org/officeDocument/2006/math">
                    <m:r>
                      <a:rPr lang="en-US" altLang="ja-JP" sz="2400" i="1">
                        <a:latin typeface="Cambria Math" panose="02040503050406030204" pitchFamily="18" charset="0"/>
                      </a:rPr>
                      <m:t>𝑝</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𝑞</m:t>
                    </m:r>
                  </m:oMath>
                </a14:m>
                <a:r>
                  <a:rPr lang="ja-JP" altLang="en-US" sz="2400">
                    <a:solidFill>
                      <a:sysClr val="windowText" lastClr="000000"/>
                    </a:solidFill>
                  </a:rPr>
                  <a:t>の間に関係があると解釈し，グラフを作成</a:t>
                </a:r>
                <a:endParaRPr lang="en-US" altLang="ja-JP" sz="2400" dirty="0">
                  <a:solidFill>
                    <a:sysClr val="windowText" lastClr="000000"/>
                  </a:solidFill>
                </a:endParaRPr>
              </a:p>
              <a:p>
                <a:pPr marL="914400" lvl="1" indent="-457200">
                  <a:buFont typeface="+mj-lt"/>
                  <a:buAutoNum type="arabicPeriod"/>
                </a:pPr>
                <a:r>
                  <a:rPr lang="en-US" altLang="ja-JP" sz="2400" dirty="0">
                    <a:solidFill>
                      <a:sysClr val="windowText" lastClr="000000"/>
                    </a:solidFill>
                  </a:rPr>
                  <a:t>2</a:t>
                </a:r>
                <a:r>
                  <a:rPr lang="ja-JP" altLang="en-US" sz="2400">
                    <a:solidFill>
                      <a:sysClr val="windowText" lastClr="000000"/>
                    </a:solidFill>
                  </a:rPr>
                  <a:t>のグラフの</a:t>
                </a:r>
                <a:r>
                  <a:rPr lang="en-US" altLang="ja-JP" sz="2400" dirty="0">
                    <a:solidFill>
                      <a:sysClr val="windowText" lastClr="000000"/>
                    </a:solidFill>
                  </a:rPr>
                  <a:t>Personalized</a:t>
                </a:r>
                <a:r>
                  <a:rPr lang="ja-JP" altLang="en-US" sz="2400">
                    <a:solidFill>
                      <a:sysClr val="windowText" lastClr="000000"/>
                    </a:solidFill>
                  </a:rPr>
                  <a:t>  </a:t>
                </a:r>
                <a:r>
                  <a:rPr lang="en-US" altLang="ja-JP" sz="2400" dirty="0">
                    <a:solidFill>
                      <a:sysClr val="windowText" lastClr="000000"/>
                    </a:solidFill>
                  </a:rPr>
                  <a:t>PageRank</a:t>
                </a:r>
                <a:r>
                  <a:rPr lang="ja-JP" altLang="en-US" sz="2400">
                    <a:solidFill>
                      <a:sysClr val="windowText" lastClr="000000"/>
                    </a:solidFill>
                  </a:rPr>
                  <a:t>を計算．全シードノードよりも高い</a:t>
                </a:r>
                <a:r>
                  <a:rPr lang="en-US" altLang="ja-JP" sz="2400" dirty="0">
                    <a:solidFill>
                      <a:sysClr val="windowText" lastClr="000000"/>
                    </a:solidFill>
                  </a:rPr>
                  <a:t>Rank</a:t>
                </a:r>
                <a:r>
                  <a:rPr lang="ja-JP" altLang="en-US" sz="2400">
                    <a:solidFill>
                      <a:sysClr val="windowText" lastClr="000000"/>
                    </a:solidFill>
                  </a:rPr>
                  <a:t>を持つ医療提供者を外れ値と判定</a:t>
                </a:r>
                <a:endParaRPr lang="en-US" altLang="ja-JP" sz="2400" dirty="0">
                  <a:solidFill>
                    <a:sysClr val="windowText" lastClr="000000"/>
                  </a:solidFill>
                </a:endParaRPr>
              </a:p>
              <a:p>
                <a:pPr marL="914400" lvl="1" indent="-457200">
                  <a:buFont typeface="Arial" panose="020B0604020202020204" pitchFamily="34" charset="0"/>
                  <a:buChar char="•"/>
                </a:pPr>
                <a:endParaRPr lang="en-US" altLang="ja-JP" sz="2800" dirty="0">
                  <a:solidFill>
                    <a:sysClr val="windowText" lastClr="000000"/>
                  </a:solidFill>
                </a:endParaRPr>
              </a:p>
            </p:txBody>
          </p:sp>
        </mc:Choice>
        <mc:Fallback xmlns="">
          <p:sp>
            <p:nvSpPr>
              <p:cNvPr id="10" name="正方形/長方形 9">
                <a:extLst>
                  <a:ext uri="{FF2B5EF4-FFF2-40B4-BE49-F238E27FC236}">
                    <a16:creationId xmlns:a16="http://schemas.microsoft.com/office/drawing/2014/main" id="{431B3ED4-61AA-6446-987E-65C84E283EB4}"/>
                  </a:ext>
                </a:extLst>
              </p:cNvPr>
              <p:cNvSpPr>
                <a:spLocks noRot="1" noChangeAspect="1" noMove="1" noResize="1" noEditPoints="1" noAdjustHandles="1" noChangeArrowheads="1" noChangeShapeType="1" noTextEdit="1"/>
              </p:cNvSpPr>
              <p:nvPr/>
            </p:nvSpPr>
            <p:spPr>
              <a:xfrm>
                <a:off x="840417" y="1564765"/>
                <a:ext cx="11226891" cy="3025636"/>
              </a:xfrm>
              <a:prstGeom prst="rect">
                <a:avLst/>
              </a:prstGeom>
              <a:blipFill>
                <a:blip r:embed="rId3"/>
                <a:stretch>
                  <a:fillRect t="-4184"/>
                </a:stretch>
              </a:blipFill>
            </p:spPr>
            <p:txBody>
              <a:bodyPr/>
              <a:lstStyle/>
              <a:p>
                <a:r>
                  <a:rPr lang="ja-JP" altLang="en-US">
                    <a:noFill/>
                  </a:rPr>
                  <a:t> </a:t>
                </a:r>
              </a:p>
            </p:txBody>
          </p:sp>
        </mc:Fallback>
      </mc:AlternateContent>
      <p:sp>
        <p:nvSpPr>
          <p:cNvPr id="3" name="正方形/長方形 2">
            <a:extLst>
              <a:ext uri="{FF2B5EF4-FFF2-40B4-BE49-F238E27FC236}">
                <a16:creationId xmlns:a16="http://schemas.microsoft.com/office/drawing/2014/main" id="{AD402D12-47D4-8F4C-BDFA-2E37BDE1CC1E}"/>
              </a:ext>
            </a:extLst>
          </p:cNvPr>
          <p:cNvSpPr/>
          <p:nvPr/>
        </p:nvSpPr>
        <p:spPr>
          <a:xfrm>
            <a:off x="1090125" y="4854281"/>
            <a:ext cx="902811" cy="523220"/>
          </a:xfrm>
          <a:prstGeom prst="rect">
            <a:avLst/>
          </a:prstGeom>
        </p:spPr>
        <p:txBody>
          <a:bodyPr wrap="none">
            <a:spAutoFit/>
          </a:bodyPr>
          <a:lstStyle/>
          <a:p>
            <a:r>
              <a:rPr lang="ja-JP" altLang="en-US" sz="2800" b="1"/>
              <a:t>結果</a:t>
            </a:r>
            <a:endParaRPr lang="en-US" altLang="ja-JP" sz="2800" b="1" dirty="0"/>
          </a:p>
        </p:txBody>
      </p:sp>
      <p:sp>
        <p:nvSpPr>
          <p:cNvPr id="19" name="正方形/長方形 18">
            <a:extLst>
              <a:ext uri="{FF2B5EF4-FFF2-40B4-BE49-F238E27FC236}">
                <a16:creationId xmlns:a16="http://schemas.microsoft.com/office/drawing/2014/main" id="{24C55430-C50C-4345-96E5-628368A2D127}"/>
              </a:ext>
            </a:extLst>
          </p:cNvPr>
          <p:cNvSpPr/>
          <p:nvPr/>
        </p:nvSpPr>
        <p:spPr>
          <a:xfrm>
            <a:off x="840417" y="5292330"/>
            <a:ext cx="11226891" cy="1200329"/>
          </a:xfrm>
          <a:prstGeom prst="rect">
            <a:avLst/>
          </a:prstGeom>
        </p:spPr>
        <p:txBody>
          <a:bodyPr wrap="square">
            <a:spAutoFit/>
          </a:bodyPr>
          <a:lstStyle/>
          <a:p>
            <a:pPr marL="800100" lvl="1" indent="-342900">
              <a:buFont typeface="Arial" panose="020B0604020202020204" pitchFamily="34" charset="0"/>
              <a:buChar char="•"/>
            </a:pPr>
            <a:r>
              <a:rPr lang="ja-JP" altLang="en-US" sz="2400">
                <a:solidFill>
                  <a:sysClr val="windowText" lastClr="000000"/>
                </a:solidFill>
              </a:rPr>
              <a:t>データ入力の間違い</a:t>
            </a:r>
            <a:endParaRPr lang="en-US" altLang="ja-JP" sz="2400" dirty="0">
              <a:solidFill>
                <a:sysClr val="windowText" lastClr="000000"/>
              </a:solidFill>
            </a:endParaRPr>
          </a:p>
          <a:p>
            <a:pPr marL="800100" lvl="1" indent="-342900">
              <a:buFont typeface="Arial" panose="020B0604020202020204" pitchFamily="34" charset="0"/>
              <a:buChar char="•"/>
            </a:pPr>
            <a:r>
              <a:rPr lang="ja-JP" altLang="en-US" sz="2400">
                <a:solidFill>
                  <a:sysClr val="windowText" lastClr="000000"/>
                </a:solidFill>
              </a:rPr>
              <a:t>複数の専門を持つ医者</a:t>
            </a:r>
            <a:endParaRPr lang="en-US" altLang="ja-JP" sz="2400" dirty="0">
              <a:solidFill>
                <a:sysClr val="windowText" lastClr="000000"/>
              </a:solidFill>
            </a:endParaRPr>
          </a:p>
          <a:p>
            <a:pPr marL="800100" lvl="1" indent="-342900">
              <a:buFont typeface="Arial" panose="020B0604020202020204" pitchFamily="34" charset="0"/>
              <a:buChar char="•"/>
            </a:pPr>
            <a:r>
              <a:rPr lang="ja-JP" altLang="en-US" sz="2400">
                <a:solidFill>
                  <a:sysClr val="windowText" lastClr="000000"/>
                </a:solidFill>
              </a:rPr>
              <a:t>よくわからない</a:t>
            </a:r>
            <a:r>
              <a:rPr lang="en-US" altLang="ja-JP" sz="2400" dirty="0">
                <a:solidFill>
                  <a:sysClr val="windowText" lastClr="000000"/>
                </a:solidFill>
              </a:rPr>
              <a:t>(</a:t>
            </a:r>
            <a:r>
              <a:rPr lang="ja-JP" altLang="en-US" sz="2400">
                <a:solidFill>
                  <a:sysClr val="windowText" lastClr="000000"/>
                </a:solidFill>
              </a:rPr>
              <a:t>真に詐欺？</a:t>
            </a:r>
            <a:r>
              <a:rPr lang="en-US" altLang="ja-JP" sz="2400" dirty="0">
                <a:solidFill>
                  <a:sysClr val="windowText" lastClr="000000"/>
                </a:solidFill>
              </a:rPr>
              <a:t>)</a:t>
            </a:r>
          </a:p>
        </p:txBody>
      </p:sp>
      <p:pic>
        <p:nvPicPr>
          <p:cNvPr id="9" name="図 8">
            <a:extLst>
              <a:ext uri="{FF2B5EF4-FFF2-40B4-BE49-F238E27FC236}">
                <a16:creationId xmlns:a16="http://schemas.microsoft.com/office/drawing/2014/main" id="{03F2EA10-E0E6-3645-B36A-5F78715ADFBF}"/>
              </a:ext>
            </a:extLst>
          </p:cNvPr>
          <p:cNvPicPr>
            <a:picLocks noChangeAspect="1"/>
          </p:cNvPicPr>
          <p:nvPr/>
        </p:nvPicPr>
        <p:blipFill rotWithShape="1">
          <a:blip r:embed="rId4"/>
          <a:srcRect b="6036"/>
          <a:stretch/>
        </p:blipFill>
        <p:spPr>
          <a:xfrm>
            <a:off x="7038189" y="4139362"/>
            <a:ext cx="4869094" cy="2307746"/>
          </a:xfrm>
          <a:prstGeom prst="rect">
            <a:avLst/>
          </a:prstGeom>
        </p:spPr>
      </p:pic>
      <p:sp>
        <p:nvSpPr>
          <p:cNvPr id="14" name="正方形/長方形 13">
            <a:extLst>
              <a:ext uri="{FF2B5EF4-FFF2-40B4-BE49-F238E27FC236}">
                <a16:creationId xmlns:a16="http://schemas.microsoft.com/office/drawing/2014/main" id="{D701F198-6065-304B-A1BD-3D624D95CD75}"/>
              </a:ext>
            </a:extLst>
          </p:cNvPr>
          <p:cNvSpPr/>
          <p:nvPr/>
        </p:nvSpPr>
        <p:spPr>
          <a:xfrm>
            <a:off x="1090125" y="4207287"/>
            <a:ext cx="3416320" cy="523220"/>
          </a:xfrm>
          <a:prstGeom prst="rect">
            <a:avLst/>
          </a:prstGeom>
        </p:spPr>
        <p:txBody>
          <a:bodyPr wrap="none">
            <a:spAutoFit/>
          </a:bodyPr>
          <a:lstStyle/>
          <a:p>
            <a:r>
              <a:rPr lang="ja-JP" altLang="en-US" sz="2800" b="1"/>
              <a:t>評価：外れ値の分類</a:t>
            </a:r>
            <a:endParaRPr lang="en-US" altLang="ja-JP" sz="2800" b="1" dirty="0"/>
          </a:p>
        </p:txBody>
      </p:sp>
    </p:spTree>
    <p:extLst>
      <p:ext uri="{BB962C8B-B14F-4D97-AF65-F5344CB8AC3E}">
        <p14:creationId xmlns:p14="http://schemas.microsoft.com/office/powerpoint/2010/main" val="32911808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669682" y="89315"/>
            <a:ext cx="9601200" cy="742960"/>
          </a:xfrm>
        </p:spPr>
        <p:txBody>
          <a:bodyPr>
            <a:normAutofit/>
          </a:bodyPr>
          <a:lstStyle/>
          <a:p>
            <a:r>
              <a:rPr lang="en-US" altLang="ja-JP" sz="4000" dirty="0"/>
              <a:t>One-Class SVM</a:t>
            </a:r>
            <a:endParaRPr kumimoji="1" lang="ja-JP" altLang="en-US" sz="4000"/>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6C9ED0F3-7479-4D47-BD73-D7A78F60930A}"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p:txBody>
          <a:bodyPr/>
          <a:lstStyle/>
          <a:p>
            <a:fld id="{C396DE94-E78B-4743-9932-E18BCB9B557B}" type="slidenum">
              <a:rPr kumimoji="1" lang="ja-JP" altLang="en-US" smtClean="0"/>
              <a:t>59</a:t>
            </a:fld>
            <a:endParaRPr kumimoji="1" lang="ja-JP" altLang="en-US"/>
          </a:p>
        </p:txBody>
      </p:sp>
      <p:sp>
        <p:nvSpPr>
          <p:cNvPr id="28" name="タイトル 1">
            <a:extLst>
              <a:ext uri="{FF2B5EF4-FFF2-40B4-BE49-F238E27FC236}">
                <a16:creationId xmlns:a16="http://schemas.microsoft.com/office/drawing/2014/main" id="{605483F1-3FA8-464A-A4AA-DBAE94485D4C}"/>
              </a:ext>
            </a:extLst>
          </p:cNvPr>
          <p:cNvSpPr txBox="1">
            <a:spLocks/>
          </p:cNvSpPr>
          <p:nvPr/>
        </p:nvSpPr>
        <p:spPr>
          <a:xfrm>
            <a:off x="965295" y="843691"/>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en-US" altLang="ja-JP" sz="2800" dirty="0"/>
              <a:t>One-SVM </a:t>
            </a:r>
            <a:r>
              <a:rPr lang="ja-JP" altLang="en-US" sz="2800"/>
              <a:t>による異常検知</a:t>
            </a:r>
          </a:p>
        </p:txBody>
      </p:sp>
      <p:grpSp>
        <p:nvGrpSpPr>
          <p:cNvPr id="24" name="グループ化 23">
            <a:extLst>
              <a:ext uri="{FF2B5EF4-FFF2-40B4-BE49-F238E27FC236}">
                <a16:creationId xmlns:a16="http://schemas.microsoft.com/office/drawing/2014/main" id="{74A7FCAE-88CF-DC47-A0B4-ED44F1F00B1D}"/>
              </a:ext>
            </a:extLst>
          </p:cNvPr>
          <p:cNvGrpSpPr/>
          <p:nvPr/>
        </p:nvGrpSpPr>
        <p:grpSpPr>
          <a:xfrm>
            <a:off x="1160241" y="1318482"/>
            <a:ext cx="6532191" cy="5057663"/>
            <a:chOff x="1281264" y="1318482"/>
            <a:chExt cx="6532191" cy="5057663"/>
          </a:xfrm>
        </p:grpSpPr>
        <p:grpSp>
          <p:nvGrpSpPr>
            <p:cNvPr id="14" name="グループ化 13">
              <a:extLst>
                <a:ext uri="{FF2B5EF4-FFF2-40B4-BE49-F238E27FC236}">
                  <a16:creationId xmlns:a16="http://schemas.microsoft.com/office/drawing/2014/main" id="{99334834-8705-884D-8DDE-92108DAAC582}"/>
                </a:ext>
              </a:extLst>
            </p:cNvPr>
            <p:cNvGrpSpPr/>
            <p:nvPr/>
          </p:nvGrpSpPr>
          <p:grpSpPr>
            <a:xfrm>
              <a:off x="1281264" y="5164374"/>
              <a:ext cx="6532191" cy="710965"/>
              <a:chOff x="1390650" y="3599129"/>
              <a:chExt cx="6431238" cy="710965"/>
            </a:xfrm>
          </p:grpSpPr>
          <p:sp>
            <p:nvSpPr>
              <p:cNvPr id="36" name="正方形/長方形 35">
                <a:extLst>
                  <a:ext uri="{FF2B5EF4-FFF2-40B4-BE49-F238E27FC236}">
                    <a16:creationId xmlns:a16="http://schemas.microsoft.com/office/drawing/2014/main" id="{B00D4EE2-393B-BA4E-816F-146EE1BEB679}"/>
                  </a:ext>
                </a:extLst>
              </p:cNvPr>
              <p:cNvSpPr/>
              <p:nvPr/>
            </p:nvSpPr>
            <p:spPr>
              <a:xfrm>
                <a:off x="1390650" y="3599129"/>
                <a:ext cx="6431238" cy="71096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46FACB84-6131-BE46-BE0A-B927E26C5FCA}"/>
                      </a:ext>
                    </a:extLst>
                  </p:cNvPr>
                  <p:cNvSpPr/>
                  <p:nvPr/>
                </p:nvSpPr>
                <p:spPr>
                  <a:xfrm>
                    <a:off x="2695439" y="3690519"/>
                    <a:ext cx="3389454" cy="439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ja-JP" altLang="en-US" sz="2000" i="1" smtClean="0">
                                  <a:latin typeface="Cambria Math" panose="02040503050406030204" pitchFamily="18" charset="0"/>
                                </a:rPr>
                              </m:ctrlPr>
                            </m:dPr>
                            <m:e>
                              <m:r>
                                <a:rPr lang="ja-JP" altLang="en-US" sz="2000" i="1">
                                  <a:latin typeface="Cambria Math" panose="02040503050406030204" pitchFamily="18" charset="0"/>
                                </a:rPr>
                                <m:t>𝑓</m:t>
                              </m:r>
                              <m:r>
                                <a:rPr lang="ja-JP" altLang="en-US" sz="2000" i="0">
                                  <a:latin typeface="Cambria Math" panose="02040503050406030204" pitchFamily="18" charset="0"/>
                                </a:rPr>
                                <m:t>(</m:t>
                              </m:r>
                              <m:sSub>
                                <m:sSubPr>
                                  <m:ctrlPr>
                                    <a:rPr lang="ja-JP" altLang="en-US" sz="2000" i="1">
                                      <a:latin typeface="Cambria Math" panose="02040503050406030204" pitchFamily="18" charset="0"/>
                                    </a:rPr>
                                  </m:ctrlPr>
                                </m:sSubPr>
                                <m:e>
                                  <m:d>
                                    <m:dPr>
                                      <m:begChr m:val=""/>
                                      <m:ctrlPr>
                                        <a:rPr lang="ja-JP" altLang="en-US" sz="2000" i="1">
                                          <a:latin typeface="Cambria Math" panose="02040503050406030204" pitchFamily="18" charset="0"/>
                                        </a:rPr>
                                      </m:ctrlPr>
                                    </m:dPr>
                                    <m:e>
                                      <m:r>
                                        <a:rPr lang="ja-JP" altLang="en-US" sz="2000" b="1" i="1">
                                          <a:latin typeface="Cambria Math" panose="02040503050406030204" pitchFamily="18" charset="0"/>
                                        </a:rPr>
                                        <m:t>𝒙</m:t>
                                      </m:r>
                                    </m:e>
                                  </m:d>
                                </m:e>
                                <m:sub>
                                  <m:r>
                                    <a:rPr lang="ja-JP" altLang="en-US" sz="2000" b="0" i="0">
                                      <a:latin typeface="Cambria Math" panose="02040503050406030204" pitchFamily="18" charset="0"/>
                                    </a:rPr>
                                    <m:t> </m:t>
                                  </m:r>
                                </m:sub>
                              </m:sSub>
                              <m:r>
                                <a:rPr lang="ja-JP" altLang="en-US" sz="2000" b="0" i="0">
                                  <a:latin typeface="Cambria Math" panose="02040503050406030204" pitchFamily="18" charset="0"/>
                                </a:rPr>
                                <m:t>=</m:t>
                              </m:r>
                              <m:r>
                                <m:rPr>
                                  <m:sty m:val="p"/>
                                </m:rPr>
                                <a:rPr lang="ja-JP" altLang="en-US" sz="2000" b="0" i="0">
                                  <a:latin typeface="Cambria Math" panose="02040503050406030204" pitchFamily="18" charset="0"/>
                                </a:rPr>
                                <m:t>sgn</m:t>
                              </m:r>
                              <m:r>
                                <a:rPr lang="ja-JP" altLang="en-US" sz="2000" b="0" i="0">
                                  <a:latin typeface="Cambria Math" panose="02040503050406030204" pitchFamily="18" charset="0"/>
                                </a:rPr>
                                <m:t>(</m:t>
                              </m:r>
                              <m:d>
                                <m:dPr>
                                  <m:ctrlPr>
                                    <a:rPr lang="ja-JP" altLang="en-US" sz="2000" b="0" i="1">
                                      <a:latin typeface="Cambria Math" panose="02040503050406030204" pitchFamily="18" charset="0"/>
                                    </a:rPr>
                                  </m:ctrlPr>
                                </m:dPr>
                                <m:e>
                                  <m:r>
                                    <a:rPr lang="ja-JP" altLang="en-US" sz="2000" b="1" i="1">
                                      <a:latin typeface="Cambria Math" panose="02040503050406030204" pitchFamily="18" charset="0"/>
                                    </a:rPr>
                                    <m:t>𝒘</m:t>
                                  </m:r>
                                  <m:r>
                                    <a:rPr lang="ja-JP" altLang="en-US" sz="2000" b="0" i="0">
                                      <a:latin typeface="Cambria Math" panose="02040503050406030204" pitchFamily="18" charset="0"/>
                                    </a:rPr>
                                    <m:t>⋅</m:t>
                                  </m:r>
                                  <m:r>
                                    <a:rPr lang="ja-JP" altLang="en-US" sz="2000" b="1" i="1">
                                      <a:latin typeface="Cambria Math" panose="02040503050406030204" pitchFamily="18" charset="0"/>
                                    </a:rPr>
                                    <m:t>𝜱</m:t>
                                  </m:r>
                                  <m:d>
                                    <m:dPr>
                                      <m:ctrlPr>
                                        <a:rPr lang="ja-JP" altLang="en-US" sz="2000" b="1" i="1">
                                          <a:latin typeface="Cambria Math" panose="02040503050406030204" pitchFamily="18" charset="0"/>
                                        </a:rPr>
                                      </m:ctrlPr>
                                    </m:dPr>
                                    <m:e>
                                      <m:r>
                                        <a:rPr lang="ja-JP" altLang="en-US" sz="2000" b="1" i="1">
                                          <a:latin typeface="Cambria Math" panose="02040503050406030204" pitchFamily="18" charset="0"/>
                                        </a:rPr>
                                        <m:t>𝒙</m:t>
                                      </m:r>
                                    </m:e>
                                  </m:d>
                                </m:e>
                              </m:d>
                              <m:r>
                                <a:rPr lang="ja-JP" altLang="en-US" sz="2000" b="0" i="0">
                                  <a:latin typeface="Cambria Math" panose="02040503050406030204" pitchFamily="18" charset="0"/>
                                </a:rPr>
                                <m:t>−</m:t>
                              </m:r>
                              <m:r>
                                <a:rPr lang="ja-JP" altLang="en-US" sz="2000" b="0" i="1">
                                  <a:latin typeface="Cambria Math" panose="02040503050406030204" pitchFamily="18" charset="0"/>
                                </a:rPr>
                                <m:t>𝜌</m:t>
                              </m:r>
                            </m:e>
                          </m:d>
                        </m:oMath>
                      </m:oMathPara>
                    </a14:m>
                    <a:endParaRPr lang="ja-JP" altLang="en-US" sz="2000"/>
                  </a:p>
                </p:txBody>
              </p:sp>
            </mc:Choice>
            <mc:Fallback xmlns="">
              <p:sp>
                <p:nvSpPr>
                  <p:cNvPr id="12" name="正方形/長方形 11">
                    <a:extLst>
                      <a:ext uri="{FF2B5EF4-FFF2-40B4-BE49-F238E27FC236}">
                        <a16:creationId xmlns:a16="http://schemas.microsoft.com/office/drawing/2014/main" id="{46FACB84-6131-BE46-BE0A-B927E26C5FCA}"/>
                      </a:ext>
                    </a:extLst>
                  </p:cNvPr>
                  <p:cNvSpPr>
                    <a:spLocks noRot="1" noChangeAspect="1" noMove="1" noResize="1" noEditPoints="1" noAdjustHandles="1" noChangeArrowheads="1" noChangeShapeType="1" noTextEdit="1"/>
                  </p:cNvSpPr>
                  <p:nvPr/>
                </p:nvSpPr>
                <p:spPr>
                  <a:xfrm>
                    <a:off x="2695439" y="3690519"/>
                    <a:ext cx="3389454" cy="439736"/>
                  </a:xfrm>
                  <a:prstGeom prst="rect">
                    <a:avLst/>
                  </a:prstGeom>
                  <a:blipFill>
                    <a:blip r:embed="rId3"/>
                    <a:stretch>
                      <a:fillRect t="-151429" r="-9191" b="-228571"/>
                    </a:stretch>
                  </a:blipFill>
                </p:spPr>
                <p:txBody>
                  <a:bodyPr/>
                  <a:lstStyle/>
                  <a:p>
                    <a:r>
                      <a:rPr lang="ja-JP" altLang="en-US">
                        <a:noFill/>
                      </a:rPr>
                      <a:t> </a:t>
                    </a:r>
                  </a:p>
                </p:txBody>
              </p:sp>
            </mc:Fallback>
          </mc:AlternateContent>
        </p:grpSp>
        <p:sp>
          <p:nvSpPr>
            <p:cNvPr id="13" name="テキスト ボックス 12">
              <a:extLst>
                <a:ext uri="{FF2B5EF4-FFF2-40B4-BE49-F238E27FC236}">
                  <a16:creationId xmlns:a16="http://schemas.microsoft.com/office/drawing/2014/main" id="{0DD20906-E711-414C-959A-0BD612C95467}"/>
                </a:ext>
              </a:extLst>
            </p:cNvPr>
            <p:cNvSpPr txBox="1"/>
            <p:nvPr/>
          </p:nvSpPr>
          <p:spPr>
            <a:xfrm>
              <a:off x="1281265" y="4679253"/>
              <a:ext cx="5416868" cy="461665"/>
            </a:xfrm>
            <a:prstGeom prst="rect">
              <a:avLst/>
            </a:prstGeom>
            <a:noFill/>
          </p:spPr>
          <p:txBody>
            <a:bodyPr wrap="none" rtlCol="0">
              <a:spAutoFit/>
            </a:bodyPr>
            <a:lstStyle/>
            <a:p>
              <a:r>
                <a:rPr kumimoji="1" lang="ja-JP" altLang="en-US" sz="2400"/>
                <a:t>この問題を解くことにより，識別関数</a:t>
              </a:r>
            </a:p>
          </p:txBody>
        </p:sp>
        <p:sp>
          <p:nvSpPr>
            <p:cNvPr id="41" name="テキスト ボックス 40">
              <a:extLst>
                <a:ext uri="{FF2B5EF4-FFF2-40B4-BE49-F238E27FC236}">
                  <a16:creationId xmlns:a16="http://schemas.microsoft.com/office/drawing/2014/main" id="{24306D6B-7210-8443-9BA1-0194E6E16E8A}"/>
                </a:ext>
              </a:extLst>
            </p:cNvPr>
            <p:cNvSpPr txBox="1"/>
            <p:nvPr/>
          </p:nvSpPr>
          <p:spPr>
            <a:xfrm>
              <a:off x="1281265" y="5914480"/>
              <a:ext cx="2031325" cy="461665"/>
            </a:xfrm>
            <a:prstGeom prst="rect">
              <a:avLst/>
            </a:prstGeom>
            <a:noFill/>
          </p:spPr>
          <p:txBody>
            <a:bodyPr wrap="none" rtlCol="0">
              <a:spAutoFit/>
            </a:bodyPr>
            <a:lstStyle/>
            <a:p>
              <a:r>
                <a:rPr lang="ja-JP" altLang="en-US" sz="2400"/>
                <a:t>がもとまる．</a:t>
              </a:r>
              <a:endParaRPr kumimoji="1" lang="ja-JP" altLang="en-US" sz="2400"/>
            </a:p>
          </p:txBody>
        </p:sp>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D17ADE6E-5A56-B048-A50B-D898EB5C2291}"/>
                    </a:ext>
                  </a:extLst>
                </p:cNvPr>
                <p:cNvSpPr/>
                <p:nvPr/>
              </p:nvSpPr>
              <p:spPr>
                <a:xfrm>
                  <a:off x="1390650" y="3262976"/>
                  <a:ext cx="6422805" cy="131389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ja-JP" altLang="ja-JP" sz="2000" i="1" smtClean="0">
                                <a:solidFill>
                                  <a:schemeClr val="tx1"/>
                                </a:solidFill>
                                <a:latin typeface="Cambria Math" panose="02040503050406030204" pitchFamily="18" charset="0"/>
                              </a:rPr>
                            </m:ctrlPr>
                          </m:funcPr>
                          <m:fName>
                            <m:limLow>
                              <m:limLowPr>
                                <m:ctrlPr>
                                  <a:rPr lang="ja-JP" altLang="ja-JP" sz="2000" i="1">
                                    <a:solidFill>
                                      <a:schemeClr val="tx1"/>
                                    </a:solidFill>
                                    <a:latin typeface="Cambria Math" panose="02040503050406030204" pitchFamily="18" charset="0"/>
                                  </a:rPr>
                                </m:ctrlPr>
                              </m:limLowPr>
                              <m:e>
                                <m:r>
                                  <m:rPr>
                                    <m:sty m:val="p"/>
                                  </m:rPr>
                                  <a:rPr lang="de-DE" altLang="ja-JP" sz="2000">
                                    <a:solidFill>
                                      <a:schemeClr val="tx1"/>
                                    </a:solidFill>
                                    <a:latin typeface="Cambria Math" panose="02040503050406030204" pitchFamily="18" charset="0"/>
                                  </a:rPr>
                                  <m:t>min</m:t>
                                </m:r>
                              </m:e>
                              <m:lim>
                                <m:r>
                                  <a:rPr lang="de-DE" altLang="ja-JP" sz="2000" b="1" i="1">
                                    <a:solidFill>
                                      <a:schemeClr val="tx1"/>
                                    </a:solidFill>
                                    <a:latin typeface="Cambria Math" panose="02040503050406030204" pitchFamily="18" charset="0"/>
                                  </a:rPr>
                                  <m:t>𝜶</m:t>
                                </m:r>
                                <m:r>
                                  <a:rPr lang="de-DE" altLang="ja-JP" sz="2000" b="1" i="1">
                                    <a:solidFill>
                                      <a:schemeClr val="tx1"/>
                                    </a:solidFill>
                                    <a:latin typeface="Cambria Math" panose="02040503050406030204" pitchFamily="18" charset="0"/>
                                  </a:rPr>
                                  <m:t> </m:t>
                                </m:r>
                              </m:lim>
                            </m:limLow>
                          </m:fName>
                          <m:e>
                            <m:nary>
                              <m:naryPr>
                                <m:chr m:val="∑"/>
                                <m:supHide m:val="on"/>
                                <m:ctrlPr>
                                  <a:rPr lang="ja-JP" altLang="ja-JP" sz="2000" i="1">
                                    <a:solidFill>
                                      <a:schemeClr val="tx1"/>
                                    </a:solidFill>
                                    <a:latin typeface="Cambria Math" panose="02040503050406030204" pitchFamily="18" charset="0"/>
                                  </a:rPr>
                                </m:ctrlPr>
                              </m:naryPr>
                              <m:sub>
                                <m:r>
                                  <a:rPr lang="de-DE" altLang="ja-JP" sz="2000" i="1">
                                    <a:solidFill>
                                      <a:schemeClr val="tx1"/>
                                    </a:solidFill>
                                    <a:latin typeface="Cambria Math" panose="02040503050406030204" pitchFamily="18" charset="0"/>
                                  </a:rPr>
                                  <m:t>𝑖𝑗</m:t>
                                </m:r>
                              </m:sub>
                              <m:sup/>
                              <m:e>
                                <m:sSub>
                                  <m:sSubPr>
                                    <m:ctrlPr>
                                      <a:rPr lang="ja-JP" altLang="ja-JP" sz="2000" i="1">
                                        <a:solidFill>
                                          <a:schemeClr val="tx1"/>
                                        </a:solidFill>
                                        <a:latin typeface="Cambria Math" panose="02040503050406030204" pitchFamily="18" charset="0"/>
                                      </a:rPr>
                                    </m:ctrlPr>
                                  </m:sSubPr>
                                  <m:e>
                                    <m:r>
                                      <a:rPr lang="de-DE" altLang="ja-JP" sz="2000" i="1">
                                        <a:solidFill>
                                          <a:schemeClr val="tx1"/>
                                        </a:solidFill>
                                        <a:latin typeface="Cambria Math" panose="02040503050406030204" pitchFamily="18" charset="0"/>
                                      </a:rPr>
                                      <m:t>𝛼</m:t>
                                    </m:r>
                                  </m:e>
                                  <m:sub>
                                    <m:r>
                                      <a:rPr lang="de-DE" altLang="ja-JP" sz="2000" i="1">
                                        <a:solidFill>
                                          <a:schemeClr val="tx1"/>
                                        </a:solidFill>
                                        <a:latin typeface="Cambria Math" panose="02040503050406030204" pitchFamily="18" charset="0"/>
                                      </a:rPr>
                                      <m:t>𝑖</m:t>
                                    </m:r>
                                  </m:sub>
                                </m:sSub>
                                <m:sSub>
                                  <m:sSubPr>
                                    <m:ctrlPr>
                                      <a:rPr lang="ja-JP" altLang="ja-JP" sz="2000" i="1">
                                        <a:solidFill>
                                          <a:schemeClr val="tx1"/>
                                        </a:solidFill>
                                        <a:latin typeface="Cambria Math" panose="02040503050406030204" pitchFamily="18" charset="0"/>
                                      </a:rPr>
                                    </m:ctrlPr>
                                  </m:sSubPr>
                                  <m:e>
                                    <m:r>
                                      <a:rPr lang="de-DE" altLang="ja-JP" sz="2000" i="1">
                                        <a:solidFill>
                                          <a:schemeClr val="tx1"/>
                                        </a:solidFill>
                                        <a:latin typeface="Cambria Math" panose="02040503050406030204" pitchFamily="18" charset="0"/>
                                      </a:rPr>
                                      <m:t>𝛼</m:t>
                                    </m:r>
                                  </m:e>
                                  <m:sub>
                                    <m:r>
                                      <a:rPr lang="de-DE" altLang="ja-JP" sz="2000" i="1">
                                        <a:solidFill>
                                          <a:schemeClr val="tx1"/>
                                        </a:solidFill>
                                        <a:latin typeface="Cambria Math" panose="02040503050406030204" pitchFamily="18" charset="0"/>
                                      </a:rPr>
                                      <m:t>𝑗</m:t>
                                    </m:r>
                                  </m:sub>
                                </m:sSub>
                                <m:r>
                                  <a:rPr lang="en-US" altLang="ja-JP" sz="2000" b="1" i="0" smtClean="0">
                                    <a:solidFill>
                                      <a:schemeClr val="tx1"/>
                                    </a:solidFill>
                                    <a:latin typeface="Cambria Math" panose="02040503050406030204" pitchFamily="18" charset="0"/>
                                  </a:rPr>
                                  <m:t>(</m:t>
                                </m:r>
                                <m:r>
                                  <a:rPr lang="en-US" altLang="ja-JP" sz="2000" b="1" i="0" smtClean="0">
                                    <a:solidFill>
                                      <a:schemeClr val="tx1"/>
                                    </a:solidFill>
                                    <a:latin typeface="Cambria Math" panose="02040503050406030204" pitchFamily="18" charset="0"/>
                                  </a:rPr>
                                  <m:t>𝚽</m:t>
                                </m:r>
                                <m:d>
                                  <m:dPr>
                                    <m:ctrlPr>
                                      <a:rPr lang="ja-JP" altLang="ja-JP" sz="2000" b="1" i="1">
                                        <a:solidFill>
                                          <a:schemeClr val="tx1"/>
                                        </a:solidFill>
                                        <a:latin typeface="Cambria Math" panose="02040503050406030204" pitchFamily="18" charset="0"/>
                                      </a:rPr>
                                    </m:ctrlPr>
                                  </m:dPr>
                                  <m:e>
                                    <m:sSub>
                                      <m:sSubPr>
                                        <m:ctrlPr>
                                          <a:rPr lang="ja-JP" altLang="ja-JP" sz="2000" b="1" i="1">
                                            <a:solidFill>
                                              <a:schemeClr val="tx1"/>
                                            </a:solidFill>
                                            <a:latin typeface="Cambria Math" panose="02040503050406030204" pitchFamily="18" charset="0"/>
                                          </a:rPr>
                                        </m:ctrlPr>
                                      </m:sSubPr>
                                      <m:e>
                                        <m:r>
                                          <a:rPr lang="de-DE" altLang="ja-JP" sz="2000" b="1" i="1">
                                            <a:solidFill>
                                              <a:schemeClr val="tx1"/>
                                            </a:solidFill>
                                            <a:latin typeface="Cambria Math" panose="02040503050406030204" pitchFamily="18" charset="0"/>
                                          </a:rPr>
                                          <m:t>𝒙</m:t>
                                        </m:r>
                                      </m:e>
                                      <m:sub>
                                        <m:r>
                                          <a:rPr lang="de-DE" altLang="ja-JP" sz="2000" i="1">
                                            <a:solidFill>
                                              <a:schemeClr val="tx1"/>
                                            </a:solidFill>
                                            <a:latin typeface="Cambria Math" panose="02040503050406030204" pitchFamily="18" charset="0"/>
                                          </a:rPr>
                                          <m:t>𝑖</m:t>
                                        </m:r>
                                      </m:sub>
                                    </m:sSub>
                                  </m:e>
                                </m:d>
                                <m:r>
                                  <a:rPr lang="en-US" altLang="ja-JP" sz="2000" b="0" i="1" smtClean="0">
                                    <a:solidFill>
                                      <a:schemeClr val="tx1"/>
                                    </a:solidFill>
                                    <a:latin typeface="Cambria Math" panose="02040503050406030204" pitchFamily="18" charset="0"/>
                                  </a:rPr>
                                  <m:t>⋅</m:t>
                                </m:r>
                                <m:r>
                                  <a:rPr lang="de-DE" altLang="ja-JP" sz="2000" b="1" i="1">
                                    <a:solidFill>
                                      <a:schemeClr val="tx1"/>
                                    </a:solidFill>
                                    <a:latin typeface="Cambria Math" panose="02040503050406030204" pitchFamily="18" charset="0"/>
                                  </a:rPr>
                                  <m:t>𝜱</m:t>
                                </m:r>
                                <m:r>
                                  <a:rPr lang="de-DE" altLang="ja-JP" sz="2000" b="1" i="1">
                                    <a:solidFill>
                                      <a:schemeClr val="tx1"/>
                                    </a:solidFill>
                                    <a:latin typeface="Cambria Math" panose="02040503050406030204" pitchFamily="18" charset="0"/>
                                  </a:rPr>
                                  <m:t>(</m:t>
                                </m:r>
                                <m:sSub>
                                  <m:sSubPr>
                                    <m:ctrlPr>
                                      <a:rPr lang="ja-JP" altLang="ja-JP" sz="2000" b="1" i="1">
                                        <a:solidFill>
                                          <a:schemeClr val="tx1"/>
                                        </a:solidFill>
                                        <a:latin typeface="Cambria Math" panose="02040503050406030204" pitchFamily="18" charset="0"/>
                                      </a:rPr>
                                    </m:ctrlPr>
                                  </m:sSubPr>
                                  <m:e>
                                    <m:r>
                                      <a:rPr lang="de-DE" altLang="ja-JP" sz="2000" b="1" i="1">
                                        <a:solidFill>
                                          <a:schemeClr val="tx1"/>
                                        </a:solidFill>
                                        <a:latin typeface="Cambria Math" panose="02040503050406030204" pitchFamily="18" charset="0"/>
                                      </a:rPr>
                                      <m:t>𝒙</m:t>
                                    </m:r>
                                  </m:e>
                                  <m:sub>
                                    <m:r>
                                      <a:rPr lang="de-DE" altLang="ja-JP" sz="2000" i="1">
                                        <a:solidFill>
                                          <a:schemeClr val="tx1"/>
                                        </a:solidFill>
                                        <a:latin typeface="Cambria Math" panose="02040503050406030204" pitchFamily="18" charset="0"/>
                                      </a:rPr>
                                      <m:t>𝑗</m:t>
                                    </m:r>
                                  </m:sub>
                                </m:sSub>
                                <m:r>
                                  <a:rPr lang="de-DE" altLang="ja-JP" sz="2000" b="1" i="1">
                                    <a:solidFill>
                                      <a:schemeClr val="tx1"/>
                                    </a:solidFill>
                                    <a:latin typeface="Cambria Math" panose="02040503050406030204" pitchFamily="18" charset="0"/>
                                  </a:rPr>
                                  <m:t>)</m:t>
                                </m:r>
                              </m:e>
                            </m:nary>
                            <m:r>
                              <a:rPr lang="en-US" altLang="ja-JP" sz="2000" b="1" i="1" smtClean="0">
                                <a:solidFill>
                                  <a:schemeClr val="tx1"/>
                                </a:solidFill>
                                <a:latin typeface="Cambria Math" panose="02040503050406030204" pitchFamily="18" charset="0"/>
                              </a:rPr>
                              <m:t>)</m:t>
                            </m:r>
                          </m:e>
                        </m:func>
                      </m:oMath>
                    </m:oMathPara>
                  </a14:m>
                  <a:endParaRPr lang="en-US" altLang="ja-JP" sz="2000" dirty="0">
                    <a:solidFill>
                      <a:schemeClr val="tx1"/>
                    </a:solidFill>
                    <a:effectLst/>
                  </a:endParaRPr>
                </a:p>
                <a:p>
                  <a:pPr algn="ctr"/>
                  <a14:m>
                    <m:oMath xmlns:m="http://schemas.openxmlformats.org/officeDocument/2006/math">
                      <m:func>
                        <m:funcPr>
                          <m:ctrlPr>
                            <a:rPr lang="ja-JP" altLang="ja-JP" sz="2000" i="1" smtClean="0">
                              <a:solidFill>
                                <a:schemeClr val="tx1"/>
                              </a:solidFill>
                              <a:latin typeface="Cambria Math" panose="02040503050406030204" pitchFamily="18" charset="0"/>
                            </a:rPr>
                          </m:ctrlPr>
                        </m:funcPr>
                        <m:fName>
                          <m:limLow>
                            <m:limLowPr>
                              <m:ctrlPr>
                                <a:rPr lang="ja-JP" altLang="ja-JP" sz="2000" i="1">
                                  <a:solidFill>
                                    <a:schemeClr val="tx1"/>
                                  </a:solidFill>
                                  <a:latin typeface="Cambria Math" panose="02040503050406030204" pitchFamily="18" charset="0"/>
                                </a:rPr>
                              </m:ctrlPr>
                            </m:limLowPr>
                            <m:e>
                              <m:r>
                                <m:rPr>
                                  <m:sty m:val="p"/>
                                </m:rPr>
                                <a:rPr lang="de-DE" altLang="ja-JP" sz="2000">
                                  <a:solidFill>
                                    <a:schemeClr val="tx1"/>
                                  </a:solidFill>
                                  <a:latin typeface="Cambria Math" panose="02040503050406030204" pitchFamily="18" charset="0"/>
                                </a:rPr>
                                <m:t>subject</m:t>
                              </m:r>
                              <m:r>
                                <a:rPr lang="de-DE" altLang="ja-JP" sz="2000">
                                  <a:solidFill>
                                    <a:schemeClr val="tx1"/>
                                  </a:solidFill>
                                  <a:latin typeface="Cambria Math" panose="02040503050406030204" pitchFamily="18" charset="0"/>
                                </a:rPr>
                                <m:t> </m:t>
                              </m:r>
                              <m:r>
                                <m:rPr>
                                  <m:sty m:val="p"/>
                                </m:rPr>
                                <a:rPr lang="de-DE" altLang="ja-JP" sz="2000">
                                  <a:solidFill>
                                    <a:schemeClr val="tx1"/>
                                  </a:solidFill>
                                  <a:latin typeface="Cambria Math" panose="02040503050406030204" pitchFamily="18" charset="0"/>
                                </a:rPr>
                                <m:t>to</m:t>
                              </m:r>
                            </m:e>
                            <m:lim>
                              <m:r>
                                <a:rPr lang="de-DE" altLang="ja-JP" sz="2000" i="1">
                                  <a:solidFill>
                                    <a:schemeClr val="tx1"/>
                                  </a:solidFill>
                                  <a:latin typeface="Cambria Math" panose="02040503050406030204" pitchFamily="18" charset="0"/>
                                </a:rPr>
                                <m:t> </m:t>
                              </m:r>
                            </m:lim>
                          </m:limLow>
                        </m:fName>
                        <m:e/>
                      </m:func>
                      <m:r>
                        <a:rPr lang="de-DE" altLang="ja-JP" sz="2000" i="1">
                          <a:solidFill>
                            <a:schemeClr val="tx1"/>
                          </a:solidFill>
                          <a:latin typeface="Cambria Math" panose="02040503050406030204" pitchFamily="18" charset="0"/>
                        </a:rPr>
                        <m:t>0≤</m:t>
                      </m:r>
                      <m:sSub>
                        <m:sSubPr>
                          <m:ctrlPr>
                            <a:rPr lang="ja-JP" altLang="ja-JP" sz="2000" i="1">
                              <a:solidFill>
                                <a:schemeClr val="tx1"/>
                              </a:solidFill>
                              <a:latin typeface="Cambria Math" panose="02040503050406030204" pitchFamily="18" charset="0"/>
                            </a:rPr>
                          </m:ctrlPr>
                        </m:sSubPr>
                        <m:e>
                          <m:r>
                            <a:rPr lang="de-DE" altLang="ja-JP" sz="2000" i="1">
                              <a:solidFill>
                                <a:schemeClr val="tx1"/>
                              </a:solidFill>
                              <a:latin typeface="Cambria Math" panose="02040503050406030204" pitchFamily="18" charset="0"/>
                            </a:rPr>
                            <m:t>𝛼</m:t>
                          </m:r>
                        </m:e>
                        <m:sub>
                          <m:r>
                            <a:rPr lang="de-DE" altLang="ja-JP" sz="2000" i="1">
                              <a:solidFill>
                                <a:schemeClr val="tx1"/>
                              </a:solidFill>
                              <a:latin typeface="Cambria Math" panose="02040503050406030204" pitchFamily="18" charset="0"/>
                            </a:rPr>
                            <m:t>𝑖</m:t>
                          </m:r>
                        </m:sub>
                      </m:sSub>
                      <m:r>
                        <a:rPr lang="de-DE" altLang="ja-JP" sz="2000" i="1">
                          <a:solidFill>
                            <a:schemeClr val="tx1"/>
                          </a:solidFill>
                          <a:latin typeface="Cambria Math" panose="02040503050406030204" pitchFamily="18" charset="0"/>
                        </a:rPr>
                        <m:t>≤</m:t>
                      </m:r>
                      <m:f>
                        <m:fPr>
                          <m:ctrlPr>
                            <a:rPr lang="ja-JP" altLang="ja-JP" sz="2000" i="1">
                              <a:solidFill>
                                <a:schemeClr val="tx1"/>
                              </a:solidFill>
                              <a:latin typeface="Cambria Math" panose="02040503050406030204" pitchFamily="18" charset="0"/>
                            </a:rPr>
                          </m:ctrlPr>
                        </m:fPr>
                        <m:num>
                          <m:r>
                            <a:rPr lang="de-DE" altLang="ja-JP" sz="2000" i="1">
                              <a:solidFill>
                                <a:schemeClr val="tx1"/>
                              </a:solidFill>
                              <a:latin typeface="Cambria Math" panose="02040503050406030204" pitchFamily="18" charset="0"/>
                            </a:rPr>
                            <m:t>1</m:t>
                          </m:r>
                        </m:num>
                        <m:den>
                          <m:r>
                            <a:rPr lang="de-DE" altLang="ja-JP" sz="2000" i="1">
                              <a:solidFill>
                                <a:schemeClr val="tx1"/>
                              </a:solidFill>
                              <a:latin typeface="Cambria Math" panose="02040503050406030204" pitchFamily="18" charset="0"/>
                            </a:rPr>
                            <m:t>𝑣𝑙</m:t>
                          </m:r>
                        </m:den>
                      </m:f>
                      <m:r>
                        <a:rPr lang="en-US" altLang="ja-JP" sz="2000" b="0" i="1" smtClean="0">
                          <a:solidFill>
                            <a:schemeClr val="tx1"/>
                          </a:solidFill>
                          <a:latin typeface="Cambria Math" panose="02040503050406030204" pitchFamily="18" charset="0"/>
                        </a:rPr>
                        <m:t>, </m:t>
                      </m:r>
                      <m:nary>
                        <m:naryPr>
                          <m:chr m:val="∑"/>
                          <m:supHide m:val="on"/>
                          <m:ctrlPr>
                            <a:rPr lang="en-US" altLang="ja-JP" sz="2000" b="0" i="1" smtClean="0">
                              <a:solidFill>
                                <a:schemeClr val="tx1"/>
                              </a:solidFill>
                              <a:latin typeface="Cambria Math" panose="02040503050406030204" pitchFamily="18" charset="0"/>
                            </a:rPr>
                          </m:ctrlPr>
                        </m:naryPr>
                        <m:sub>
                          <m:r>
                            <a:rPr lang="en-US" altLang="ja-JP" sz="2000" b="0" i="1" smtClean="0">
                              <a:solidFill>
                                <a:schemeClr val="tx1"/>
                              </a:solidFill>
                              <a:latin typeface="Cambria Math" panose="02040503050406030204" pitchFamily="18" charset="0"/>
                            </a:rPr>
                            <m:t>𝑖</m:t>
                          </m:r>
                        </m:sub>
                        <m:sup/>
                        <m:e>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𝛼</m:t>
                              </m:r>
                            </m:e>
                            <m:sub>
                              <m:r>
                                <a:rPr lang="en-US" altLang="ja-JP" sz="2000" b="0" i="1" smtClean="0">
                                  <a:solidFill>
                                    <a:schemeClr val="tx1"/>
                                  </a:solidFill>
                                  <a:latin typeface="Cambria Math" panose="02040503050406030204" pitchFamily="18" charset="0"/>
                                </a:rPr>
                                <m:t>𝑖</m:t>
                              </m:r>
                            </m:sub>
                          </m:sSub>
                        </m:e>
                      </m:nary>
                      <m:r>
                        <a:rPr lang="en-US" altLang="ja-JP" sz="2000" b="0" i="1" smtClean="0">
                          <a:solidFill>
                            <a:schemeClr val="tx1"/>
                          </a:solidFill>
                          <a:latin typeface="Cambria Math" panose="02040503050406030204" pitchFamily="18" charset="0"/>
                        </a:rPr>
                        <m:t>=1</m:t>
                      </m:r>
                    </m:oMath>
                  </a14:m>
                  <a:r>
                    <a:rPr lang="de-DE" altLang="ja-JP" sz="2000" dirty="0">
                      <a:solidFill>
                        <a:schemeClr val="tx1"/>
                      </a:solidFill>
                    </a:rPr>
                    <a:t>.</a:t>
                  </a:r>
                  <a:r>
                    <a:rPr lang="ja-JP" altLang="ja-JP" sz="2000">
                      <a:solidFill>
                        <a:schemeClr val="tx1"/>
                      </a:solidFill>
                      <a:effectLst/>
                    </a:rPr>
                    <a:t>  </a:t>
                  </a:r>
                  <a:endParaRPr kumimoji="1" lang="ja-JP" altLang="en-US" sz="2000">
                    <a:solidFill>
                      <a:schemeClr val="tx1"/>
                    </a:solidFill>
                  </a:endParaRPr>
                </a:p>
              </p:txBody>
            </p:sp>
          </mc:Choice>
          <mc:Fallback xmlns="">
            <p:sp>
              <p:nvSpPr>
                <p:cNvPr id="42" name="正方形/長方形 41">
                  <a:extLst>
                    <a:ext uri="{FF2B5EF4-FFF2-40B4-BE49-F238E27FC236}">
                      <a16:creationId xmlns:a16="http://schemas.microsoft.com/office/drawing/2014/main" id="{D17ADE6E-5A56-B048-A50B-D898EB5C2291}"/>
                    </a:ext>
                  </a:extLst>
                </p:cNvPr>
                <p:cNvSpPr>
                  <a:spLocks noRot="1" noChangeAspect="1" noMove="1" noResize="1" noEditPoints="1" noAdjustHandles="1" noChangeArrowheads="1" noChangeShapeType="1" noTextEdit="1"/>
                </p:cNvSpPr>
                <p:nvPr/>
              </p:nvSpPr>
              <p:spPr>
                <a:xfrm>
                  <a:off x="1390650" y="3262976"/>
                  <a:ext cx="6422805" cy="1313896"/>
                </a:xfrm>
                <a:prstGeom prst="rect">
                  <a:avLst/>
                </a:prstGeom>
                <a:blipFill>
                  <a:blip r:embed="rId4"/>
                  <a:stretch>
                    <a:fillRect t="-82692" b="-74038"/>
                  </a:stretch>
                </a:blipFill>
                <a:ln>
                  <a:noFill/>
                </a:ln>
              </p:spPr>
              <p:txBody>
                <a:bodyPr/>
                <a:lstStyle/>
                <a:p>
                  <a:r>
                    <a:rPr lang="ja-JP" altLang="en-US">
                      <a:noFill/>
                    </a:rPr>
                    <a:t> </a:t>
                  </a:r>
                </a:p>
              </p:txBody>
            </p:sp>
          </mc:Fallback>
        </mc:AlternateContent>
        <p:grpSp>
          <p:nvGrpSpPr>
            <p:cNvPr id="17" name="グループ化 16">
              <a:extLst>
                <a:ext uri="{FF2B5EF4-FFF2-40B4-BE49-F238E27FC236}">
                  <a16:creationId xmlns:a16="http://schemas.microsoft.com/office/drawing/2014/main" id="{9AA3136B-9ACD-F440-8C91-40386069E2FF}"/>
                </a:ext>
              </a:extLst>
            </p:cNvPr>
            <p:cNvGrpSpPr/>
            <p:nvPr/>
          </p:nvGrpSpPr>
          <p:grpSpPr>
            <a:xfrm>
              <a:off x="1390650" y="1318482"/>
              <a:ext cx="6422805" cy="1572580"/>
              <a:chOff x="1390650" y="1318482"/>
              <a:chExt cx="6422805" cy="1572580"/>
            </a:xfrm>
          </p:grpSpPr>
          <p:sp>
            <p:nvSpPr>
              <p:cNvPr id="35" name="正方形/長方形 34">
                <a:extLst>
                  <a:ext uri="{FF2B5EF4-FFF2-40B4-BE49-F238E27FC236}">
                    <a16:creationId xmlns:a16="http://schemas.microsoft.com/office/drawing/2014/main" id="{B3699848-9DAB-A342-864A-F1F47659F22B}"/>
                  </a:ext>
                </a:extLst>
              </p:cNvPr>
              <p:cNvSpPr/>
              <p:nvPr/>
            </p:nvSpPr>
            <p:spPr>
              <a:xfrm>
                <a:off x="1390650" y="1318482"/>
                <a:ext cx="6422805" cy="138893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0CEFA37A-5F9B-8442-AA5F-F1354E6ED4A5}"/>
                      </a:ext>
                    </a:extLst>
                  </p:cNvPr>
                  <p:cNvSpPr/>
                  <p:nvPr/>
                </p:nvSpPr>
                <p:spPr>
                  <a:xfrm>
                    <a:off x="1717455" y="1411554"/>
                    <a:ext cx="6096000" cy="1479508"/>
                  </a:xfrm>
                  <a:prstGeom prst="rect">
                    <a:avLst/>
                  </a:prstGeom>
                </p:spPr>
                <p:txBody>
                  <a:bodyPr>
                    <a:spAutoFit/>
                  </a:bodyPr>
                  <a:lstStyle/>
                  <a:p>
                    <a:pPr algn="ctr"/>
                    <a14:m>
                      <m:oMathPara xmlns:m="http://schemas.openxmlformats.org/officeDocument/2006/math">
                        <m:oMathParaPr>
                          <m:jc m:val="centerGroup"/>
                        </m:oMathParaPr>
                        <m:oMath xmlns:m="http://schemas.openxmlformats.org/officeDocument/2006/math">
                          <m:func>
                            <m:funcPr>
                              <m:ctrlPr>
                                <a:rPr lang="ja-JP" altLang="en-US" sz="2000" i="1" smtClean="0">
                                  <a:latin typeface="Cambria Math" panose="02040503050406030204" pitchFamily="18" charset="0"/>
                                </a:rPr>
                              </m:ctrlPr>
                            </m:funcPr>
                            <m:fName>
                              <m:limLow>
                                <m:limLowPr>
                                  <m:ctrlPr>
                                    <a:rPr lang="ja-JP" altLang="en-US" sz="2000" i="1">
                                      <a:latin typeface="Cambria Math" panose="02040503050406030204" pitchFamily="18" charset="0"/>
                                    </a:rPr>
                                  </m:ctrlPr>
                                </m:limLowPr>
                                <m:e>
                                  <m:r>
                                    <m:rPr>
                                      <m:sty m:val="p"/>
                                    </m:rPr>
                                    <a:rPr lang="ja-JP" altLang="en-US" sz="2000">
                                      <a:latin typeface="Cambria Math" panose="02040503050406030204" pitchFamily="18" charset="0"/>
                                    </a:rPr>
                                    <m:t>min</m:t>
                                  </m:r>
                                </m:e>
                                <m:lim>
                                  <m:r>
                                    <a:rPr lang="ja-JP" altLang="en-US" sz="2000" b="1" i="1">
                                      <a:latin typeface="Cambria Math" panose="02040503050406030204" pitchFamily="18" charset="0"/>
                                    </a:rPr>
                                    <m:t>𝒘</m:t>
                                  </m:r>
                                  <m:r>
                                    <a:rPr lang="ja-JP" altLang="en-US" sz="2000">
                                      <a:latin typeface="Cambria Math" panose="02040503050406030204" pitchFamily="18" charset="0"/>
                                    </a:rPr>
                                    <m:t>∈</m:t>
                                  </m:r>
                                  <m:r>
                                    <a:rPr lang="ja-JP" altLang="en-US" sz="2000" i="1">
                                      <a:latin typeface="Cambria Math" panose="02040503050406030204" pitchFamily="18" charset="0"/>
                                    </a:rPr>
                                    <m:t>𝐹</m:t>
                                  </m:r>
                                  <m:r>
                                    <a:rPr lang="ja-JP" altLang="en-US" sz="2000">
                                      <a:latin typeface="Cambria Math" panose="02040503050406030204" pitchFamily="18" charset="0"/>
                                    </a:rPr>
                                    <m:t>,</m:t>
                                  </m:r>
                                  <m:r>
                                    <a:rPr lang="ja-JP" altLang="en-US" sz="2000" b="1" i="1">
                                      <a:latin typeface="Cambria Math" panose="02040503050406030204" pitchFamily="18" charset="0"/>
                                    </a:rPr>
                                    <m:t>𝝃</m:t>
                                  </m:r>
                                  <m:r>
                                    <a:rPr lang="ja-JP" altLang="en-US" sz="2000">
                                      <a:latin typeface="Cambria Math" panose="02040503050406030204" pitchFamily="18" charset="0"/>
                                    </a:rPr>
                                    <m:t>∈</m:t>
                                  </m:r>
                                  <m:sSup>
                                    <m:sSupPr>
                                      <m:ctrlPr>
                                        <a:rPr lang="ja-JP" altLang="en-US" sz="2000" i="1">
                                          <a:latin typeface="Cambria Math" panose="02040503050406030204" pitchFamily="18" charset="0"/>
                                        </a:rPr>
                                      </m:ctrlPr>
                                    </m:sSupPr>
                                    <m:e>
                                      <m:r>
                                        <a:rPr lang="ja-JP" altLang="en-US" sz="2000">
                                          <a:latin typeface="Cambria Math" panose="02040503050406030204" pitchFamily="18" charset="0"/>
                                        </a:rPr>
                                        <m:t>ℝ</m:t>
                                      </m:r>
                                    </m:e>
                                    <m:sup>
                                      <m:r>
                                        <a:rPr lang="ja-JP" altLang="en-US" sz="2000" i="1">
                                          <a:latin typeface="Cambria Math" panose="02040503050406030204" pitchFamily="18" charset="0"/>
                                        </a:rPr>
                                        <m:t>𝑙</m:t>
                                      </m:r>
                                    </m:sup>
                                  </m:sSup>
                                  <m:r>
                                    <a:rPr lang="ja-JP" altLang="en-US" sz="2000">
                                      <a:latin typeface="Cambria Math" panose="02040503050406030204" pitchFamily="18" charset="0"/>
                                    </a:rPr>
                                    <m:t>, </m:t>
                                  </m:r>
                                  <m:r>
                                    <a:rPr lang="ja-JP" altLang="en-US" sz="2000" i="1">
                                      <a:latin typeface="Cambria Math" panose="02040503050406030204" pitchFamily="18" charset="0"/>
                                    </a:rPr>
                                    <m:t>𝜌</m:t>
                                  </m:r>
                                  <m:r>
                                    <a:rPr lang="ja-JP" altLang="en-US" sz="2000">
                                      <a:latin typeface="Cambria Math" panose="02040503050406030204" pitchFamily="18" charset="0"/>
                                    </a:rPr>
                                    <m:t>∈</m:t>
                                  </m:r>
                                  <m:r>
                                    <a:rPr lang="ja-JP" altLang="en-US" sz="2000">
                                      <a:latin typeface="Cambria Math" panose="02040503050406030204" pitchFamily="18" charset="0"/>
                                    </a:rPr>
                                    <m:t>ℝ</m:t>
                                  </m:r>
                                  <m:r>
                                    <a:rPr lang="ja-JP" altLang="en-US" sz="2000">
                                      <a:latin typeface="Cambria Math" panose="02040503050406030204" pitchFamily="18" charset="0"/>
                                    </a:rPr>
                                    <m:t> </m:t>
                                  </m:r>
                                </m:lim>
                              </m:limLow>
                            </m:fName>
                            <m:e>
                              <m:f>
                                <m:fPr>
                                  <m:ctrlPr>
                                    <a:rPr lang="ja-JP" altLang="en-US" sz="2000" i="1">
                                      <a:latin typeface="Cambria Math" panose="02040503050406030204" pitchFamily="18" charset="0"/>
                                    </a:rPr>
                                  </m:ctrlPr>
                                </m:fPr>
                                <m:num>
                                  <m:r>
                                    <a:rPr lang="ja-JP" altLang="en-US" sz="2000">
                                      <a:latin typeface="Cambria Math" panose="02040503050406030204" pitchFamily="18" charset="0"/>
                                    </a:rPr>
                                    <m:t>1</m:t>
                                  </m:r>
                                </m:num>
                                <m:den>
                                  <m:r>
                                    <a:rPr lang="ja-JP" altLang="en-US" sz="2000">
                                      <a:latin typeface="Cambria Math" panose="02040503050406030204" pitchFamily="18" charset="0"/>
                                    </a:rPr>
                                    <m:t>2</m:t>
                                  </m:r>
                                </m:den>
                              </m:f>
                              <m:sSup>
                                <m:sSupPr>
                                  <m:ctrlPr>
                                    <a:rPr lang="ja-JP" altLang="en-US" sz="2000" i="1">
                                      <a:latin typeface="Cambria Math" panose="02040503050406030204" pitchFamily="18" charset="0"/>
                                    </a:rPr>
                                  </m:ctrlPr>
                                </m:sSupPr>
                                <m:e>
                                  <m:d>
                                    <m:dPr>
                                      <m:begChr m:val="|"/>
                                      <m:endChr m:val="|"/>
                                      <m:ctrlPr>
                                        <a:rPr lang="ja-JP" altLang="en-US" sz="2000" i="1">
                                          <a:latin typeface="Cambria Math" panose="02040503050406030204" pitchFamily="18" charset="0"/>
                                        </a:rPr>
                                      </m:ctrlPr>
                                    </m:dPr>
                                    <m:e>
                                      <m:d>
                                        <m:dPr>
                                          <m:begChr m:val="|"/>
                                          <m:endChr m:val="|"/>
                                          <m:ctrlPr>
                                            <a:rPr lang="ja-JP" altLang="en-US" sz="2000" i="1">
                                              <a:latin typeface="Cambria Math" panose="02040503050406030204" pitchFamily="18" charset="0"/>
                                            </a:rPr>
                                          </m:ctrlPr>
                                        </m:dPr>
                                        <m:e>
                                          <m:r>
                                            <a:rPr lang="ja-JP" altLang="en-US" sz="2000" b="1" i="1">
                                              <a:latin typeface="Cambria Math" panose="02040503050406030204" pitchFamily="18" charset="0"/>
                                            </a:rPr>
                                            <m:t>𝒘</m:t>
                                          </m:r>
                                        </m:e>
                                      </m:d>
                                    </m:e>
                                  </m:d>
                                </m:e>
                                <m:sup>
                                  <m:r>
                                    <a:rPr lang="ja-JP" altLang="en-US" sz="2000">
                                      <a:latin typeface="Cambria Math" panose="02040503050406030204" pitchFamily="18" charset="0"/>
                                    </a:rPr>
                                    <m:t>2</m:t>
                                  </m:r>
                                </m:sup>
                              </m:sSup>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r>
                                    <a:rPr lang="ja-JP" altLang="en-US" sz="2000">
                                      <a:latin typeface="Cambria Math" panose="02040503050406030204" pitchFamily="18" charset="0"/>
                                    </a:rPr>
                                    <m:t>1</m:t>
                                  </m:r>
                                </m:num>
                                <m:den>
                                  <m:r>
                                    <a:rPr lang="ja-JP" altLang="en-US" sz="2000" i="1">
                                      <a:latin typeface="Cambria Math" panose="02040503050406030204" pitchFamily="18" charset="0"/>
                                    </a:rPr>
                                    <m:t>𝑣𝑙</m:t>
                                  </m:r>
                                </m:den>
                              </m:f>
                              <m:nary>
                                <m:naryPr>
                                  <m:chr m:val="∑"/>
                                  <m:limLoc m:val="subSup"/>
                                  <m:supHide m:val="on"/>
                                  <m:ctrlPr>
                                    <a:rPr lang="ja-JP" altLang="en-US" sz="2000" i="1">
                                      <a:latin typeface="Cambria Math" panose="02040503050406030204" pitchFamily="18" charset="0"/>
                                    </a:rPr>
                                  </m:ctrlPr>
                                </m:naryPr>
                                <m:sub>
                                  <m:r>
                                    <a:rPr lang="ja-JP" altLang="en-US" sz="2000" i="1">
                                      <a:latin typeface="Cambria Math" panose="02040503050406030204" pitchFamily="18" charset="0"/>
                                    </a:rPr>
                                    <m:t>𝑖</m:t>
                                  </m:r>
                                </m:sub>
                                <m:sup/>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𝜉</m:t>
                                      </m:r>
                                    </m:e>
                                    <m:sub>
                                      <m:r>
                                        <a:rPr lang="ja-JP" altLang="en-US" sz="2000" i="1">
                                          <a:latin typeface="Cambria Math" panose="02040503050406030204" pitchFamily="18" charset="0"/>
                                        </a:rPr>
                                        <m:t>𝑖</m:t>
                                      </m:r>
                                    </m:sub>
                                  </m:sSub>
                                  <m:r>
                                    <a:rPr lang="ja-JP" altLang="en-US" sz="2000">
                                      <a:latin typeface="Cambria Math" panose="02040503050406030204" pitchFamily="18" charset="0"/>
                                    </a:rPr>
                                    <m:t>−</m:t>
                                  </m:r>
                                  <m:r>
                                    <a:rPr lang="ja-JP" altLang="en-US" sz="2000" i="1">
                                      <a:latin typeface="Cambria Math" panose="02040503050406030204" pitchFamily="18" charset="0"/>
                                    </a:rPr>
                                    <m:t>𝜌</m:t>
                                  </m:r>
                                </m:e>
                              </m:nary>
                            </m:e>
                          </m:func>
                          <m:sSup>
                            <m:sSupPr>
                              <m:ctrlPr>
                                <a:rPr lang="ja-JP" altLang="en-US" sz="2000" i="1">
                                  <a:latin typeface="Cambria Math" panose="02040503050406030204" pitchFamily="18" charset="0"/>
                                </a:rPr>
                              </m:ctrlPr>
                            </m:sSupPr>
                            <m:e>
                              <m:r>
                                <a:rPr lang="ja-JP" altLang="en-US" sz="2000" b="0" i="0" smtClean="0">
                                  <a:latin typeface="Cambria Math" panose="02040503050406030204" pitchFamily="18" charset="0"/>
                                </a:rPr>
                                <m:t> </m:t>
                              </m:r>
                            </m:e>
                            <m:sup>
                              <m:r>
                                <a:rPr lang="ja-JP" altLang="en-US" sz="2000" b="0" i="1" smtClean="0">
                                  <a:latin typeface="Cambria Math" panose="02040503050406030204" pitchFamily="18" charset="0"/>
                                </a:rPr>
                                <m:t> </m:t>
                              </m:r>
                            </m:sup>
                          </m:sSup>
                        </m:oMath>
                      </m:oMathPara>
                    </a14:m>
                    <a:endParaRPr lang="en-US" altLang="ja-JP" sz="2000" dirty="0"/>
                  </a:p>
                  <a:p>
                    <a:pPr algn="ctr"/>
                    <a:endParaRPr lang="en-US" altLang="ja-JP" sz="2000" dirty="0"/>
                  </a:p>
                  <a:p>
                    <a:pPr algn="ctr"/>
                    <a14:m>
                      <m:oMath xmlns:m="http://schemas.openxmlformats.org/officeDocument/2006/math">
                        <m:limLow>
                          <m:limLowPr>
                            <m:ctrlPr>
                              <a:rPr lang="ja-JP" altLang="en-US" sz="2000" i="1">
                                <a:latin typeface="Cambria Math" panose="02040503050406030204" pitchFamily="18" charset="0"/>
                              </a:rPr>
                            </m:ctrlPr>
                          </m:limLowPr>
                          <m:e>
                            <m:r>
                              <m:rPr>
                                <m:sty m:val="p"/>
                              </m:rPr>
                              <a:rPr lang="ja-JP" altLang="en-US" sz="2000">
                                <a:latin typeface="Cambria Math" panose="02040503050406030204" pitchFamily="18" charset="0"/>
                              </a:rPr>
                              <m:t>subject</m:t>
                            </m:r>
                            <m:r>
                              <a:rPr lang="ja-JP" altLang="en-US" sz="2000">
                                <a:latin typeface="Cambria Math" panose="02040503050406030204" pitchFamily="18" charset="0"/>
                              </a:rPr>
                              <m:t> </m:t>
                            </m:r>
                            <m:r>
                              <m:rPr>
                                <m:sty m:val="p"/>
                              </m:rPr>
                              <a:rPr lang="ja-JP" altLang="en-US" sz="2000">
                                <a:latin typeface="Cambria Math" panose="02040503050406030204" pitchFamily="18" charset="0"/>
                              </a:rPr>
                              <m:t>to</m:t>
                            </m:r>
                          </m:e>
                          <m:lim>
                            <m:r>
                              <a:rPr lang="ja-JP" altLang="en-US" sz="2000">
                                <a:latin typeface="Cambria Math" panose="02040503050406030204" pitchFamily="18" charset="0"/>
                              </a:rPr>
                              <m:t> </m:t>
                            </m:r>
                          </m:lim>
                        </m:limLow>
                        <m:func>
                          <m:funcPr>
                            <m:ctrlPr>
                              <a:rPr lang="ja-JP" altLang="en-US" sz="2000" i="1">
                                <a:latin typeface="Cambria Math" panose="02040503050406030204" pitchFamily="18" charset="0"/>
                              </a:rPr>
                            </m:ctrlPr>
                          </m:funcPr>
                          <m:fName>
                            <m:r>
                              <a:rPr lang="en-US" altLang="ja-JP" sz="2000" b="0" i="1" smtClean="0">
                                <a:latin typeface="Cambria Math" panose="02040503050406030204" pitchFamily="18" charset="0"/>
                              </a:rPr>
                              <m:t> </m:t>
                            </m:r>
                          </m:fName>
                          <m:e>
                            <m:r>
                              <a:rPr lang="ja-JP" altLang="en-US" sz="2000">
                                <a:latin typeface="Cambria Math" panose="02040503050406030204" pitchFamily="18" charset="0"/>
                              </a:rPr>
                              <m:t> </m:t>
                            </m:r>
                            <m:d>
                              <m:dPr>
                                <m:ctrlPr>
                                  <a:rPr lang="ja-JP" altLang="en-US" sz="2000" i="1">
                                    <a:latin typeface="Cambria Math" panose="02040503050406030204" pitchFamily="18" charset="0"/>
                                  </a:rPr>
                                </m:ctrlPr>
                              </m:dPr>
                              <m:e>
                                <m:r>
                                  <a:rPr lang="ja-JP" altLang="en-US" sz="2000" b="1" i="1">
                                    <a:latin typeface="Cambria Math" panose="02040503050406030204" pitchFamily="18" charset="0"/>
                                  </a:rPr>
                                  <m:t>𝒘</m:t>
                                </m:r>
                                <m:r>
                                  <a:rPr lang="ja-JP" altLang="en-US" sz="2000">
                                    <a:latin typeface="Cambria Math" panose="02040503050406030204" pitchFamily="18" charset="0"/>
                                  </a:rPr>
                                  <m:t>⋅</m:t>
                                </m:r>
                                <m:r>
                                  <a:rPr lang="ja-JP" altLang="en-US" sz="2000" b="1">
                                    <a:latin typeface="Cambria Math" panose="02040503050406030204" pitchFamily="18" charset="0"/>
                                  </a:rPr>
                                  <m:t>𝚽</m:t>
                                </m:r>
                                <m:r>
                                  <a:rPr lang="ja-JP" altLang="en-US" sz="2000">
                                    <a:latin typeface="Cambria Math" panose="02040503050406030204" pitchFamily="18" charset="0"/>
                                  </a:rPr>
                                  <m:t>(</m:t>
                                </m:r>
                                <m:sSub>
                                  <m:sSubPr>
                                    <m:ctrlPr>
                                      <a:rPr lang="ja-JP" altLang="en-US" sz="2000" i="1">
                                        <a:latin typeface="Cambria Math" panose="02040503050406030204" pitchFamily="18" charset="0"/>
                                      </a:rPr>
                                    </m:ctrlPr>
                                  </m:sSubPr>
                                  <m:e>
                                    <m:r>
                                      <a:rPr lang="ja-JP" altLang="en-US" sz="2000" b="1" i="1">
                                        <a:latin typeface="Cambria Math" panose="02040503050406030204" pitchFamily="18" charset="0"/>
                                      </a:rPr>
                                      <m:t>𝒙</m:t>
                                    </m:r>
                                  </m:e>
                                  <m:sub>
                                    <m:r>
                                      <a:rPr lang="ja-JP" altLang="en-US" sz="2000" i="1">
                                        <a:latin typeface="Cambria Math" panose="02040503050406030204" pitchFamily="18" charset="0"/>
                                      </a:rPr>
                                      <m:t>𝑖</m:t>
                                    </m:r>
                                  </m:sub>
                                </m:sSub>
                              </m:e>
                            </m:d>
                            <m:r>
                              <a:rPr lang="ja-JP" altLang="en-US" sz="2000">
                                <a:latin typeface="Cambria Math" panose="02040503050406030204" pitchFamily="18" charset="0"/>
                              </a:rPr>
                              <m:t>)≥</m:t>
                            </m:r>
                            <m:r>
                              <a:rPr lang="ja-JP" altLang="en-US" sz="2000" i="1">
                                <a:latin typeface="Cambria Math" panose="02040503050406030204" pitchFamily="18" charset="0"/>
                              </a:rPr>
                              <m:t>𝜌</m:t>
                            </m:r>
                            <m:r>
                              <a:rPr lang="ja-JP" altLang="en-US" sz="2000">
                                <a:latin typeface="Cambria Math" panose="02040503050406030204" pitchFamily="18" charset="0"/>
                              </a:rPr>
                              <m:t>−</m:t>
                            </m:r>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𝜉</m:t>
                                </m:r>
                              </m:e>
                              <m:sub>
                                <m:r>
                                  <a:rPr lang="ja-JP" altLang="en-US" sz="2000" i="1">
                                    <a:latin typeface="Cambria Math" panose="02040503050406030204" pitchFamily="18" charset="0"/>
                                  </a:rPr>
                                  <m:t>𝑖</m:t>
                                </m:r>
                              </m:sub>
                            </m:sSub>
                            <m:r>
                              <a:rPr lang="ja-JP" altLang="en-US" sz="2000">
                                <a:latin typeface="Cambria Math" panose="02040503050406030204" pitchFamily="18" charset="0"/>
                              </a:rPr>
                              <m:t>, </m:t>
                            </m:r>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𝜉</m:t>
                                </m:r>
                              </m:e>
                              <m:sub>
                                <m:r>
                                  <a:rPr lang="ja-JP" altLang="en-US" sz="2000" i="1">
                                    <a:latin typeface="Cambria Math" panose="02040503050406030204" pitchFamily="18" charset="0"/>
                                  </a:rPr>
                                  <m:t>𝑖</m:t>
                                </m:r>
                              </m:sub>
                            </m:sSub>
                            <m:r>
                              <a:rPr lang="ja-JP" altLang="en-US" sz="2000">
                                <a:latin typeface="Cambria Math" panose="02040503050406030204" pitchFamily="18" charset="0"/>
                              </a:rPr>
                              <m:t>≥0</m:t>
                            </m:r>
                          </m:e>
                        </m:func>
                      </m:oMath>
                    </a14:m>
                    <a:r>
                      <a:rPr lang="en-US" altLang="ja-JP" sz="2000" dirty="0"/>
                      <a:t>.</a:t>
                    </a:r>
                    <a:endParaRPr lang="ja-JP" altLang="en-US" sz="2000"/>
                  </a:p>
                </p:txBody>
              </p:sp>
            </mc:Choice>
            <mc:Fallback xmlns="">
              <p:sp>
                <p:nvSpPr>
                  <p:cNvPr id="16" name="正方形/長方形 15">
                    <a:extLst>
                      <a:ext uri="{FF2B5EF4-FFF2-40B4-BE49-F238E27FC236}">
                        <a16:creationId xmlns:a16="http://schemas.microsoft.com/office/drawing/2014/main" id="{0CEFA37A-5F9B-8442-AA5F-F1354E6ED4A5}"/>
                      </a:ext>
                    </a:extLst>
                  </p:cNvPr>
                  <p:cNvSpPr>
                    <a:spLocks noRot="1" noChangeAspect="1" noMove="1" noResize="1" noEditPoints="1" noAdjustHandles="1" noChangeArrowheads="1" noChangeShapeType="1" noTextEdit="1"/>
                  </p:cNvSpPr>
                  <p:nvPr/>
                </p:nvSpPr>
                <p:spPr>
                  <a:xfrm>
                    <a:off x="1717455" y="1411554"/>
                    <a:ext cx="6096000" cy="1479508"/>
                  </a:xfrm>
                  <a:prstGeom prst="rect">
                    <a:avLst/>
                  </a:prstGeom>
                  <a:blipFill>
                    <a:blip r:embed="rId5"/>
                    <a:stretch>
                      <a:fillRect t="-71186" b="-54237"/>
                    </a:stretch>
                  </a:blipFill>
                </p:spPr>
                <p:txBody>
                  <a:bodyPr/>
                  <a:lstStyle/>
                  <a:p>
                    <a:r>
                      <a:rPr lang="ja-JP" altLang="en-US">
                        <a:noFill/>
                      </a:rPr>
                      <a:t> </a:t>
                    </a:r>
                  </a:p>
                </p:txBody>
              </p:sp>
            </mc:Fallback>
          </mc:AlternateContent>
        </p:grpSp>
        <p:sp>
          <p:nvSpPr>
            <p:cNvPr id="20" name="上下矢印 19">
              <a:extLst>
                <a:ext uri="{FF2B5EF4-FFF2-40B4-BE49-F238E27FC236}">
                  <a16:creationId xmlns:a16="http://schemas.microsoft.com/office/drawing/2014/main" id="{D002530B-1A03-174D-82B6-B21AC5F14613}"/>
                </a:ext>
              </a:extLst>
            </p:cNvPr>
            <p:cNvSpPr/>
            <p:nvPr/>
          </p:nvSpPr>
          <p:spPr>
            <a:xfrm>
              <a:off x="2124635" y="2746562"/>
              <a:ext cx="282389" cy="49512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171B0508-7395-4C46-9811-F0853A20863F}"/>
                </a:ext>
              </a:extLst>
            </p:cNvPr>
            <p:cNvSpPr txBox="1"/>
            <p:nvPr/>
          </p:nvSpPr>
          <p:spPr>
            <a:xfrm>
              <a:off x="2458723" y="2752688"/>
              <a:ext cx="800219" cy="461665"/>
            </a:xfrm>
            <a:prstGeom prst="rect">
              <a:avLst/>
            </a:prstGeom>
            <a:noFill/>
          </p:spPr>
          <p:txBody>
            <a:bodyPr wrap="none" rtlCol="0">
              <a:spAutoFit/>
            </a:bodyPr>
            <a:lstStyle/>
            <a:p>
              <a:r>
                <a:rPr kumimoji="1" lang="ja-JP" altLang="en-US" sz="2400"/>
                <a:t>双対</a:t>
              </a:r>
            </a:p>
          </p:txBody>
        </p:sp>
      </p:grpSp>
      <p:pic>
        <p:nvPicPr>
          <p:cNvPr id="23" name="図 22">
            <a:extLst>
              <a:ext uri="{FF2B5EF4-FFF2-40B4-BE49-F238E27FC236}">
                <a16:creationId xmlns:a16="http://schemas.microsoft.com/office/drawing/2014/main" id="{F3993156-FBB5-3449-AF9C-D2F1E7169F3B}"/>
              </a:ext>
            </a:extLst>
          </p:cNvPr>
          <p:cNvPicPr>
            <a:picLocks noChangeAspect="1"/>
          </p:cNvPicPr>
          <p:nvPr/>
        </p:nvPicPr>
        <p:blipFill>
          <a:blip r:embed="rId6"/>
          <a:stretch>
            <a:fillRect/>
          </a:stretch>
        </p:blipFill>
        <p:spPr>
          <a:xfrm>
            <a:off x="8243704" y="65793"/>
            <a:ext cx="3547265" cy="3139410"/>
          </a:xfrm>
          <a:prstGeom prst="rect">
            <a:avLst/>
          </a:prstGeom>
        </p:spPr>
      </p:pic>
      <p:pic>
        <p:nvPicPr>
          <p:cNvPr id="26" name="図 25">
            <a:extLst>
              <a:ext uri="{FF2B5EF4-FFF2-40B4-BE49-F238E27FC236}">
                <a16:creationId xmlns:a16="http://schemas.microsoft.com/office/drawing/2014/main" id="{A130E02A-443F-474C-9F92-36DE9460DAB5}"/>
              </a:ext>
            </a:extLst>
          </p:cNvPr>
          <p:cNvPicPr>
            <a:picLocks noChangeAspect="1"/>
          </p:cNvPicPr>
          <p:nvPr/>
        </p:nvPicPr>
        <p:blipFill>
          <a:blip r:embed="rId7"/>
          <a:stretch>
            <a:fillRect/>
          </a:stretch>
        </p:blipFill>
        <p:spPr>
          <a:xfrm>
            <a:off x="8243704" y="3623811"/>
            <a:ext cx="3547265" cy="3139410"/>
          </a:xfrm>
          <a:prstGeom prst="rect">
            <a:avLst/>
          </a:prstGeom>
        </p:spPr>
      </p:pic>
      <p:cxnSp>
        <p:nvCxnSpPr>
          <p:cNvPr id="43" name="直線矢印コネクタ 42">
            <a:extLst>
              <a:ext uri="{FF2B5EF4-FFF2-40B4-BE49-F238E27FC236}">
                <a16:creationId xmlns:a16="http://schemas.microsoft.com/office/drawing/2014/main" id="{5EF39E7E-2CF5-E244-911A-26FABF47F23E}"/>
              </a:ext>
            </a:extLst>
          </p:cNvPr>
          <p:cNvCxnSpPr>
            <a:stCxn id="23" idx="2"/>
            <a:endCxn id="26" idx="0"/>
          </p:cNvCxnSpPr>
          <p:nvPr/>
        </p:nvCxnSpPr>
        <p:spPr>
          <a:xfrm>
            <a:off x="10017337" y="3205203"/>
            <a:ext cx="0" cy="41860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a16="http://schemas.microsoft.com/office/drawing/2014/main" id="{46CFB282-69F2-0C4B-9E56-DAAF9113A327}"/>
              </a:ext>
            </a:extLst>
          </p:cNvPr>
          <p:cNvSpPr txBox="1"/>
          <p:nvPr/>
        </p:nvSpPr>
        <p:spPr>
          <a:xfrm>
            <a:off x="10017336" y="3216619"/>
            <a:ext cx="1373792" cy="369332"/>
          </a:xfrm>
          <a:prstGeom prst="rect">
            <a:avLst/>
          </a:prstGeom>
          <a:noFill/>
        </p:spPr>
        <p:txBody>
          <a:bodyPr wrap="square" rtlCol="0">
            <a:spAutoFit/>
          </a:bodyPr>
          <a:lstStyle/>
          <a:p>
            <a:r>
              <a:rPr kumimoji="1" lang="en-US" altLang="ja-JP" dirty="0"/>
              <a:t>One-SVM</a:t>
            </a:r>
            <a:endParaRPr kumimoji="1" lang="ja-JP" altLang="en-US"/>
          </a:p>
        </p:txBody>
      </p:sp>
      <p:sp>
        <p:nvSpPr>
          <p:cNvPr id="80" name="円/楕円 79">
            <a:extLst>
              <a:ext uri="{FF2B5EF4-FFF2-40B4-BE49-F238E27FC236}">
                <a16:creationId xmlns:a16="http://schemas.microsoft.com/office/drawing/2014/main" id="{611E8D9C-0B0D-8E4E-A627-A3895779FA83}"/>
              </a:ext>
            </a:extLst>
          </p:cNvPr>
          <p:cNvSpPr/>
          <p:nvPr/>
        </p:nvSpPr>
        <p:spPr>
          <a:xfrm>
            <a:off x="8663152" y="4059621"/>
            <a:ext cx="338958" cy="106665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a:extLst>
              <a:ext uri="{FF2B5EF4-FFF2-40B4-BE49-F238E27FC236}">
                <a16:creationId xmlns:a16="http://schemas.microsoft.com/office/drawing/2014/main" id="{15AC15F9-90DA-0244-BB86-8F4D3C5B336D}"/>
              </a:ext>
            </a:extLst>
          </p:cNvPr>
          <p:cNvSpPr/>
          <p:nvPr/>
        </p:nvSpPr>
        <p:spPr>
          <a:xfrm>
            <a:off x="10655298" y="5914480"/>
            <a:ext cx="1247500" cy="40918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テキスト ボックス 82">
            <a:extLst>
              <a:ext uri="{FF2B5EF4-FFF2-40B4-BE49-F238E27FC236}">
                <a16:creationId xmlns:a16="http://schemas.microsoft.com/office/drawing/2014/main" id="{0CD5113E-82F8-4B4B-8264-EF86E9B843D9}"/>
              </a:ext>
            </a:extLst>
          </p:cNvPr>
          <p:cNvSpPr txBox="1"/>
          <p:nvPr/>
        </p:nvSpPr>
        <p:spPr>
          <a:xfrm>
            <a:off x="8897090" y="4825298"/>
            <a:ext cx="1373792" cy="369332"/>
          </a:xfrm>
          <a:prstGeom prst="rect">
            <a:avLst/>
          </a:prstGeom>
          <a:noFill/>
        </p:spPr>
        <p:txBody>
          <a:bodyPr wrap="square" rtlCol="0">
            <a:spAutoFit/>
          </a:bodyPr>
          <a:lstStyle/>
          <a:p>
            <a:r>
              <a:rPr kumimoji="1" lang="en-US" altLang="ja-JP" dirty="0">
                <a:solidFill>
                  <a:srgbClr val="C00000"/>
                </a:solidFill>
              </a:rPr>
              <a:t>Outlier</a:t>
            </a:r>
            <a:endParaRPr kumimoji="1" lang="ja-JP" altLang="en-US">
              <a:solidFill>
                <a:srgbClr val="C00000"/>
              </a:solidFill>
            </a:endParaRPr>
          </a:p>
        </p:txBody>
      </p:sp>
      <p:sp>
        <p:nvSpPr>
          <p:cNvPr id="84" name="テキスト ボックス 83">
            <a:extLst>
              <a:ext uri="{FF2B5EF4-FFF2-40B4-BE49-F238E27FC236}">
                <a16:creationId xmlns:a16="http://schemas.microsoft.com/office/drawing/2014/main" id="{A1B4A7EE-6BE8-E943-9768-622C7E875547}"/>
              </a:ext>
            </a:extLst>
          </p:cNvPr>
          <p:cNvSpPr txBox="1"/>
          <p:nvPr/>
        </p:nvSpPr>
        <p:spPr>
          <a:xfrm>
            <a:off x="9879599" y="5934404"/>
            <a:ext cx="1373792" cy="369332"/>
          </a:xfrm>
          <a:prstGeom prst="rect">
            <a:avLst/>
          </a:prstGeom>
          <a:noFill/>
        </p:spPr>
        <p:txBody>
          <a:bodyPr wrap="square" rtlCol="0">
            <a:spAutoFit/>
          </a:bodyPr>
          <a:lstStyle/>
          <a:p>
            <a:r>
              <a:rPr kumimoji="1" lang="en-US" altLang="ja-JP" dirty="0">
                <a:solidFill>
                  <a:srgbClr val="C00000"/>
                </a:solidFill>
              </a:rPr>
              <a:t>Outlier</a:t>
            </a:r>
            <a:endParaRPr kumimoji="1" lang="ja-JP" altLang="en-US">
              <a:solidFill>
                <a:srgbClr val="C00000"/>
              </a:solidFill>
            </a:endParaRPr>
          </a:p>
        </p:txBody>
      </p:sp>
    </p:spTree>
    <p:extLst>
      <p:ext uri="{BB962C8B-B14F-4D97-AF65-F5344CB8AC3E}">
        <p14:creationId xmlns:p14="http://schemas.microsoft.com/office/powerpoint/2010/main" val="3653640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E4ACAE-AC0C-B341-A400-D64B64BAC95B}"/>
              </a:ext>
            </a:extLst>
          </p:cNvPr>
          <p:cNvSpPr>
            <a:spLocks noGrp="1"/>
          </p:cNvSpPr>
          <p:nvPr>
            <p:ph type="title"/>
          </p:nvPr>
        </p:nvSpPr>
        <p:spPr/>
        <p:txBody>
          <a:bodyPr/>
          <a:lstStyle/>
          <a:p>
            <a:r>
              <a:rPr lang="ja-JP" altLang="en-US"/>
              <a:t>先行研究　</a:t>
            </a:r>
            <a:endParaRPr kumimoji="1" lang="ja-JP" altLang="en-US"/>
          </a:p>
        </p:txBody>
      </p:sp>
      <p:sp>
        <p:nvSpPr>
          <p:cNvPr id="4" name="日付プレースホルダー 3">
            <a:extLst>
              <a:ext uri="{FF2B5EF4-FFF2-40B4-BE49-F238E27FC236}">
                <a16:creationId xmlns:a16="http://schemas.microsoft.com/office/drawing/2014/main" id="{C709A499-EE2C-704B-9683-C84264A4DB95}"/>
              </a:ext>
            </a:extLst>
          </p:cNvPr>
          <p:cNvSpPr>
            <a:spLocks noGrp="1"/>
          </p:cNvSpPr>
          <p:nvPr>
            <p:ph type="dt" sz="half" idx="10"/>
          </p:nvPr>
        </p:nvSpPr>
        <p:spPr/>
        <p:txBody>
          <a:bodyPr/>
          <a:lstStyle/>
          <a:p>
            <a:fld id="{C5659B2D-7A46-9142-9376-CAEE4DE107D3}"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160DF61C-33E7-FE47-A77B-B14A2F6736C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247CF60-4CB2-CC4B-B274-C4817E20A679}"/>
              </a:ext>
            </a:extLst>
          </p:cNvPr>
          <p:cNvSpPr>
            <a:spLocks noGrp="1"/>
          </p:cNvSpPr>
          <p:nvPr>
            <p:ph type="sldNum" sz="quarter" idx="12"/>
          </p:nvPr>
        </p:nvSpPr>
        <p:spPr/>
        <p:txBody>
          <a:bodyPr/>
          <a:lstStyle/>
          <a:p>
            <a:fld id="{C396DE94-E78B-4743-9932-E18BCB9B557B}" type="slidenum">
              <a:rPr kumimoji="1" lang="ja-JP" altLang="en-US" smtClean="0"/>
              <a:t>6</a:t>
            </a:fld>
            <a:endParaRPr kumimoji="1" lang="ja-JP" altLang="en-US"/>
          </a:p>
        </p:txBody>
      </p:sp>
      <p:sp>
        <p:nvSpPr>
          <p:cNvPr id="24" name="角丸四角形 23">
            <a:extLst>
              <a:ext uri="{FF2B5EF4-FFF2-40B4-BE49-F238E27FC236}">
                <a16:creationId xmlns:a16="http://schemas.microsoft.com/office/drawing/2014/main" id="{465422E6-1CDC-4345-AC4A-4C4BA86ED4C9}"/>
              </a:ext>
            </a:extLst>
          </p:cNvPr>
          <p:cNvSpPr/>
          <p:nvPr/>
        </p:nvSpPr>
        <p:spPr>
          <a:xfrm>
            <a:off x="8822725" y="1816443"/>
            <a:ext cx="351670" cy="1681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8" name="コンテンツ プレースホルダー 2">
            <a:extLst>
              <a:ext uri="{FF2B5EF4-FFF2-40B4-BE49-F238E27FC236}">
                <a16:creationId xmlns:a16="http://schemas.microsoft.com/office/drawing/2014/main" id="{ABD35CBB-2CE0-894F-AA29-A415E423F201}"/>
              </a:ext>
            </a:extLst>
          </p:cNvPr>
          <p:cNvSpPr txBox="1">
            <a:spLocks/>
          </p:cNvSpPr>
          <p:nvPr/>
        </p:nvSpPr>
        <p:spPr>
          <a:xfrm>
            <a:off x="1667064" y="1265421"/>
            <a:ext cx="9601200" cy="2822668"/>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lt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lt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lt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lt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lt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lt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lt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9pPr>
          </a:lstStyle>
          <a:p>
            <a:r>
              <a:rPr lang="ja-JP" altLang="en-US" sz="2400">
                <a:solidFill>
                  <a:sysClr val="windowText" lastClr="000000"/>
                </a:solidFill>
              </a:rPr>
              <a:t>障害者・</a:t>
            </a:r>
            <a:r>
              <a:rPr lang="en-US" altLang="ja-JP" sz="2400" dirty="0">
                <a:solidFill>
                  <a:sysClr val="windowText" lastClr="000000"/>
                </a:solidFill>
              </a:rPr>
              <a:t>65</a:t>
            </a:r>
            <a:r>
              <a:rPr lang="ja-JP" altLang="en-US" sz="2400">
                <a:solidFill>
                  <a:sysClr val="windowText" lastClr="000000"/>
                </a:solidFill>
              </a:rPr>
              <a:t>歳以上の高齢者を対象とした医療保険</a:t>
            </a:r>
            <a:endParaRPr lang="en-US" altLang="ja-JP" sz="2400" dirty="0">
              <a:solidFill>
                <a:sysClr val="windowText" lastClr="000000"/>
              </a:solidFill>
            </a:endParaRPr>
          </a:p>
          <a:p>
            <a:r>
              <a:rPr lang="en-US" altLang="ja-JP" sz="2400" dirty="0">
                <a:solidFill>
                  <a:sysClr val="windowText" lastClr="000000"/>
                </a:solidFill>
              </a:rPr>
              <a:t>2017</a:t>
            </a:r>
            <a:r>
              <a:rPr lang="ja-JP" altLang="en-US" sz="2400">
                <a:solidFill>
                  <a:sysClr val="windowText" lastClr="000000"/>
                </a:solidFill>
              </a:rPr>
              <a:t>年のコストは，</a:t>
            </a:r>
            <a:r>
              <a:rPr lang="ja-JP" altLang="ja-JP" sz="2400">
                <a:solidFill>
                  <a:schemeClr val="tx1"/>
                </a:solidFill>
              </a:rPr>
              <a:t>7,060億</a:t>
            </a:r>
            <a:r>
              <a:rPr lang="ja-JP" altLang="en-US" sz="2400">
                <a:solidFill>
                  <a:schemeClr val="tx1"/>
                </a:solidFill>
              </a:rPr>
              <a:t>ドル</a:t>
            </a:r>
            <a:endParaRPr lang="en-US" altLang="ja-JP" sz="2400" dirty="0">
              <a:solidFill>
                <a:schemeClr val="tx1"/>
              </a:solidFill>
            </a:endParaRPr>
          </a:p>
          <a:p>
            <a:r>
              <a:rPr lang="ja-JP" altLang="en-US" sz="2400">
                <a:solidFill>
                  <a:sysClr val="windowText" lastClr="000000"/>
                </a:solidFill>
              </a:rPr>
              <a:t>パート</a:t>
            </a:r>
            <a:r>
              <a:rPr lang="en-US" altLang="ja-JP" sz="2400" dirty="0">
                <a:solidFill>
                  <a:sysClr val="windowText" lastClr="000000"/>
                </a:solidFill>
              </a:rPr>
              <a:t>A – </a:t>
            </a:r>
            <a:r>
              <a:rPr lang="ja-JP" altLang="en-US" sz="2400">
                <a:solidFill>
                  <a:sysClr val="windowText" lastClr="000000"/>
                </a:solidFill>
              </a:rPr>
              <a:t>パート</a:t>
            </a:r>
            <a:r>
              <a:rPr lang="en-US" altLang="ja-JP" sz="2400" dirty="0">
                <a:solidFill>
                  <a:sysClr val="windowText" lastClr="000000"/>
                </a:solidFill>
              </a:rPr>
              <a:t>D</a:t>
            </a:r>
            <a:r>
              <a:rPr lang="ja-JP" altLang="en-US" sz="2400">
                <a:solidFill>
                  <a:sysClr val="windowText" lastClr="000000"/>
                </a:solidFill>
              </a:rPr>
              <a:t>が存在</a:t>
            </a:r>
            <a:endParaRPr lang="en-US" altLang="ja-JP" sz="2400" dirty="0">
              <a:solidFill>
                <a:sysClr val="windowText" lastClr="000000"/>
              </a:solidFill>
            </a:endParaRPr>
          </a:p>
          <a:p>
            <a:r>
              <a:rPr lang="en-US" altLang="ja-JP" sz="2400" dirty="0">
                <a:solidFill>
                  <a:sysClr val="windowText" lastClr="000000"/>
                </a:solidFill>
              </a:rPr>
              <a:t>53,403,309</a:t>
            </a:r>
            <a:r>
              <a:rPr lang="ja-JP" altLang="en-US" sz="2400">
                <a:solidFill>
                  <a:sysClr val="windowText" lastClr="000000"/>
                </a:solidFill>
              </a:rPr>
              <a:t>人の被保険者</a:t>
            </a:r>
            <a:endParaRPr lang="en-US" altLang="ja-JP" sz="2400" dirty="0">
              <a:solidFill>
                <a:sysClr val="windowText" lastClr="000000"/>
              </a:solidFill>
            </a:endParaRPr>
          </a:p>
          <a:p>
            <a:endParaRPr lang="en-US" altLang="ja-JP" sz="2400" dirty="0">
              <a:solidFill>
                <a:sysClr val="windowText" lastClr="000000"/>
              </a:solidFill>
            </a:endParaRPr>
          </a:p>
        </p:txBody>
      </p:sp>
      <p:sp>
        <p:nvSpPr>
          <p:cNvPr id="7" name="コンテンツ プレースホルダー 6">
            <a:extLst>
              <a:ext uri="{FF2B5EF4-FFF2-40B4-BE49-F238E27FC236}">
                <a16:creationId xmlns:a16="http://schemas.microsoft.com/office/drawing/2014/main" id="{F6027530-13FB-0E4B-99BE-FE0A6579C4AC}"/>
              </a:ext>
            </a:extLst>
          </p:cNvPr>
          <p:cNvSpPr>
            <a:spLocks noGrp="1"/>
          </p:cNvSpPr>
          <p:nvPr>
            <p:ph idx="1"/>
          </p:nvPr>
        </p:nvSpPr>
        <p:spPr>
          <a:xfrm>
            <a:off x="1154101" y="778066"/>
            <a:ext cx="9601200" cy="666206"/>
          </a:xfrm>
        </p:spPr>
        <p:txBody>
          <a:bodyPr>
            <a:normAutofit/>
          </a:bodyPr>
          <a:lstStyle/>
          <a:p>
            <a:pPr marL="0" indent="0">
              <a:buNone/>
            </a:pPr>
            <a:r>
              <a:rPr lang="ja-JP" altLang="en-US" sz="2800" b="1">
                <a:solidFill>
                  <a:srgbClr val="002060"/>
                </a:solidFill>
              </a:rPr>
              <a:t>米国医療保険</a:t>
            </a:r>
            <a:r>
              <a:rPr lang="en-US" altLang="ja-JP" sz="2800" b="1" dirty="0">
                <a:solidFill>
                  <a:srgbClr val="002060"/>
                </a:solidFill>
              </a:rPr>
              <a:t> Medicare</a:t>
            </a:r>
            <a:endParaRPr lang="ja-JP" altLang="en-US" sz="2800" b="1">
              <a:solidFill>
                <a:srgbClr val="002060"/>
              </a:solidFill>
            </a:endParaRPr>
          </a:p>
        </p:txBody>
      </p:sp>
      <p:grpSp>
        <p:nvGrpSpPr>
          <p:cNvPr id="3" name="グループ化 2">
            <a:extLst>
              <a:ext uri="{FF2B5EF4-FFF2-40B4-BE49-F238E27FC236}">
                <a16:creationId xmlns:a16="http://schemas.microsoft.com/office/drawing/2014/main" id="{F5FA6A3D-186F-AD4D-8DA1-939CEB78B989}"/>
              </a:ext>
            </a:extLst>
          </p:cNvPr>
          <p:cNvGrpSpPr/>
          <p:nvPr/>
        </p:nvGrpSpPr>
        <p:grpSpPr>
          <a:xfrm>
            <a:off x="1467828" y="2559393"/>
            <a:ext cx="10118926" cy="3475647"/>
            <a:chOff x="1467828" y="2559393"/>
            <a:chExt cx="10118926" cy="3475647"/>
          </a:xfrm>
        </p:grpSpPr>
        <p:sp>
          <p:nvSpPr>
            <p:cNvPr id="10" name="コンテンツ プレースホルダー 2">
              <a:extLst>
                <a:ext uri="{FF2B5EF4-FFF2-40B4-BE49-F238E27FC236}">
                  <a16:creationId xmlns:a16="http://schemas.microsoft.com/office/drawing/2014/main" id="{E801B4CF-22EE-E342-AC87-1AC0834677B1}"/>
                </a:ext>
              </a:extLst>
            </p:cNvPr>
            <p:cNvSpPr txBox="1">
              <a:spLocks/>
            </p:cNvSpPr>
            <p:nvPr/>
          </p:nvSpPr>
          <p:spPr>
            <a:xfrm>
              <a:off x="1804378" y="3135872"/>
              <a:ext cx="9782376" cy="2899168"/>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lt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lt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lt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lt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lt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lt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lt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9pPr>
            </a:lstStyle>
            <a:p>
              <a:pPr marL="0" indent="0">
                <a:buNone/>
              </a:pPr>
              <a:endParaRPr lang="en-US" altLang="ja-JP" sz="2400" dirty="0">
                <a:solidFill>
                  <a:sysClr val="windowText" lastClr="000000"/>
                </a:solidFill>
              </a:endParaRPr>
            </a:p>
          </p:txBody>
        </p:sp>
        <p:sp>
          <p:nvSpPr>
            <p:cNvPr id="11" name="コンテンツ プレースホルダー 6">
              <a:extLst>
                <a:ext uri="{FF2B5EF4-FFF2-40B4-BE49-F238E27FC236}">
                  <a16:creationId xmlns:a16="http://schemas.microsoft.com/office/drawing/2014/main" id="{73A940C6-A801-6949-B403-1272040CD0C2}"/>
                </a:ext>
              </a:extLst>
            </p:cNvPr>
            <p:cNvSpPr txBox="1">
              <a:spLocks/>
            </p:cNvSpPr>
            <p:nvPr/>
          </p:nvSpPr>
          <p:spPr>
            <a:xfrm>
              <a:off x="1467828" y="2559393"/>
              <a:ext cx="9601200" cy="66620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a:lstStyle>
            <a:p>
              <a:pPr marL="0" indent="0">
                <a:buFont typeface="Franklin Gothic Book" panose="020B0503020102020204" pitchFamily="34" charset="0"/>
                <a:buNone/>
              </a:pPr>
              <a:endParaRPr lang="ja-JP" altLang="en-US" sz="2800">
                <a:solidFill>
                  <a:schemeClr val="accent5">
                    <a:lumMod val="50000"/>
                  </a:schemeClr>
                </a:solidFill>
              </a:endParaRPr>
            </a:p>
          </p:txBody>
        </p:sp>
      </p:grpSp>
      <p:sp>
        <p:nvSpPr>
          <p:cNvPr id="8" name="正方形/長方形 7">
            <a:extLst>
              <a:ext uri="{FF2B5EF4-FFF2-40B4-BE49-F238E27FC236}">
                <a16:creationId xmlns:a16="http://schemas.microsoft.com/office/drawing/2014/main" id="{35BB4B51-3B07-8944-B9A0-F70AD34DD763}"/>
              </a:ext>
            </a:extLst>
          </p:cNvPr>
          <p:cNvSpPr/>
          <p:nvPr/>
        </p:nvSpPr>
        <p:spPr>
          <a:xfrm>
            <a:off x="1190677" y="3388962"/>
            <a:ext cx="10118926" cy="1938992"/>
          </a:xfrm>
          <a:prstGeom prst="rect">
            <a:avLst/>
          </a:prstGeom>
        </p:spPr>
        <p:txBody>
          <a:bodyPr wrap="square">
            <a:spAutoFit/>
          </a:bodyPr>
          <a:lstStyle/>
          <a:p>
            <a:r>
              <a:rPr lang="en-US" altLang="ja-JP" sz="2400" b="1" dirty="0">
                <a:solidFill>
                  <a:srgbClr val="002060"/>
                </a:solidFill>
                <a:latin typeface="+mn-ea"/>
              </a:rPr>
              <a:t>Medicare Provider Utilization and Payment Data</a:t>
            </a:r>
          </a:p>
          <a:p>
            <a:pPr marL="800100" lvl="1" indent="-342900">
              <a:buFont typeface="Wingdings" pitchFamily="2" charset="2"/>
              <a:buChar char="n"/>
            </a:pPr>
            <a:r>
              <a:rPr lang="ja-JP" altLang="en-US" sz="2400">
                <a:solidFill>
                  <a:srgbClr val="FF0000"/>
                </a:solidFill>
                <a:latin typeface="+mn-ea"/>
              </a:rPr>
              <a:t>医療費請求</a:t>
            </a:r>
            <a:r>
              <a:rPr lang="ja-JP" altLang="en-US" sz="2400">
                <a:solidFill>
                  <a:sysClr val="windowText" lastClr="000000"/>
                </a:solidFill>
                <a:latin typeface="+mn-ea"/>
              </a:rPr>
              <a:t>のデータ</a:t>
            </a:r>
            <a:endParaRPr lang="en-US" altLang="ja-JP" sz="2400" dirty="0">
              <a:solidFill>
                <a:sysClr val="windowText" lastClr="000000"/>
              </a:solidFill>
              <a:latin typeface="+mn-ea"/>
            </a:endParaRPr>
          </a:p>
          <a:p>
            <a:pPr marL="800100" lvl="1" indent="-342900">
              <a:buFont typeface="Wingdings" pitchFamily="2" charset="2"/>
              <a:buChar char="n"/>
            </a:pPr>
            <a:r>
              <a:rPr lang="ja-JP" altLang="en-US" sz="2400">
                <a:latin typeface="+mn-ea"/>
              </a:rPr>
              <a:t>氏名・住所・郵便番号・</a:t>
            </a:r>
            <a:r>
              <a:rPr lang="ja-JP" altLang="en-US" sz="2400">
                <a:solidFill>
                  <a:srgbClr val="FF0000"/>
                </a:solidFill>
                <a:latin typeface="+mn-ea"/>
              </a:rPr>
              <a:t>医療行為ごとの年間医療費請求額・回数・患者数・実際に支払われた額</a:t>
            </a:r>
            <a:r>
              <a:rPr lang="ja-JP" altLang="en-US" sz="2400">
                <a:solidFill>
                  <a:sysClr val="windowText" lastClr="000000"/>
                </a:solidFill>
                <a:latin typeface="+mn-ea"/>
              </a:rPr>
              <a:t>など</a:t>
            </a:r>
            <a:endParaRPr lang="en-US" altLang="ja-JP" sz="2400" dirty="0">
              <a:solidFill>
                <a:sysClr val="windowText" lastClr="000000"/>
              </a:solidFill>
              <a:latin typeface="+mn-ea"/>
            </a:endParaRPr>
          </a:p>
          <a:p>
            <a:pPr marL="800100" lvl="1" indent="-342900">
              <a:buFont typeface="Wingdings" pitchFamily="2" charset="2"/>
              <a:buChar char="n"/>
            </a:pPr>
            <a:r>
              <a:rPr lang="en-US" altLang="ja-JP" sz="2400" dirty="0">
                <a:latin typeface="+mn-ea"/>
              </a:rPr>
              <a:t>2015</a:t>
            </a:r>
            <a:r>
              <a:rPr lang="ja-JP" altLang="en-US" sz="2400">
                <a:latin typeface="+mn-ea"/>
              </a:rPr>
              <a:t>年は</a:t>
            </a:r>
            <a:r>
              <a:rPr lang="en-US" altLang="ja-JP" sz="2400" dirty="0">
                <a:latin typeface="+mn-ea"/>
              </a:rPr>
              <a:t>9,497,892</a:t>
            </a:r>
            <a:r>
              <a:rPr lang="ja-JP" altLang="en-US" sz="2400">
                <a:latin typeface="+mn-ea"/>
              </a:rPr>
              <a:t>行</a:t>
            </a:r>
            <a:endParaRPr lang="en-US" altLang="ja-JP" sz="2400" dirty="0">
              <a:latin typeface="+mn-ea"/>
            </a:endParaRPr>
          </a:p>
        </p:txBody>
      </p:sp>
      <p:pic>
        <p:nvPicPr>
          <p:cNvPr id="13" name="図 12" descr="スクリーンショット 2017-12-11 23.48.18.png">
            <a:extLst>
              <a:ext uri="{FF2B5EF4-FFF2-40B4-BE49-F238E27FC236}">
                <a16:creationId xmlns:a16="http://schemas.microsoft.com/office/drawing/2014/main" id="{8D4A6054-3C26-7540-9560-95DCDC6C43E9}"/>
              </a:ext>
            </a:extLst>
          </p:cNvPr>
          <p:cNvPicPr>
            <a:picLocks noChangeAspect="1"/>
          </p:cNvPicPr>
          <p:nvPr/>
        </p:nvPicPr>
        <p:blipFill rotWithShape="1">
          <a:blip r:embed="rId3">
            <a:extLst>
              <a:ext uri="{28A0092B-C50C-407E-A947-70E740481C1C}">
                <a14:useLocalDpi xmlns:a14="http://schemas.microsoft.com/office/drawing/2010/main" val="0"/>
              </a:ext>
            </a:extLst>
          </a:blip>
          <a:srcRect b="33726"/>
          <a:stretch/>
        </p:blipFill>
        <p:spPr>
          <a:xfrm>
            <a:off x="6222743" y="4901488"/>
            <a:ext cx="5700561" cy="1296915"/>
          </a:xfrm>
          <a:prstGeom prst="rect">
            <a:avLst/>
          </a:prstGeom>
        </p:spPr>
      </p:pic>
    </p:spTree>
    <p:extLst>
      <p:ext uri="{BB962C8B-B14F-4D97-AF65-F5344CB8AC3E}">
        <p14:creationId xmlns:p14="http://schemas.microsoft.com/office/powerpoint/2010/main" val="11541865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669682" y="89315"/>
            <a:ext cx="9601200" cy="742960"/>
          </a:xfrm>
        </p:spPr>
        <p:txBody>
          <a:bodyPr>
            <a:normAutofit/>
          </a:bodyPr>
          <a:lstStyle/>
          <a:p>
            <a:r>
              <a:rPr lang="en-US" altLang="ja-JP" sz="4000" dirty="0"/>
              <a:t>O</a:t>
            </a:r>
            <a:r>
              <a:rPr kumimoji="1" lang="en-US" altLang="ja-JP" sz="4000" dirty="0"/>
              <a:t>ne-Class </a:t>
            </a:r>
            <a:r>
              <a:rPr lang="en-US" altLang="ja-JP" sz="4000" dirty="0"/>
              <a:t>SVM</a:t>
            </a:r>
            <a:r>
              <a:rPr lang="ja-JP" altLang="en-US" sz="4000"/>
              <a:t>  双対問題の導出</a:t>
            </a:r>
            <a:endParaRPr kumimoji="1" lang="ja-JP" altLang="en-US" sz="4000"/>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DA34B694-B0F5-C54F-ACB1-16FEA6530722}"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a:xfrm>
            <a:off x="9472736" y="6453386"/>
            <a:ext cx="1596292" cy="404614"/>
          </a:xfrm>
        </p:spPr>
        <p:txBody>
          <a:bodyPr/>
          <a:lstStyle/>
          <a:p>
            <a:fld id="{C396DE94-E78B-4743-9932-E18BCB9B557B}" type="slidenum">
              <a:rPr kumimoji="1" lang="ja-JP" altLang="en-US" smtClean="0"/>
              <a:t>60</a:t>
            </a:fld>
            <a:endParaRPr kumimoji="1" lang="ja-JP" altLang="en-US"/>
          </a:p>
        </p:txBody>
      </p:sp>
      <p:grpSp>
        <p:nvGrpSpPr>
          <p:cNvPr id="25" name="グループ化 24">
            <a:extLst>
              <a:ext uri="{FF2B5EF4-FFF2-40B4-BE49-F238E27FC236}">
                <a16:creationId xmlns:a16="http://schemas.microsoft.com/office/drawing/2014/main" id="{AEC271F8-B131-9D40-8317-F3E824744759}"/>
              </a:ext>
            </a:extLst>
          </p:cNvPr>
          <p:cNvGrpSpPr/>
          <p:nvPr/>
        </p:nvGrpSpPr>
        <p:grpSpPr>
          <a:xfrm>
            <a:off x="611473" y="2207608"/>
            <a:ext cx="11869799" cy="879343"/>
            <a:chOff x="611473" y="2207608"/>
            <a:chExt cx="11869799" cy="879343"/>
          </a:xfrm>
        </p:grpSpPr>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29FC0443-D9C7-5946-A8E7-4D8692EEFC5E}"/>
                    </a:ext>
                  </a:extLst>
                </p:cNvPr>
                <p:cNvSpPr/>
                <p:nvPr/>
              </p:nvSpPr>
              <p:spPr>
                <a:xfrm>
                  <a:off x="2967923" y="2207608"/>
                  <a:ext cx="9513349" cy="87934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func>
                          <m:funcPr>
                            <m:ctrlPr>
                              <a:rPr lang="ja-JP" altLang="en-US" sz="2000" i="1" smtClean="0">
                                <a:latin typeface="Cambria Math" panose="02040503050406030204" pitchFamily="18" charset="0"/>
                              </a:rPr>
                            </m:ctrlPr>
                          </m:funcPr>
                          <m:fName>
                            <m:r>
                              <a:rPr lang="en-US" altLang="ja-JP" sz="2000" b="0" i="1" smtClean="0">
                                <a:latin typeface="Cambria Math" panose="02040503050406030204" pitchFamily="18" charset="0"/>
                              </a:rPr>
                              <m:t>𝐿</m:t>
                            </m:r>
                          </m:fName>
                          <m:e>
                            <m:d>
                              <m:dPr>
                                <m:ctrlPr>
                                  <a:rPr lang="en-US" altLang="ja-JP" sz="2000" i="1">
                                    <a:latin typeface="Cambria Math" panose="02040503050406030204" pitchFamily="18" charset="0"/>
                                  </a:rPr>
                                </m:ctrlPr>
                              </m:dPr>
                              <m:e>
                                <m:r>
                                  <a:rPr lang="en-US" altLang="ja-JP" sz="2000" b="1" i="1">
                                    <a:latin typeface="Cambria Math" panose="02040503050406030204" pitchFamily="18" charset="0"/>
                                  </a:rPr>
                                  <m:t>𝒘</m:t>
                                </m:r>
                                <m:r>
                                  <a:rPr lang="en-US" altLang="ja-JP" sz="2000" b="0" i="1">
                                    <a:latin typeface="Cambria Math" panose="02040503050406030204" pitchFamily="18" charset="0"/>
                                  </a:rPr>
                                  <m:t>, </m:t>
                                </m:r>
                                <m:r>
                                  <a:rPr lang="en-US" altLang="ja-JP" sz="2000" b="1" i="1">
                                    <a:latin typeface="Cambria Math" panose="02040503050406030204" pitchFamily="18" charset="0"/>
                                  </a:rPr>
                                  <m:t>𝝃</m:t>
                                </m:r>
                                <m:r>
                                  <a:rPr lang="en-US" altLang="ja-JP" sz="2000" b="0" i="1">
                                    <a:latin typeface="Cambria Math" panose="02040503050406030204" pitchFamily="18" charset="0"/>
                                  </a:rPr>
                                  <m:t>, </m:t>
                                </m:r>
                                <m:r>
                                  <a:rPr lang="en-US" altLang="ja-JP" sz="2000" b="0" i="1">
                                    <a:latin typeface="Cambria Math" panose="02040503050406030204" pitchFamily="18" charset="0"/>
                                  </a:rPr>
                                  <m:t>𝜌</m:t>
                                </m:r>
                                <m:r>
                                  <a:rPr lang="en-US" altLang="ja-JP" sz="2000" b="0" i="1">
                                    <a:latin typeface="Cambria Math" panose="02040503050406030204" pitchFamily="18" charset="0"/>
                                  </a:rPr>
                                  <m:t>, </m:t>
                                </m:r>
                                <m:r>
                                  <a:rPr lang="en-US" altLang="ja-JP" sz="2000" b="1" i="1">
                                    <a:latin typeface="Cambria Math" panose="02040503050406030204" pitchFamily="18" charset="0"/>
                                  </a:rPr>
                                  <m:t>𝜶</m:t>
                                </m:r>
                                <m:r>
                                  <a:rPr lang="en-US" altLang="ja-JP" sz="2000" b="0" i="1">
                                    <a:latin typeface="Cambria Math" panose="02040503050406030204" pitchFamily="18" charset="0"/>
                                  </a:rPr>
                                  <m:t>,</m:t>
                                </m:r>
                                <m:r>
                                  <a:rPr lang="en-US" altLang="ja-JP" sz="2000" b="1" i="1" smtClean="0">
                                    <a:latin typeface="Cambria Math" panose="02040503050406030204" pitchFamily="18" charset="0"/>
                                  </a:rPr>
                                  <m:t>𝜷</m:t>
                                </m:r>
                              </m:e>
                            </m:d>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1</m:t>
                                </m:r>
                              </m:num>
                              <m:den>
                                <m:r>
                                  <a:rPr lang="en-US" altLang="ja-JP" sz="2000" b="0" i="1" smtClean="0">
                                    <a:latin typeface="Cambria Math" panose="02040503050406030204" pitchFamily="18" charset="0"/>
                                  </a:rPr>
                                  <m:t>2</m:t>
                                </m:r>
                              </m:den>
                            </m:f>
                            <m:sSup>
                              <m:sSupPr>
                                <m:ctrlPr>
                                  <a:rPr lang="en-US" altLang="ja-JP" sz="2000" b="0" i="1" smtClean="0">
                                    <a:latin typeface="Cambria Math" panose="02040503050406030204" pitchFamily="18" charset="0"/>
                                  </a:rPr>
                                </m:ctrlPr>
                              </m:sSupPr>
                              <m:e>
                                <m:d>
                                  <m:dPr>
                                    <m:begChr m:val="|"/>
                                    <m:endChr m:val="|"/>
                                    <m:ctrlPr>
                                      <a:rPr lang="en-US" altLang="ja-JP" sz="2000" b="0" i="1" smtClean="0">
                                        <a:latin typeface="Cambria Math" panose="02040503050406030204" pitchFamily="18" charset="0"/>
                                      </a:rPr>
                                    </m:ctrlPr>
                                  </m:dPr>
                                  <m:e>
                                    <m:d>
                                      <m:dPr>
                                        <m:begChr m:val="|"/>
                                        <m:endChr m:val="|"/>
                                        <m:ctrlPr>
                                          <a:rPr lang="en-US" altLang="ja-JP" sz="2000" b="1" i="1" smtClean="0">
                                            <a:latin typeface="Cambria Math" panose="02040503050406030204" pitchFamily="18" charset="0"/>
                                          </a:rPr>
                                        </m:ctrlPr>
                                      </m:dPr>
                                      <m:e>
                                        <m:r>
                                          <a:rPr lang="en-US" altLang="ja-JP" sz="2000" b="1" i="1" smtClean="0">
                                            <a:latin typeface="Cambria Math" panose="02040503050406030204" pitchFamily="18" charset="0"/>
                                          </a:rPr>
                                          <m:t>𝒘</m:t>
                                        </m:r>
                                      </m:e>
                                    </m:d>
                                  </m:e>
                                </m:d>
                              </m:e>
                              <m:sup>
                                <m:r>
                                  <a:rPr lang="en-US" altLang="ja-JP" sz="2000" b="0" i="1" smtClean="0">
                                    <a:latin typeface="Cambria Math" panose="02040503050406030204" pitchFamily="18" charset="0"/>
                                  </a:rPr>
                                  <m:t>2</m:t>
                                </m:r>
                              </m:sup>
                            </m:sSup>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1</m:t>
                                </m:r>
                              </m:num>
                              <m:den>
                                <m:r>
                                  <a:rPr lang="en-US" altLang="ja-JP" sz="2000" b="0" i="1" smtClean="0">
                                    <a:latin typeface="Cambria Math" panose="02040503050406030204" pitchFamily="18" charset="0"/>
                                  </a:rPr>
                                  <m:t>𝜈</m:t>
                                </m:r>
                                <m:r>
                                  <a:rPr lang="en-US" altLang="ja-JP" sz="2000" b="0" i="1" smtClean="0">
                                    <a:latin typeface="Cambria Math" panose="02040503050406030204" pitchFamily="18" charset="0"/>
                                  </a:rPr>
                                  <m:t>𝑙</m:t>
                                </m:r>
                              </m:den>
                            </m:f>
                          </m:e>
                        </m:func>
                        <m:nary>
                          <m:naryPr>
                            <m:chr m:val="∑"/>
                            <m:supHide m:val="on"/>
                            <m:ctrlPr>
                              <a:rPr lang="en-US" altLang="ja-JP" sz="2000" b="0" i="1" smtClean="0">
                                <a:latin typeface="Cambria Math" panose="02040503050406030204" pitchFamily="18" charset="0"/>
                              </a:rPr>
                            </m:ctrlPr>
                          </m:naryPr>
                          <m:sub>
                            <m:r>
                              <a:rPr lang="en-US" altLang="ja-JP" sz="2000" b="0" i="1" smtClean="0">
                                <a:latin typeface="Cambria Math" panose="02040503050406030204" pitchFamily="18" charset="0"/>
                              </a:rPr>
                              <m:t>𝑖</m:t>
                            </m:r>
                          </m:sub>
                          <m:sup/>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𝜉</m:t>
                                </m:r>
                              </m:e>
                              <m:sub>
                                <m:r>
                                  <a:rPr lang="en-US" altLang="ja-JP" sz="2000" b="0" i="1" smtClean="0">
                                    <a:latin typeface="Cambria Math" panose="02040503050406030204" pitchFamily="18" charset="0"/>
                                  </a:rPr>
                                  <m:t>𝑖</m:t>
                                </m:r>
                              </m:sub>
                            </m:sSub>
                          </m:e>
                        </m:nary>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𝜌</m:t>
                        </m:r>
                        <m:r>
                          <a:rPr lang="en-US" altLang="ja-JP" sz="2000" b="0" i="1" smtClean="0">
                            <a:latin typeface="Cambria Math" panose="02040503050406030204" pitchFamily="18" charset="0"/>
                          </a:rPr>
                          <m:t>−</m:t>
                        </m:r>
                        <m:nary>
                          <m:naryPr>
                            <m:chr m:val="∑"/>
                            <m:supHide m:val="on"/>
                            <m:ctrlPr>
                              <a:rPr lang="en-US" altLang="ja-JP" sz="2000" b="0" i="1" smtClean="0">
                                <a:latin typeface="Cambria Math" panose="02040503050406030204" pitchFamily="18" charset="0"/>
                              </a:rPr>
                            </m:ctrlPr>
                          </m:naryPr>
                          <m:sub>
                            <m:r>
                              <a:rPr lang="en-US" altLang="ja-JP" sz="2000" b="0" i="1" smtClean="0">
                                <a:latin typeface="Cambria Math" panose="02040503050406030204" pitchFamily="18" charset="0"/>
                              </a:rPr>
                              <m:t>𝑖</m:t>
                            </m:r>
                          </m:sub>
                          <m:sup/>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𝛼</m:t>
                                </m:r>
                              </m:e>
                              <m:sub>
                                <m:r>
                                  <a:rPr lang="en-US" altLang="ja-JP" sz="2000" b="0" i="1" smtClean="0">
                                    <a:latin typeface="Cambria Math" panose="02040503050406030204" pitchFamily="18" charset="0"/>
                                  </a:rPr>
                                  <m:t>𝑖</m:t>
                                </m:r>
                              </m:sub>
                            </m:sSub>
                            <m:d>
                              <m:dPr>
                                <m:ctrlPr>
                                  <a:rPr lang="en-US" altLang="ja-JP" sz="2000" b="0" i="1" smtClean="0">
                                    <a:latin typeface="Cambria Math" panose="02040503050406030204" pitchFamily="18" charset="0"/>
                                  </a:rPr>
                                </m:ctrlPr>
                              </m:dPr>
                              <m:e>
                                <m:d>
                                  <m:dPr>
                                    <m:ctrlPr>
                                      <a:rPr lang="en-US" altLang="ja-JP" sz="2000" b="0" i="1" smtClean="0">
                                        <a:latin typeface="Cambria Math" panose="02040503050406030204" pitchFamily="18" charset="0"/>
                                      </a:rPr>
                                    </m:ctrlPr>
                                  </m:dPr>
                                  <m:e>
                                    <m:d>
                                      <m:dPr>
                                        <m:ctrlPr>
                                          <a:rPr lang="en-US" altLang="ja-JP" sz="2000" b="0" i="1" smtClean="0">
                                            <a:latin typeface="Cambria Math" panose="02040503050406030204" pitchFamily="18" charset="0"/>
                                          </a:rPr>
                                        </m:ctrlPr>
                                      </m:dPr>
                                      <m:e>
                                        <m:r>
                                          <a:rPr lang="en-US" altLang="ja-JP" sz="2000" b="1" i="1" smtClean="0">
                                            <a:latin typeface="Cambria Math" panose="02040503050406030204" pitchFamily="18" charset="0"/>
                                          </a:rPr>
                                          <m:t>𝒘</m:t>
                                        </m:r>
                                        <m:r>
                                          <a:rPr lang="en-US" altLang="ja-JP" sz="2000" b="0" i="1" smtClean="0">
                                            <a:latin typeface="Cambria Math" panose="02040503050406030204" pitchFamily="18" charset="0"/>
                                          </a:rPr>
                                          <m:t>⋅</m:t>
                                        </m:r>
                                        <m:r>
                                          <a:rPr lang="en-US" altLang="ja-JP" sz="2000" b="1" i="0" smtClean="0">
                                            <a:latin typeface="Cambria Math" panose="02040503050406030204" pitchFamily="18" charset="0"/>
                                          </a:rPr>
                                          <m:t>𝚽</m:t>
                                        </m:r>
                                        <m:r>
                                          <a:rPr lang="en-US" altLang="ja-JP" sz="2000" b="0" i="1" smtClean="0">
                                            <a:latin typeface="Cambria Math" panose="02040503050406030204" pitchFamily="18" charset="0"/>
                                          </a:rPr>
                                          <m:t>(</m:t>
                                        </m:r>
                                        <m:sSub>
                                          <m:sSubPr>
                                            <m:ctrlPr>
                                              <a:rPr lang="en-US" altLang="ja-JP" sz="2000" i="1" smtClean="0">
                                                <a:latin typeface="Cambria Math" panose="02040503050406030204" pitchFamily="18" charset="0"/>
                                              </a:rPr>
                                            </m:ctrlPr>
                                          </m:sSubPr>
                                          <m:e>
                                            <m:r>
                                              <a:rPr lang="en-US" altLang="ja-JP" sz="2000" b="1" i="1" smtClean="0">
                                                <a:latin typeface="Cambria Math" panose="02040503050406030204" pitchFamily="18" charset="0"/>
                                              </a:rPr>
                                              <m:t>𝒙</m:t>
                                            </m:r>
                                          </m:e>
                                          <m:sub>
                                            <m:r>
                                              <a:rPr lang="en-US" altLang="ja-JP" sz="2000" b="0" i="1" smtClean="0">
                                                <a:latin typeface="Cambria Math" panose="02040503050406030204" pitchFamily="18" charset="0"/>
                                              </a:rPr>
                                              <m:t>𝑖</m:t>
                                            </m:r>
                                          </m:sub>
                                        </m:sSub>
                                      </m:e>
                                    </m:d>
                                  </m:e>
                                </m:d>
                              </m:e>
                            </m:d>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𝜌</m:t>
                            </m:r>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𝜉</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e>
                        </m:nary>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nary>
                              <m:naryPr>
                                <m:chr m:val="∑"/>
                                <m:supHide m:val="on"/>
                                <m:ctrlPr>
                                  <a:rPr lang="en-US" altLang="ja-JP" sz="2000" b="0" i="1" smtClean="0">
                                    <a:latin typeface="Cambria Math" panose="02040503050406030204" pitchFamily="18" charset="0"/>
                                  </a:rPr>
                                </m:ctrlPr>
                              </m:naryPr>
                              <m:sub>
                                <m:r>
                                  <a:rPr lang="en-US" altLang="ja-JP" sz="2000" b="0" i="1" smtClean="0">
                                    <a:latin typeface="Cambria Math" panose="02040503050406030204" pitchFamily="18" charset="0"/>
                                  </a:rPr>
                                  <m:t>𝑖</m:t>
                                </m:r>
                              </m:sub>
                              <m:sup/>
                              <m:e>
                                <m:r>
                                  <a:rPr lang="en-US" altLang="ja-JP" sz="2000" b="0" i="1" smtClean="0">
                                    <a:latin typeface="Cambria Math" panose="02040503050406030204" pitchFamily="18" charset="0"/>
                                  </a:rPr>
                                  <m:t> </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𝛽</m:t>
                                    </m:r>
                                  </m:e>
                                  <m:sub>
                                    <m:r>
                                      <a:rPr lang="en-US" altLang="ja-JP" sz="2000" b="0" i="1" smtClean="0">
                                        <a:latin typeface="Cambria Math" panose="02040503050406030204" pitchFamily="18" charset="0"/>
                                      </a:rPr>
                                      <m:t>𝑖</m:t>
                                    </m:r>
                                  </m:sub>
                                </m:sSub>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𝜉</m:t>
                                    </m:r>
                                  </m:e>
                                  <m:sub>
                                    <m:r>
                                      <a:rPr lang="en-US" altLang="ja-JP" sz="2000" b="0" i="1" smtClean="0">
                                        <a:latin typeface="Cambria Math" panose="02040503050406030204" pitchFamily="18" charset="0"/>
                                      </a:rPr>
                                      <m:t>𝑖</m:t>
                                    </m:r>
                                  </m:sub>
                                </m:sSub>
                              </m:e>
                            </m:nary>
                          </m:e>
                          <m:sub>
                            <m:r>
                              <a:rPr lang="en-US" altLang="ja-JP" sz="2000" b="0" i="1" smtClean="0">
                                <a:latin typeface="Cambria Math" panose="02040503050406030204" pitchFamily="18" charset="0"/>
                              </a:rPr>
                              <m:t> </m:t>
                            </m:r>
                          </m:sub>
                        </m:sSub>
                      </m:oMath>
                    </m:oMathPara>
                  </a14:m>
                  <a:endParaRPr lang="en-US" altLang="ja-JP" dirty="0"/>
                </a:p>
              </p:txBody>
            </p:sp>
          </mc:Choice>
          <mc:Fallback xmlns="">
            <p:sp>
              <p:nvSpPr>
                <p:cNvPr id="9" name="正方形/長方形 8">
                  <a:extLst>
                    <a:ext uri="{FF2B5EF4-FFF2-40B4-BE49-F238E27FC236}">
                      <a16:creationId xmlns:a16="http://schemas.microsoft.com/office/drawing/2014/main" id="{29FC0443-D9C7-5946-A8E7-4D8692EEFC5E}"/>
                    </a:ext>
                  </a:extLst>
                </p:cNvPr>
                <p:cNvSpPr>
                  <a:spLocks noRot="1" noChangeAspect="1" noMove="1" noResize="1" noEditPoints="1" noAdjustHandles="1" noChangeArrowheads="1" noChangeShapeType="1" noTextEdit="1"/>
                </p:cNvSpPr>
                <p:nvPr/>
              </p:nvSpPr>
              <p:spPr>
                <a:xfrm>
                  <a:off x="2967923" y="2207608"/>
                  <a:ext cx="9513349" cy="879343"/>
                </a:xfrm>
                <a:prstGeom prst="rect">
                  <a:avLst/>
                </a:prstGeom>
                <a:blipFill>
                  <a:blip r:embed="rId3"/>
                  <a:stretch>
                    <a:fillRect t="-118571" b="-161429"/>
                  </a:stretch>
                </a:blipFill>
              </p:spPr>
              <p:txBody>
                <a:bodyPr/>
                <a:lstStyle/>
                <a:p>
                  <a:r>
                    <a:rPr lang="ja-JP" altLang="en-US">
                      <a:noFill/>
                    </a:rPr>
                    <a:t> </a:t>
                  </a:r>
                </a:p>
              </p:txBody>
            </p:sp>
          </mc:Fallback>
        </mc:AlternateContent>
        <p:sp>
          <p:nvSpPr>
            <p:cNvPr id="32" name="テキスト ボックス 31">
              <a:extLst>
                <a:ext uri="{FF2B5EF4-FFF2-40B4-BE49-F238E27FC236}">
                  <a16:creationId xmlns:a16="http://schemas.microsoft.com/office/drawing/2014/main" id="{5F7092E6-0E07-7D4A-8EC7-571A71E2AEFC}"/>
                </a:ext>
              </a:extLst>
            </p:cNvPr>
            <p:cNvSpPr txBox="1"/>
            <p:nvPr/>
          </p:nvSpPr>
          <p:spPr>
            <a:xfrm>
              <a:off x="611473" y="2380076"/>
              <a:ext cx="2646878" cy="461665"/>
            </a:xfrm>
            <a:prstGeom prst="rect">
              <a:avLst/>
            </a:prstGeom>
            <a:noFill/>
          </p:spPr>
          <p:txBody>
            <a:bodyPr wrap="none" rtlCol="0">
              <a:spAutoFit/>
            </a:bodyPr>
            <a:lstStyle/>
            <a:p>
              <a:r>
                <a:rPr kumimoji="1" lang="ja-JP" altLang="en-US" sz="2400"/>
                <a:t>ラグランジュ関数</a:t>
              </a:r>
            </a:p>
          </p:txBody>
        </p:sp>
      </p:grpSp>
      <p:sp>
        <p:nvSpPr>
          <p:cNvPr id="12" name="正方形/長方形 11">
            <a:extLst>
              <a:ext uri="{FF2B5EF4-FFF2-40B4-BE49-F238E27FC236}">
                <a16:creationId xmlns:a16="http://schemas.microsoft.com/office/drawing/2014/main" id="{46FACB84-6131-BE46-BE0A-B927E26C5FCA}"/>
              </a:ext>
            </a:extLst>
          </p:cNvPr>
          <p:cNvSpPr/>
          <p:nvPr/>
        </p:nvSpPr>
        <p:spPr>
          <a:xfrm>
            <a:off x="2485512" y="5255764"/>
            <a:ext cx="184731" cy="400110"/>
          </a:xfrm>
          <a:prstGeom prst="rect">
            <a:avLst/>
          </a:prstGeom>
        </p:spPr>
        <p:txBody>
          <a:bodyPr wrap="none">
            <a:spAutoFit/>
          </a:bodyPr>
          <a:lstStyle/>
          <a:p>
            <a:endParaRPr lang="ja-JP" altLang="en-US" sz="2000"/>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B3699848-9DAB-A342-864A-F1F47659F22B}"/>
                  </a:ext>
                </a:extLst>
              </p:cNvPr>
              <p:cNvSpPr/>
              <p:nvPr/>
            </p:nvSpPr>
            <p:spPr>
              <a:xfrm>
                <a:off x="2511934" y="782529"/>
                <a:ext cx="6422805" cy="129024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ja-JP" altLang="en-US" sz="2000" i="1" smtClean="0">
                              <a:solidFill>
                                <a:schemeClr val="tx1"/>
                              </a:solidFill>
                              <a:latin typeface="Cambria Math" panose="02040503050406030204" pitchFamily="18" charset="0"/>
                            </a:rPr>
                          </m:ctrlPr>
                        </m:funcPr>
                        <m:fName>
                          <m:limLow>
                            <m:limLowPr>
                              <m:ctrlPr>
                                <a:rPr lang="ja-JP" altLang="en-US" sz="2000" i="1">
                                  <a:solidFill>
                                    <a:schemeClr val="tx1"/>
                                  </a:solidFill>
                                  <a:latin typeface="Cambria Math" panose="02040503050406030204" pitchFamily="18" charset="0"/>
                                </a:rPr>
                              </m:ctrlPr>
                            </m:limLowPr>
                            <m:e>
                              <m:r>
                                <m:rPr>
                                  <m:sty m:val="p"/>
                                </m:rPr>
                                <a:rPr lang="ja-JP" altLang="en-US" sz="2000">
                                  <a:solidFill>
                                    <a:schemeClr val="tx1"/>
                                  </a:solidFill>
                                  <a:latin typeface="Cambria Math" panose="02040503050406030204" pitchFamily="18" charset="0"/>
                                </a:rPr>
                                <m:t>min</m:t>
                              </m:r>
                            </m:e>
                            <m:lim>
                              <m:r>
                                <a:rPr lang="ja-JP" altLang="en-US" sz="2000" b="1" i="1">
                                  <a:solidFill>
                                    <a:schemeClr val="tx1"/>
                                  </a:solidFill>
                                  <a:latin typeface="Cambria Math" panose="02040503050406030204" pitchFamily="18" charset="0"/>
                                </a:rPr>
                                <m:t>𝒘</m:t>
                              </m:r>
                              <m:r>
                                <a:rPr lang="ja-JP" altLang="en-US" sz="200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𝐹</m:t>
                              </m:r>
                              <m:r>
                                <a:rPr lang="ja-JP" altLang="en-US" sz="2000">
                                  <a:solidFill>
                                    <a:schemeClr val="tx1"/>
                                  </a:solidFill>
                                  <a:latin typeface="Cambria Math" panose="02040503050406030204" pitchFamily="18" charset="0"/>
                                </a:rPr>
                                <m:t>,</m:t>
                              </m:r>
                              <m:r>
                                <a:rPr lang="ja-JP" altLang="en-US" sz="2000" b="1" i="1">
                                  <a:solidFill>
                                    <a:schemeClr val="tx1"/>
                                  </a:solidFill>
                                  <a:latin typeface="Cambria Math" panose="02040503050406030204" pitchFamily="18" charset="0"/>
                                </a:rPr>
                                <m:t>𝝃</m:t>
                              </m:r>
                              <m:r>
                                <a:rPr lang="ja-JP" altLang="en-US" sz="2000">
                                  <a:solidFill>
                                    <a:schemeClr val="tx1"/>
                                  </a:solidFill>
                                  <a:latin typeface="Cambria Math" panose="02040503050406030204" pitchFamily="18" charset="0"/>
                                </a:rPr>
                                <m:t>∈</m:t>
                              </m:r>
                              <m:sSup>
                                <m:sSupPr>
                                  <m:ctrlPr>
                                    <a:rPr lang="ja-JP" altLang="en-US" sz="2000" i="1">
                                      <a:solidFill>
                                        <a:schemeClr val="tx1"/>
                                      </a:solidFill>
                                      <a:latin typeface="Cambria Math" panose="02040503050406030204" pitchFamily="18" charset="0"/>
                                    </a:rPr>
                                  </m:ctrlPr>
                                </m:sSupPr>
                                <m:e>
                                  <m:r>
                                    <a:rPr lang="ja-JP" altLang="en-US" sz="2000">
                                      <a:solidFill>
                                        <a:schemeClr val="tx1"/>
                                      </a:solidFill>
                                      <a:latin typeface="Cambria Math" panose="02040503050406030204" pitchFamily="18" charset="0"/>
                                    </a:rPr>
                                    <m:t>ℝ</m:t>
                                  </m:r>
                                </m:e>
                                <m:sup>
                                  <m:r>
                                    <a:rPr lang="ja-JP" altLang="en-US" sz="2000" i="1">
                                      <a:solidFill>
                                        <a:schemeClr val="tx1"/>
                                      </a:solidFill>
                                      <a:latin typeface="Cambria Math" panose="02040503050406030204" pitchFamily="18" charset="0"/>
                                    </a:rPr>
                                    <m:t>𝑙</m:t>
                                  </m:r>
                                </m:sup>
                              </m:sSup>
                              <m:r>
                                <a:rPr lang="ja-JP" altLang="en-US" sz="2000">
                                  <a:solidFill>
                                    <a:schemeClr val="tx1"/>
                                  </a:solidFill>
                                  <a:latin typeface="Cambria Math" panose="02040503050406030204" pitchFamily="18" charset="0"/>
                                </a:rPr>
                                <m:t>, </m:t>
                              </m:r>
                              <m:r>
                                <a:rPr lang="ja-JP" altLang="en-US" sz="2000" i="1">
                                  <a:solidFill>
                                    <a:schemeClr val="tx1"/>
                                  </a:solidFill>
                                  <a:latin typeface="Cambria Math" panose="02040503050406030204" pitchFamily="18" charset="0"/>
                                </a:rPr>
                                <m:t>𝜌</m:t>
                              </m:r>
                              <m:r>
                                <a:rPr lang="ja-JP" altLang="en-US" sz="2000">
                                  <a:solidFill>
                                    <a:schemeClr val="tx1"/>
                                  </a:solidFill>
                                  <a:latin typeface="Cambria Math" panose="02040503050406030204" pitchFamily="18" charset="0"/>
                                </a:rPr>
                                <m:t>∈</m:t>
                              </m:r>
                              <m:r>
                                <a:rPr lang="ja-JP" altLang="en-US" sz="2000">
                                  <a:solidFill>
                                    <a:schemeClr val="tx1"/>
                                  </a:solidFill>
                                  <a:latin typeface="Cambria Math" panose="02040503050406030204" pitchFamily="18" charset="0"/>
                                </a:rPr>
                                <m:t>ℝ</m:t>
                              </m:r>
                              <m:r>
                                <a:rPr lang="ja-JP" altLang="en-US" sz="2000">
                                  <a:solidFill>
                                    <a:schemeClr val="tx1"/>
                                  </a:solidFill>
                                  <a:latin typeface="Cambria Math" panose="02040503050406030204" pitchFamily="18" charset="0"/>
                                </a:rPr>
                                <m:t> </m:t>
                              </m:r>
                            </m:lim>
                          </m:limLow>
                        </m:fName>
                        <m:e>
                          <m:f>
                            <m:fPr>
                              <m:ctrlPr>
                                <a:rPr lang="ja-JP" altLang="en-US" sz="2000" i="1">
                                  <a:solidFill>
                                    <a:schemeClr val="tx1"/>
                                  </a:solidFill>
                                  <a:latin typeface="Cambria Math" panose="02040503050406030204" pitchFamily="18" charset="0"/>
                                </a:rPr>
                              </m:ctrlPr>
                            </m:fPr>
                            <m:num>
                              <m:r>
                                <a:rPr lang="ja-JP" altLang="en-US" sz="2000">
                                  <a:solidFill>
                                    <a:schemeClr val="tx1"/>
                                  </a:solidFill>
                                  <a:latin typeface="Cambria Math" panose="02040503050406030204" pitchFamily="18" charset="0"/>
                                </a:rPr>
                                <m:t>1</m:t>
                              </m:r>
                            </m:num>
                            <m:den>
                              <m:r>
                                <a:rPr lang="ja-JP" altLang="en-US" sz="2000">
                                  <a:solidFill>
                                    <a:schemeClr val="tx1"/>
                                  </a:solidFill>
                                  <a:latin typeface="Cambria Math" panose="02040503050406030204" pitchFamily="18" charset="0"/>
                                </a:rPr>
                                <m:t>2</m:t>
                              </m:r>
                            </m:den>
                          </m:f>
                          <m:sSup>
                            <m:sSupPr>
                              <m:ctrlPr>
                                <a:rPr lang="ja-JP" altLang="en-US" sz="2000" i="1">
                                  <a:solidFill>
                                    <a:schemeClr val="tx1"/>
                                  </a:solidFill>
                                  <a:latin typeface="Cambria Math" panose="02040503050406030204" pitchFamily="18" charset="0"/>
                                </a:rPr>
                              </m:ctrlPr>
                            </m:sSupPr>
                            <m:e>
                              <m:d>
                                <m:dPr>
                                  <m:begChr m:val="|"/>
                                  <m:endChr m:val="|"/>
                                  <m:ctrlPr>
                                    <a:rPr lang="ja-JP" altLang="en-US" sz="2000" i="1">
                                      <a:solidFill>
                                        <a:schemeClr val="tx1"/>
                                      </a:solidFill>
                                      <a:latin typeface="Cambria Math" panose="02040503050406030204" pitchFamily="18" charset="0"/>
                                    </a:rPr>
                                  </m:ctrlPr>
                                </m:dPr>
                                <m:e>
                                  <m:d>
                                    <m:dPr>
                                      <m:begChr m:val="|"/>
                                      <m:endChr m:val="|"/>
                                      <m:ctrlPr>
                                        <a:rPr lang="ja-JP" altLang="en-US" sz="2000" i="1">
                                          <a:solidFill>
                                            <a:schemeClr val="tx1"/>
                                          </a:solidFill>
                                          <a:latin typeface="Cambria Math" panose="02040503050406030204" pitchFamily="18" charset="0"/>
                                        </a:rPr>
                                      </m:ctrlPr>
                                    </m:dPr>
                                    <m:e>
                                      <m:r>
                                        <a:rPr lang="ja-JP" altLang="en-US" sz="2000" b="1" i="1">
                                          <a:solidFill>
                                            <a:schemeClr val="tx1"/>
                                          </a:solidFill>
                                          <a:latin typeface="Cambria Math" panose="02040503050406030204" pitchFamily="18" charset="0"/>
                                        </a:rPr>
                                        <m:t>𝒘</m:t>
                                      </m:r>
                                    </m:e>
                                  </m:d>
                                </m:e>
                              </m:d>
                            </m:e>
                            <m:sup>
                              <m:r>
                                <a:rPr lang="ja-JP" altLang="en-US" sz="2000">
                                  <a:solidFill>
                                    <a:schemeClr val="tx1"/>
                                  </a:solidFill>
                                  <a:latin typeface="Cambria Math" panose="02040503050406030204" pitchFamily="18" charset="0"/>
                                </a:rPr>
                                <m:t>2</m:t>
                              </m:r>
                            </m:sup>
                          </m:sSup>
                          <m:r>
                            <a:rPr lang="ja-JP" altLang="en-US" sz="2000">
                              <a:solidFill>
                                <a:schemeClr val="tx1"/>
                              </a:solidFill>
                              <a:latin typeface="Cambria Math" panose="02040503050406030204" pitchFamily="18" charset="0"/>
                            </a:rPr>
                            <m:t>+</m:t>
                          </m:r>
                          <m:f>
                            <m:fPr>
                              <m:ctrlPr>
                                <a:rPr lang="ja-JP" altLang="en-US" sz="2000" i="1">
                                  <a:solidFill>
                                    <a:schemeClr val="tx1"/>
                                  </a:solidFill>
                                  <a:latin typeface="Cambria Math" panose="02040503050406030204" pitchFamily="18" charset="0"/>
                                </a:rPr>
                              </m:ctrlPr>
                            </m:fPr>
                            <m:num>
                              <m:r>
                                <a:rPr lang="ja-JP" altLang="en-US" sz="2000">
                                  <a:solidFill>
                                    <a:schemeClr val="tx1"/>
                                  </a:solidFill>
                                  <a:latin typeface="Cambria Math" panose="02040503050406030204" pitchFamily="18" charset="0"/>
                                </a:rPr>
                                <m:t>1</m:t>
                              </m:r>
                            </m:num>
                            <m:den>
                              <m:r>
                                <a:rPr lang="ja-JP" altLang="en-US" sz="2000" i="1">
                                  <a:solidFill>
                                    <a:schemeClr val="tx1"/>
                                  </a:solidFill>
                                  <a:latin typeface="Cambria Math" panose="02040503050406030204" pitchFamily="18" charset="0"/>
                                </a:rPr>
                                <m:t>𝑣𝑙</m:t>
                              </m:r>
                            </m:den>
                          </m:f>
                          <m:nary>
                            <m:naryPr>
                              <m:chr m:val="∑"/>
                              <m:limLoc m:val="subSup"/>
                              <m:supHide m:val="on"/>
                              <m:ctrlPr>
                                <a:rPr lang="ja-JP" altLang="en-US" sz="2000" i="1">
                                  <a:solidFill>
                                    <a:schemeClr val="tx1"/>
                                  </a:solidFill>
                                  <a:latin typeface="Cambria Math" panose="02040503050406030204" pitchFamily="18" charset="0"/>
                                </a:rPr>
                              </m:ctrlPr>
                            </m:naryPr>
                            <m:sub>
                              <m:r>
                                <a:rPr lang="ja-JP" altLang="en-US" sz="2000" i="1">
                                  <a:solidFill>
                                    <a:schemeClr val="tx1"/>
                                  </a:solidFill>
                                  <a:latin typeface="Cambria Math" panose="02040503050406030204" pitchFamily="18" charset="0"/>
                                </a:rPr>
                                <m:t>𝑖</m:t>
                              </m:r>
                            </m:sub>
                            <m:sup/>
                            <m:e>
                              <m:sSub>
                                <m:sSubPr>
                                  <m:ctrlPr>
                                    <a:rPr lang="ja-JP" altLang="en-US" sz="2000" i="1">
                                      <a:solidFill>
                                        <a:schemeClr val="tx1"/>
                                      </a:solidFill>
                                      <a:latin typeface="Cambria Math" panose="02040503050406030204" pitchFamily="18" charset="0"/>
                                    </a:rPr>
                                  </m:ctrlPr>
                                </m:sSubPr>
                                <m:e>
                                  <m:r>
                                    <a:rPr lang="ja-JP" altLang="en-US" sz="2000" i="1">
                                      <a:solidFill>
                                        <a:schemeClr val="tx1"/>
                                      </a:solidFill>
                                      <a:latin typeface="Cambria Math" panose="02040503050406030204" pitchFamily="18" charset="0"/>
                                    </a:rPr>
                                    <m:t>𝜉</m:t>
                                  </m:r>
                                </m:e>
                                <m:sub>
                                  <m:r>
                                    <a:rPr lang="ja-JP" altLang="en-US" sz="2000" i="1">
                                      <a:solidFill>
                                        <a:schemeClr val="tx1"/>
                                      </a:solidFill>
                                      <a:latin typeface="Cambria Math" panose="02040503050406030204" pitchFamily="18" charset="0"/>
                                    </a:rPr>
                                    <m:t>𝑖</m:t>
                                  </m:r>
                                </m:sub>
                              </m:sSub>
                              <m:r>
                                <a:rPr lang="ja-JP" altLang="en-US" sz="200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𝜌</m:t>
                              </m:r>
                            </m:e>
                          </m:nary>
                        </m:e>
                      </m:func>
                      <m:sSup>
                        <m:sSupPr>
                          <m:ctrlPr>
                            <a:rPr lang="ja-JP" altLang="en-US" sz="2000" i="1">
                              <a:solidFill>
                                <a:schemeClr val="tx1"/>
                              </a:solidFill>
                              <a:latin typeface="Cambria Math" panose="02040503050406030204" pitchFamily="18" charset="0"/>
                            </a:rPr>
                          </m:ctrlPr>
                        </m:sSupPr>
                        <m:e>
                          <m:r>
                            <a:rPr lang="ja-JP" altLang="en-US" sz="2000">
                              <a:solidFill>
                                <a:schemeClr val="tx1"/>
                              </a:solidFill>
                              <a:latin typeface="Cambria Math" panose="02040503050406030204" pitchFamily="18" charset="0"/>
                            </a:rPr>
                            <m:t> </m:t>
                          </m:r>
                        </m:e>
                        <m:sup>
                          <m:r>
                            <a:rPr lang="ja-JP" altLang="en-US" sz="2000" i="1">
                              <a:solidFill>
                                <a:schemeClr val="tx1"/>
                              </a:solidFill>
                              <a:latin typeface="Cambria Math" panose="02040503050406030204" pitchFamily="18" charset="0"/>
                            </a:rPr>
                            <m:t> </m:t>
                          </m:r>
                        </m:sup>
                      </m:sSup>
                    </m:oMath>
                  </m:oMathPara>
                </a14:m>
                <a:endParaRPr lang="en-US" altLang="ja-JP" dirty="0">
                  <a:solidFill>
                    <a:schemeClr val="tx1"/>
                  </a:solidFill>
                </a:endParaRPr>
              </a:p>
              <a:p>
                <a:pPr algn="ctr"/>
                <a:endParaRPr lang="en-US" altLang="ja-JP" sz="1000" dirty="0">
                  <a:solidFill>
                    <a:schemeClr val="tx1"/>
                  </a:solidFill>
                </a:endParaRPr>
              </a:p>
              <a:p>
                <a:pPr algn="ctr"/>
                <a14:m>
                  <m:oMath xmlns:m="http://schemas.openxmlformats.org/officeDocument/2006/math">
                    <m:limLow>
                      <m:limLowPr>
                        <m:ctrlPr>
                          <a:rPr lang="ja-JP" altLang="en-US" sz="2000" i="1">
                            <a:solidFill>
                              <a:schemeClr val="tx1"/>
                            </a:solidFill>
                            <a:latin typeface="Cambria Math" panose="02040503050406030204" pitchFamily="18" charset="0"/>
                          </a:rPr>
                        </m:ctrlPr>
                      </m:limLowPr>
                      <m:e>
                        <m:r>
                          <m:rPr>
                            <m:sty m:val="p"/>
                          </m:rPr>
                          <a:rPr lang="ja-JP" altLang="en-US" sz="2000">
                            <a:solidFill>
                              <a:schemeClr val="tx1"/>
                            </a:solidFill>
                            <a:latin typeface="Cambria Math" panose="02040503050406030204" pitchFamily="18" charset="0"/>
                          </a:rPr>
                          <m:t>subject</m:t>
                        </m:r>
                        <m:r>
                          <a:rPr lang="ja-JP" altLang="en-US" sz="2000">
                            <a:solidFill>
                              <a:schemeClr val="tx1"/>
                            </a:solidFill>
                            <a:latin typeface="Cambria Math" panose="02040503050406030204" pitchFamily="18" charset="0"/>
                          </a:rPr>
                          <m:t> </m:t>
                        </m:r>
                        <m:r>
                          <m:rPr>
                            <m:sty m:val="p"/>
                          </m:rPr>
                          <a:rPr lang="ja-JP" altLang="en-US" sz="2000">
                            <a:solidFill>
                              <a:schemeClr val="tx1"/>
                            </a:solidFill>
                            <a:latin typeface="Cambria Math" panose="02040503050406030204" pitchFamily="18" charset="0"/>
                          </a:rPr>
                          <m:t>to</m:t>
                        </m:r>
                      </m:e>
                      <m:lim>
                        <m:r>
                          <a:rPr lang="ja-JP" altLang="en-US" sz="2000">
                            <a:solidFill>
                              <a:schemeClr val="tx1"/>
                            </a:solidFill>
                            <a:latin typeface="Cambria Math" panose="02040503050406030204" pitchFamily="18" charset="0"/>
                          </a:rPr>
                          <m:t> </m:t>
                        </m:r>
                      </m:lim>
                    </m:limLow>
                    <m:func>
                      <m:funcPr>
                        <m:ctrlPr>
                          <a:rPr lang="ja-JP" altLang="en-US" sz="2000" i="1">
                            <a:solidFill>
                              <a:schemeClr val="tx1"/>
                            </a:solidFill>
                            <a:latin typeface="Cambria Math" panose="02040503050406030204" pitchFamily="18" charset="0"/>
                          </a:rPr>
                        </m:ctrlPr>
                      </m:funcPr>
                      <m:fName>
                        <m:r>
                          <a:rPr lang="en-US" altLang="ja-JP" sz="2000" i="1">
                            <a:solidFill>
                              <a:schemeClr val="tx1"/>
                            </a:solidFill>
                            <a:latin typeface="Cambria Math" panose="02040503050406030204" pitchFamily="18" charset="0"/>
                          </a:rPr>
                          <m:t> </m:t>
                        </m:r>
                      </m:fName>
                      <m:e>
                        <m:r>
                          <a:rPr lang="ja-JP" altLang="en-US" sz="2000">
                            <a:solidFill>
                              <a:schemeClr val="tx1"/>
                            </a:solidFill>
                            <a:latin typeface="Cambria Math" panose="02040503050406030204" pitchFamily="18" charset="0"/>
                          </a:rPr>
                          <m:t> </m:t>
                        </m:r>
                        <m:d>
                          <m:dPr>
                            <m:ctrlPr>
                              <a:rPr lang="ja-JP" altLang="en-US" sz="2000" i="1">
                                <a:solidFill>
                                  <a:schemeClr val="tx1"/>
                                </a:solidFill>
                                <a:latin typeface="Cambria Math" panose="02040503050406030204" pitchFamily="18" charset="0"/>
                              </a:rPr>
                            </m:ctrlPr>
                          </m:dPr>
                          <m:e>
                            <m:r>
                              <a:rPr lang="ja-JP" altLang="en-US" sz="2000" b="1" i="1">
                                <a:solidFill>
                                  <a:schemeClr val="tx1"/>
                                </a:solidFill>
                                <a:latin typeface="Cambria Math" panose="02040503050406030204" pitchFamily="18" charset="0"/>
                              </a:rPr>
                              <m:t>𝒘</m:t>
                            </m:r>
                            <m:r>
                              <a:rPr lang="ja-JP" altLang="en-US" sz="2000">
                                <a:solidFill>
                                  <a:schemeClr val="tx1"/>
                                </a:solidFill>
                                <a:latin typeface="Cambria Math" panose="02040503050406030204" pitchFamily="18" charset="0"/>
                              </a:rPr>
                              <m:t>⋅</m:t>
                            </m:r>
                            <m:r>
                              <a:rPr lang="ja-JP" altLang="en-US" sz="2000" b="1">
                                <a:solidFill>
                                  <a:schemeClr val="tx1"/>
                                </a:solidFill>
                                <a:latin typeface="Cambria Math" panose="02040503050406030204" pitchFamily="18" charset="0"/>
                              </a:rPr>
                              <m:t>𝚽</m:t>
                            </m:r>
                            <m:r>
                              <a:rPr lang="ja-JP" altLang="en-US" sz="2000">
                                <a:solidFill>
                                  <a:schemeClr val="tx1"/>
                                </a:solidFill>
                                <a:latin typeface="Cambria Math" panose="02040503050406030204" pitchFamily="18" charset="0"/>
                              </a:rPr>
                              <m:t>(</m:t>
                            </m:r>
                            <m:sSub>
                              <m:sSubPr>
                                <m:ctrlPr>
                                  <a:rPr lang="ja-JP" altLang="en-US" sz="2000" i="1">
                                    <a:solidFill>
                                      <a:schemeClr val="tx1"/>
                                    </a:solidFill>
                                    <a:latin typeface="Cambria Math" panose="02040503050406030204" pitchFamily="18" charset="0"/>
                                  </a:rPr>
                                </m:ctrlPr>
                              </m:sSubPr>
                              <m:e>
                                <m:r>
                                  <a:rPr lang="ja-JP" altLang="en-US" sz="2000" b="1" i="1">
                                    <a:solidFill>
                                      <a:schemeClr val="tx1"/>
                                    </a:solidFill>
                                    <a:latin typeface="Cambria Math" panose="02040503050406030204" pitchFamily="18" charset="0"/>
                                  </a:rPr>
                                  <m:t>𝒙</m:t>
                                </m:r>
                              </m:e>
                              <m:sub>
                                <m:r>
                                  <a:rPr lang="ja-JP" altLang="en-US" sz="2000" i="1">
                                    <a:solidFill>
                                      <a:schemeClr val="tx1"/>
                                    </a:solidFill>
                                    <a:latin typeface="Cambria Math" panose="02040503050406030204" pitchFamily="18" charset="0"/>
                                  </a:rPr>
                                  <m:t>𝑖</m:t>
                                </m:r>
                              </m:sub>
                            </m:sSub>
                          </m:e>
                        </m:d>
                        <m:r>
                          <a:rPr lang="ja-JP" altLang="en-US" sz="200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𝜌</m:t>
                        </m:r>
                        <m:r>
                          <a:rPr lang="ja-JP" altLang="en-US" sz="2000">
                            <a:solidFill>
                              <a:schemeClr val="tx1"/>
                            </a:solidFill>
                            <a:latin typeface="Cambria Math" panose="02040503050406030204" pitchFamily="18" charset="0"/>
                          </a:rPr>
                          <m:t>−</m:t>
                        </m:r>
                        <m:sSub>
                          <m:sSubPr>
                            <m:ctrlPr>
                              <a:rPr lang="ja-JP" altLang="en-US" sz="2000" i="1">
                                <a:solidFill>
                                  <a:schemeClr val="tx1"/>
                                </a:solidFill>
                                <a:latin typeface="Cambria Math" panose="02040503050406030204" pitchFamily="18" charset="0"/>
                              </a:rPr>
                            </m:ctrlPr>
                          </m:sSubPr>
                          <m:e>
                            <m:r>
                              <a:rPr lang="ja-JP" altLang="en-US" sz="2000" i="1">
                                <a:solidFill>
                                  <a:schemeClr val="tx1"/>
                                </a:solidFill>
                                <a:latin typeface="Cambria Math" panose="02040503050406030204" pitchFamily="18" charset="0"/>
                              </a:rPr>
                              <m:t>𝜉</m:t>
                            </m:r>
                          </m:e>
                          <m:sub>
                            <m:r>
                              <a:rPr lang="ja-JP" altLang="en-US" sz="2000" i="1">
                                <a:solidFill>
                                  <a:schemeClr val="tx1"/>
                                </a:solidFill>
                                <a:latin typeface="Cambria Math" panose="02040503050406030204" pitchFamily="18" charset="0"/>
                              </a:rPr>
                              <m:t>𝑖</m:t>
                            </m:r>
                          </m:sub>
                        </m:sSub>
                        <m:r>
                          <a:rPr lang="ja-JP" altLang="en-US" sz="2000">
                            <a:solidFill>
                              <a:schemeClr val="tx1"/>
                            </a:solidFill>
                            <a:latin typeface="Cambria Math" panose="02040503050406030204" pitchFamily="18" charset="0"/>
                          </a:rPr>
                          <m:t>, </m:t>
                        </m:r>
                        <m:sSub>
                          <m:sSubPr>
                            <m:ctrlPr>
                              <a:rPr lang="ja-JP" altLang="en-US" sz="2000" i="1">
                                <a:solidFill>
                                  <a:schemeClr val="tx1"/>
                                </a:solidFill>
                                <a:latin typeface="Cambria Math" panose="02040503050406030204" pitchFamily="18" charset="0"/>
                              </a:rPr>
                            </m:ctrlPr>
                          </m:sSubPr>
                          <m:e>
                            <m:r>
                              <a:rPr lang="ja-JP" altLang="en-US" sz="2000" i="1">
                                <a:solidFill>
                                  <a:schemeClr val="tx1"/>
                                </a:solidFill>
                                <a:latin typeface="Cambria Math" panose="02040503050406030204" pitchFamily="18" charset="0"/>
                              </a:rPr>
                              <m:t>𝜉</m:t>
                            </m:r>
                          </m:e>
                          <m:sub>
                            <m:r>
                              <a:rPr lang="ja-JP" altLang="en-US" sz="2000" i="1">
                                <a:solidFill>
                                  <a:schemeClr val="tx1"/>
                                </a:solidFill>
                                <a:latin typeface="Cambria Math" panose="02040503050406030204" pitchFamily="18" charset="0"/>
                              </a:rPr>
                              <m:t>𝑖</m:t>
                            </m:r>
                          </m:sub>
                        </m:sSub>
                        <m:r>
                          <a:rPr lang="ja-JP" altLang="en-US" sz="2000">
                            <a:solidFill>
                              <a:schemeClr val="tx1"/>
                            </a:solidFill>
                            <a:latin typeface="Cambria Math" panose="02040503050406030204" pitchFamily="18" charset="0"/>
                          </a:rPr>
                          <m:t>≥0</m:t>
                        </m:r>
                      </m:e>
                    </m:func>
                  </m:oMath>
                </a14:m>
                <a:r>
                  <a:rPr lang="en-US" altLang="ja-JP" dirty="0">
                    <a:solidFill>
                      <a:schemeClr val="tx1"/>
                    </a:solidFill>
                  </a:rPr>
                  <a:t>.</a:t>
                </a:r>
                <a:endParaRPr lang="ja-JP" altLang="en-US">
                  <a:solidFill>
                    <a:schemeClr val="tx1"/>
                  </a:solidFill>
                </a:endParaRPr>
              </a:p>
            </p:txBody>
          </p:sp>
        </mc:Choice>
        <mc:Fallback xmlns="">
          <p:sp>
            <p:nvSpPr>
              <p:cNvPr id="35" name="正方形/長方形 34">
                <a:extLst>
                  <a:ext uri="{FF2B5EF4-FFF2-40B4-BE49-F238E27FC236}">
                    <a16:creationId xmlns:a16="http://schemas.microsoft.com/office/drawing/2014/main" id="{B3699848-9DAB-A342-864A-F1F47659F22B}"/>
                  </a:ext>
                </a:extLst>
              </p:cNvPr>
              <p:cNvSpPr>
                <a:spLocks noRot="1" noChangeAspect="1" noMove="1" noResize="1" noEditPoints="1" noAdjustHandles="1" noChangeArrowheads="1" noChangeShapeType="1" noTextEdit="1"/>
              </p:cNvSpPr>
              <p:nvPr/>
            </p:nvSpPr>
            <p:spPr>
              <a:xfrm>
                <a:off x="2511934" y="782529"/>
                <a:ext cx="6422805" cy="1290247"/>
              </a:xfrm>
              <a:prstGeom prst="rect">
                <a:avLst/>
              </a:prstGeom>
              <a:blipFill>
                <a:blip r:embed="rId4"/>
                <a:stretch>
                  <a:fillRect t="-83333" b="-77451"/>
                </a:stretch>
              </a:blipFill>
              <a:ln>
                <a:noFill/>
              </a:ln>
            </p:spPr>
            <p:txBody>
              <a:bodyPr/>
              <a:lstStyle/>
              <a:p>
                <a:r>
                  <a:rPr lang="ja-JP" altLang="en-US">
                    <a:noFill/>
                  </a:rPr>
                  <a:t> </a:t>
                </a:r>
              </a:p>
            </p:txBody>
          </p:sp>
        </mc:Fallback>
      </mc:AlternateContent>
      <p:sp>
        <p:nvSpPr>
          <p:cNvPr id="46" name="テキスト ボックス 45">
            <a:extLst>
              <a:ext uri="{FF2B5EF4-FFF2-40B4-BE49-F238E27FC236}">
                <a16:creationId xmlns:a16="http://schemas.microsoft.com/office/drawing/2014/main" id="{171B0508-7395-4C46-9811-F0853A20863F}"/>
              </a:ext>
            </a:extLst>
          </p:cNvPr>
          <p:cNvSpPr txBox="1"/>
          <p:nvPr/>
        </p:nvSpPr>
        <p:spPr>
          <a:xfrm>
            <a:off x="1036810" y="788682"/>
            <a:ext cx="1107996" cy="461665"/>
          </a:xfrm>
          <a:prstGeom prst="rect">
            <a:avLst/>
          </a:prstGeom>
          <a:noFill/>
        </p:spPr>
        <p:txBody>
          <a:bodyPr wrap="none" rtlCol="0">
            <a:spAutoFit/>
          </a:bodyPr>
          <a:lstStyle/>
          <a:p>
            <a:r>
              <a:rPr lang="ja-JP" altLang="en-US" sz="2400"/>
              <a:t>主問題</a:t>
            </a:r>
            <a:endParaRPr kumimoji="1" lang="ja-JP" altLang="en-US" sz="2400"/>
          </a:p>
        </p:txBody>
      </p:sp>
      <p:grpSp>
        <p:nvGrpSpPr>
          <p:cNvPr id="22" name="グループ化 21">
            <a:extLst>
              <a:ext uri="{FF2B5EF4-FFF2-40B4-BE49-F238E27FC236}">
                <a16:creationId xmlns:a16="http://schemas.microsoft.com/office/drawing/2014/main" id="{40369E3B-8244-5C45-B113-C5EEED168A1F}"/>
              </a:ext>
            </a:extLst>
          </p:cNvPr>
          <p:cNvGrpSpPr/>
          <p:nvPr/>
        </p:nvGrpSpPr>
        <p:grpSpPr>
          <a:xfrm>
            <a:off x="2674720" y="3015288"/>
            <a:ext cx="6716008" cy="1397476"/>
            <a:chOff x="2674720" y="2971044"/>
            <a:chExt cx="6716008" cy="1397476"/>
          </a:xfrm>
        </p:grpSpPr>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D17ADE6E-5A56-B048-A50B-D898EB5C2291}"/>
                    </a:ext>
                  </a:extLst>
                </p:cNvPr>
                <p:cNvSpPr/>
                <p:nvPr/>
              </p:nvSpPr>
              <p:spPr>
                <a:xfrm>
                  <a:off x="2967923" y="3054624"/>
                  <a:ext cx="6422805" cy="13138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func>
                        <m:funcPr>
                          <m:ctrlPr>
                            <a:rPr lang="ja-JP" altLang="ja-JP" sz="2000" i="1" smtClean="0">
                              <a:solidFill>
                                <a:schemeClr val="tx1"/>
                              </a:solidFill>
                              <a:latin typeface="Cambria Math" panose="02040503050406030204" pitchFamily="18" charset="0"/>
                            </a:rPr>
                          </m:ctrlPr>
                        </m:funcPr>
                        <m:fName>
                          <m:r>
                            <a:rPr lang="en-US" altLang="ja-JP" sz="2000" b="0" i="1" smtClean="0">
                              <a:solidFill>
                                <a:schemeClr val="tx1"/>
                              </a:solidFill>
                              <a:latin typeface="Cambria Math" panose="02040503050406030204" pitchFamily="18" charset="0"/>
                            </a:rPr>
                            <m:t>𝑤</m:t>
                          </m:r>
                          <m:r>
                            <a:rPr lang="en-US" altLang="ja-JP" sz="2000" b="0" i="1" smtClean="0">
                              <a:solidFill>
                                <a:schemeClr val="tx1"/>
                              </a:solidFill>
                              <a:latin typeface="Cambria Math" panose="02040503050406030204" pitchFamily="18" charset="0"/>
                            </a:rPr>
                            <m:t>−</m:t>
                          </m:r>
                          <m:nary>
                            <m:naryPr>
                              <m:chr m:val="∑"/>
                              <m:supHide m:val="on"/>
                              <m:ctrlPr>
                                <a:rPr lang="en-US" altLang="ja-JP" sz="2000" b="0" i="1" smtClean="0">
                                  <a:solidFill>
                                    <a:schemeClr val="tx1"/>
                                  </a:solidFill>
                                  <a:latin typeface="Cambria Math" panose="02040503050406030204" pitchFamily="18" charset="0"/>
                                </a:rPr>
                              </m:ctrlPr>
                            </m:naryPr>
                            <m:sub>
                              <m:r>
                                <a:rPr lang="en-US" altLang="ja-JP" sz="2000" b="0" i="1" smtClean="0">
                                  <a:solidFill>
                                    <a:schemeClr val="tx1"/>
                                  </a:solidFill>
                                  <a:latin typeface="Cambria Math" panose="02040503050406030204" pitchFamily="18" charset="0"/>
                                </a:rPr>
                                <m:t>𝑖</m:t>
                              </m:r>
                            </m:sub>
                            <m:sup/>
                            <m:e>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𝛼</m:t>
                                  </m:r>
                                </m:e>
                                <m:sub>
                                  <m:r>
                                    <a:rPr lang="en-US" altLang="ja-JP" sz="2000" b="0" i="1" smtClean="0">
                                      <a:solidFill>
                                        <a:schemeClr val="tx1"/>
                                      </a:solidFill>
                                      <a:latin typeface="Cambria Math" panose="02040503050406030204" pitchFamily="18" charset="0"/>
                                    </a:rPr>
                                    <m:t>𝑖</m:t>
                                  </m:r>
                                </m:sub>
                              </m:sSub>
                              <m:r>
                                <m:rPr>
                                  <m:sty m:val="p"/>
                                </m:rPr>
                                <a:rPr lang="en-US" altLang="ja-JP" sz="2000" b="0" i="0" smtClean="0">
                                  <a:solidFill>
                                    <a:schemeClr val="tx1"/>
                                  </a:solidFill>
                                  <a:latin typeface="Cambria Math" panose="02040503050406030204" pitchFamily="18" charset="0"/>
                                </a:rPr>
                                <m:t>Φ</m:t>
                              </m:r>
                              <m:d>
                                <m:dPr>
                                  <m:ctrlPr>
                                    <a:rPr lang="en-US" altLang="ja-JP" sz="2000" b="0" i="1" smtClean="0">
                                      <a:solidFill>
                                        <a:schemeClr val="tx1"/>
                                      </a:solidFill>
                                      <a:latin typeface="Cambria Math" panose="02040503050406030204" pitchFamily="18" charset="0"/>
                                    </a:rPr>
                                  </m:ctrlPr>
                                </m:dPr>
                                <m:e>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𝑥</m:t>
                                      </m:r>
                                    </m:e>
                                    <m:sub>
                                      <m:r>
                                        <a:rPr lang="en-US" altLang="ja-JP" sz="2000" b="0" i="1" smtClean="0">
                                          <a:solidFill>
                                            <a:schemeClr val="tx1"/>
                                          </a:solidFill>
                                          <a:latin typeface="Cambria Math" panose="02040503050406030204" pitchFamily="18" charset="0"/>
                                        </a:rPr>
                                        <m:t>𝑖</m:t>
                                      </m:r>
                                    </m:sub>
                                  </m:sSub>
                                </m:e>
                              </m:d>
                            </m:e>
                          </m:nary>
                          <m:r>
                            <a:rPr lang="en-US" altLang="ja-JP" sz="2000" b="0" i="1" smtClean="0">
                              <a:solidFill>
                                <a:schemeClr val="tx1"/>
                              </a:solidFill>
                              <a:latin typeface="Cambria Math" panose="02040503050406030204" pitchFamily="18" charset="0"/>
                            </a:rPr>
                            <m:t>=0</m:t>
                          </m:r>
                        </m:fName>
                        <m:e>
                          <m:r>
                            <a:rPr lang="en-US" altLang="ja-JP" sz="2000" b="1" i="1" smtClean="0">
                              <a:solidFill>
                                <a:schemeClr val="tx1"/>
                              </a:solidFill>
                              <a:latin typeface="Cambria Math" panose="02040503050406030204" pitchFamily="18" charset="0"/>
                            </a:rPr>
                            <m:t> </m:t>
                          </m:r>
                        </m:e>
                      </m:func>
                    </m:oMath>
                  </a14:m>
                  <a:r>
                    <a:rPr lang="en-US" altLang="ja-JP" sz="2000" dirty="0">
                      <a:solidFill>
                        <a:schemeClr val="tx1"/>
                      </a:solidFill>
                      <a:effectLst/>
                    </a:rPr>
                    <a:t> (</a:t>
                  </a:r>
                  <a14:m>
                    <m:oMath xmlns:m="http://schemas.openxmlformats.org/officeDocument/2006/math">
                      <m:r>
                        <a:rPr lang="en-US" altLang="ja-JP" sz="2000" i="1">
                          <a:solidFill>
                            <a:schemeClr val="tx1"/>
                          </a:solidFill>
                          <a:latin typeface="Cambria Math" panose="02040503050406030204" pitchFamily="18" charset="0"/>
                        </a:rPr>
                        <m:t>𝑤</m:t>
                      </m:r>
                    </m:oMath>
                  </a14:m>
                  <a:r>
                    <a:rPr lang="ja-JP" altLang="en-US" sz="2000">
                      <a:solidFill>
                        <a:schemeClr val="tx1"/>
                      </a:solidFill>
                      <a:effectLst/>
                    </a:rPr>
                    <a:t>に関する微分</a:t>
                  </a:r>
                  <a:r>
                    <a:rPr lang="en-US" altLang="ja-JP" sz="2000" dirty="0">
                      <a:solidFill>
                        <a:schemeClr val="tx1"/>
                      </a:solidFill>
                      <a:effectLst/>
                    </a:rPr>
                    <a:t>)</a:t>
                  </a:r>
                </a:p>
                <a:p>
                  <a14:m>
                    <m:oMath xmlns:m="http://schemas.openxmlformats.org/officeDocument/2006/math">
                      <m:f>
                        <m:fPr>
                          <m:ctrlPr>
                            <a:rPr lang="en-US" altLang="ja-JP" sz="2000" b="0" i="1" smtClean="0">
                              <a:solidFill>
                                <a:schemeClr val="tx1"/>
                              </a:solidFill>
                              <a:latin typeface="Cambria Math" panose="02040503050406030204" pitchFamily="18" charset="0"/>
                            </a:rPr>
                          </m:ctrlPr>
                        </m:fPr>
                        <m:num>
                          <m:r>
                            <a:rPr lang="en-US" altLang="ja-JP" sz="2000" b="0" i="1" smtClean="0">
                              <a:solidFill>
                                <a:schemeClr val="tx1"/>
                              </a:solidFill>
                              <a:latin typeface="Cambria Math" panose="02040503050406030204" pitchFamily="18" charset="0"/>
                            </a:rPr>
                            <m:t>1</m:t>
                          </m:r>
                        </m:num>
                        <m:den>
                          <m:r>
                            <a:rPr lang="en-US" altLang="ja-JP" sz="2000" b="0" i="1" smtClean="0">
                              <a:solidFill>
                                <a:schemeClr val="tx1"/>
                              </a:solidFill>
                              <a:latin typeface="Cambria Math" panose="02040503050406030204" pitchFamily="18" charset="0"/>
                            </a:rPr>
                            <m:t>𝜈</m:t>
                          </m:r>
                          <m:r>
                            <a:rPr lang="en-US" altLang="ja-JP" sz="2000" b="0" i="1" smtClean="0">
                              <a:solidFill>
                                <a:schemeClr val="tx1"/>
                              </a:solidFill>
                              <a:latin typeface="Cambria Math" panose="02040503050406030204" pitchFamily="18" charset="0"/>
                            </a:rPr>
                            <m:t>𝑙</m:t>
                          </m:r>
                        </m:den>
                      </m:f>
                      <m:r>
                        <a:rPr lang="en-US" altLang="ja-JP" sz="2000" b="0" i="1" smtClean="0">
                          <a:solidFill>
                            <a:schemeClr val="tx1"/>
                          </a:solidFill>
                          <a:latin typeface="Cambria Math" panose="02040503050406030204" pitchFamily="18" charset="0"/>
                        </a:rPr>
                        <m:t>−</m:t>
                      </m:r>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𝛼</m:t>
                          </m:r>
                        </m:e>
                        <m:sub>
                          <m:r>
                            <a:rPr lang="en-US" altLang="ja-JP" sz="2000" b="0" i="1" smtClean="0">
                              <a:solidFill>
                                <a:schemeClr val="tx1"/>
                              </a:solidFill>
                              <a:latin typeface="Cambria Math" panose="02040503050406030204" pitchFamily="18" charset="0"/>
                            </a:rPr>
                            <m:t>𝑖</m:t>
                          </m:r>
                        </m:sub>
                      </m:sSub>
                      <m:r>
                        <a:rPr lang="en-US" altLang="ja-JP" sz="2000" b="0" i="1" smtClean="0">
                          <a:solidFill>
                            <a:schemeClr val="tx1"/>
                          </a:solidFill>
                          <a:latin typeface="Cambria Math" panose="02040503050406030204" pitchFamily="18" charset="0"/>
                        </a:rPr>
                        <m:t>−</m:t>
                      </m:r>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𝛽</m:t>
                          </m:r>
                        </m:e>
                        <m:sub>
                          <m:r>
                            <a:rPr lang="en-US" altLang="ja-JP" sz="2000" b="0" i="1" smtClean="0">
                              <a:solidFill>
                                <a:schemeClr val="tx1"/>
                              </a:solidFill>
                              <a:latin typeface="Cambria Math" panose="02040503050406030204" pitchFamily="18" charset="0"/>
                            </a:rPr>
                            <m:t>𝑖</m:t>
                          </m:r>
                        </m:sub>
                      </m:sSub>
                      <m:r>
                        <a:rPr lang="en-US" altLang="ja-JP" sz="2000" b="0" i="1" smtClean="0">
                          <a:solidFill>
                            <a:schemeClr val="tx1"/>
                          </a:solidFill>
                          <a:latin typeface="Cambria Math" panose="02040503050406030204" pitchFamily="18" charset="0"/>
                        </a:rPr>
                        <m:t>=0 </m:t>
                      </m:r>
                    </m:oMath>
                  </a14:m>
                  <a:r>
                    <a:rPr lang="en-US" altLang="ja-JP" sz="2000" dirty="0">
                      <a:solidFill>
                        <a:schemeClr val="tx1"/>
                      </a:solidFill>
                      <a:effectLst/>
                    </a:rPr>
                    <a:t> </a:t>
                  </a:r>
                  <a:r>
                    <a:rPr lang="ja-JP" altLang="en-US" sz="2000" dirty="0">
                      <a:solidFill>
                        <a:schemeClr val="tx1"/>
                      </a:solidFill>
                      <a:effectLst/>
                    </a:rPr>
                    <a:t>       </a:t>
                  </a:r>
                  <a:r>
                    <a:rPr lang="en-US" altLang="ja-JP" sz="2000" dirty="0">
                      <a:solidFill>
                        <a:schemeClr val="tx1"/>
                      </a:solidFill>
                      <a:effectLst/>
                    </a:rPr>
                    <a:t>(</a:t>
                  </a:r>
                  <a14:m>
                    <m:oMath xmlns:m="http://schemas.openxmlformats.org/officeDocument/2006/math">
                      <m:sSub>
                        <m:sSubPr>
                          <m:ctrlPr>
                            <a:rPr lang="en-US" altLang="ja-JP" sz="2000" b="0" i="1" dirty="0" smtClean="0">
                              <a:solidFill>
                                <a:schemeClr val="tx1"/>
                              </a:solidFill>
                              <a:effectLst/>
                              <a:latin typeface="Cambria Math" panose="02040503050406030204" pitchFamily="18" charset="0"/>
                            </a:rPr>
                          </m:ctrlPr>
                        </m:sSubPr>
                        <m:e>
                          <m:r>
                            <a:rPr lang="en-US" altLang="ja-JP" sz="2000" b="0" i="1" dirty="0" smtClean="0">
                              <a:solidFill>
                                <a:schemeClr val="tx1"/>
                              </a:solidFill>
                              <a:effectLst/>
                              <a:latin typeface="Cambria Math" panose="02040503050406030204" pitchFamily="18" charset="0"/>
                            </a:rPr>
                            <m:t>𝜉</m:t>
                          </m:r>
                        </m:e>
                        <m:sub>
                          <m:r>
                            <a:rPr lang="en-US" altLang="ja-JP" sz="2000" b="0" i="1" dirty="0" smtClean="0">
                              <a:solidFill>
                                <a:schemeClr val="tx1"/>
                              </a:solidFill>
                              <a:effectLst/>
                              <a:latin typeface="Cambria Math" panose="02040503050406030204" pitchFamily="18" charset="0"/>
                            </a:rPr>
                            <m:t>𝑖</m:t>
                          </m:r>
                        </m:sub>
                      </m:sSub>
                    </m:oMath>
                  </a14:m>
                  <a:r>
                    <a:rPr lang="ja-JP" altLang="en-US" sz="2000">
                      <a:solidFill>
                        <a:schemeClr val="tx1"/>
                      </a:solidFill>
                      <a:effectLst/>
                    </a:rPr>
                    <a:t>に関する微分</a:t>
                  </a:r>
                  <a:r>
                    <a:rPr lang="en-US" altLang="ja-JP" sz="2000" dirty="0">
                      <a:solidFill>
                        <a:schemeClr val="tx1"/>
                      </a:solidFill>
                      <a:effectLst/>
                    </a:rPr>
                    <a:t>)</a:t>
                  </a:r>
                </a:p>
                <a:p>
                  <a14:m>
                    <m:oMath xmlns:m="http://schemas.openxmlformats.org/officeDocument/2006/math">
                      <m:r>
                        <a:rPr lang="en-US" altLang="ja-JP" sz="2000" b="0" i="1" smtClean="0">
                          <a:solidFill>
                            <a:schemeClr val="tx1"/>
                          </a:solidFill>
                          <a:effectLst/>
                          <a:latin typeface="Cambria Math" panose="02040503050406030204" pitchFamily="18" charset="0"/>
                        </a:rPr>
                        <m:t>−1+</m:t>
                      </m:r>
                      <m:nary>
                        <m:naryPr>
                          <m:chr m:val="∑"/>
                          <m:supHide m:val="on"/>
                          <m:ctrlPr>
                            <a:rPr lang="en-US" altLang="ja-JP" sz="2000" b="0" i="1" smtClean="0">
                              <a:solidFill>
                                <a:schemeClr val="tx1"/>
                              </a:solidFill>
                              <a:effectLst/>
                              <a:latin typeface="Cambria Math" panose="02040503050406030204" pitchFamily="18" charset="0"/>
                            </a:rPr>
                          </m:ctrlPr>
                        </m:naryPr>
                        <m:sub>
                          <m:r>
                            <a:rPr lang="en-US" altLang="ja-JP" sz="2000" b="0" i="1" smtClean="0">
                              <a:solidFill>
                                <a:schemeClr val="tx1"/>
                              </a:solidFill>
                              <a:effectLst/>
                              <a:latin typeface="Cambria Math" panose="02040503050406030204" pitchFamily="18" charset="0"/>
                            </a:rPr>
                            <m:t>𝑖</m:t>
                          </m:r>
                        </m:sub>
                        <m:sup/>
                        <m:e>
                          <m:sSub>
                            <m:sSubPr>
                              <m:ctrlPr>
                                <a:rPr lang="en-US" altLang="ja-JP" sz="2000" b="0" i="1" smtClean="0">
                                  <a:solidFill>
                                    <a:schemeClr val="tx1"/>
                                  </a:solidFill>
                                  <a:effectLst/>
                                  <a:latin typeface="Cambria Math" panose="02040503050406030204" pitchFamily="18" charset="0"/>
                                </a:rPr>
                              </m:ctrlPr>
                            </m:sSubPr>
                            <m:e>
                              <m:r>
                                <a:rPr lang="en-US" altLang="ja-JP" sz="2000" b="0" i="1" smtClean="0">
                                  <a:solidFill>
                                    <a:schemeClr val="tx1"/>
                                  </a:solidFill>
                                  <a:effectLst/>
                                  <a:latin typeface="Cambria Math" panose="02040503050406030204" pitchFamily="18" charset="0"/>
                                </a:rPr>
                                <m:t>𝛼</m:t>
                              </m:r>
                            </m:e>
                            <m:sub>
                              <m:r>
                                <a:rPr lang="en-US" altLang="ja-JP" sz="2000" b="0" i="1" smtClean="0">
                                  <a:solidFill>
                                    <a:schemeClr val="tx1"/>
                                  </a:solidFill>
                                  <a:effectLst/>
                                  <a:latin typeface="Cambria Math" panose="02040503050406030204" pitchFamily="18" charset="0"/>
                                </a:rPr>
                                <m:t>𝑖</m:t>
                              </m:r>
                            </m:sub>
                          </m:sSub>
                        </m:e>
                      </m:nary>
                      <m:r>
                        <a:rPr lang="en-US" altLang="ja-JP" sz="2000" b="0" i="1" smtClean="0">
                          <a:solidFill>
                            <a:schemeClr val="tx1"/>
                          </a:solidFill>
                          <a:effectLst/>
                          <a:latin typeface="Cambria Math" panose="02040503050406030204" pitchFamily="18" charset="0"/>
                        </a:rPr>
                        <m:t>=0</m:t>
                      </m:r>
                    </m:oMath>
                  </a14:m>
                  <a:r>
                    <a:rPr lang="en-US" altLang="ja-JP" sz="2000" dirty="0">
                      <a:solidFill>
                        <a:schemeClr val="tx1"/>
                      </a:solidFill>
                      <a:effectLst/>
                    </a:rPr>
                    <a:t> </a:t>
                  </a:r>
                  <a:r>
                    <a:rPr lang="ja-JP" altLang="en-US" sz="2000" dirty="0">
                      <a:solidFill>
                        <a:schemeClr val="tx1"/>
                      </a:solidFill>
                      <a:effectLst/>
                    </a:rPr>
                    <a:t>        </a:t>
                  </a:r>
                  <a:r>
                    <a:rPr lang="en-US" altLang="ja-JP" sz="2000" dirty="0">
                      <a:solidFill>
                        <a:schemeClr val="tx1"/>
                      </a:solidFill>
                      <a:effectLst/>
                    </a:rPr>
                    <a:t> (</a:t>
                  </a:r>
                  <a14:m>
                    <m:oMath xmlns:m="http://schemas.openxmlformats.org/officeDocument/2006/math">
                      <m:r>
                        <a:rPr lang="en-US" altLang="ja-JP" sz="2000" b="0" i="1" smtClean="0">
                          <a:solidFill>
                            <a:schemeClr val="tx1"/>
                          </a:solidFill>
                          <a:latin typeface="Cambria Math" panose="02040503050406030204" pitchFamily="18" charset="0"/>
                        </a:rPr>
                        <m:t>𝜌</m:t>
                      </m:r>
                    </m:oMath>
                  </a14:m>
                  <a:r>
                    <a:rPr lang="ja-JP" altLang="en-US" sz="2000">
                      <a:solidFill>
                        <a:schemeClr val="tx1"/>
                      </a:solidFill>
                      <a:effectLst/>
                    </a:rPr>
                    <a:t>に関する微分</a:t>
                  </a:r>
                  <a:r>
                    <a:rPr lang="en-US" altLang="ja-JP" sz="2000" dirty="0">
                      <a:solidFill>
                        <a:schemeClr val="tx1"/>
                      </a:solidFill>
                      <a:effectLst/>
                    </a:rPr>
                    <a:t>)</a:t>
                  </a:r>
                </a:p>
                <a:p>
                  <a:pPr algn="ctr"/>
                  <a:endParaRPr lang="en-US" altLang="ja-JP" sz="2000" dirty="0">
                    <a:solidFill>
                      <a:schemeClr val="tx1"/>
                    </a:solidFill>
                    <a:effectLst/>
                  </a:endParaRPr>
                </a:p>
              </p:txBody>
            </p:sp>
          </mc:Choice>
          <mc:Fallback xmlns="">
            <p:sp>
              <p:nvSpPr>
                <p:cNvPr id="42" name="正方形/長方形 41">
                  <a:extLst>
                    <a:ext uri="{FF2B5EF4-FFF2-40B4-BE49-F238E27FC236}">
                      <a16:creationId xmlns:a16="http://schemas.microsoft.com/office/drawing/2014/main" id="{D17ADE6E-5A56-B048-A50B-D898EB5C2291}"/>
                    </a:ext>
                  </a:extLst>
                </p:cNvPr>
                <p:cNvSpPr>
                  <a:spLocks noRot="1" noChangeAspect="1" noMove="1" noResize="1" noEditPoints="1" noAdjustHandles="1" noChangeArrowheads="1" noChangeShapeType="1" noTextEdit="1"/>
                </p:cNvSpPr>
                <p:nvPr/>
              </p:nvSpPr>
              <p:spPr>
                <a:xfrm>
                  <a:off x="2967923" y="3054624"/>
                  <a:ext cx="6422805" cy="1313896"/>
                </a:xfrm>
                <a:prstGeom prst="rect">
                  <a:avLst/>
                </a:prstGeom>
                <a:blipFill>
                  <a:blip r:embed="rId5"/>
                  <a:stretch>
                    <a:fillRect t="-41346" b="-35577"/>
                  </a:stretch>
                </a:blipFill>
                <a:ln>
                  <a:noFill/>
                </a:ln>
              </p:spPr>
              <p:txBody>
                <a:bodyPr/>
                <a:lstStyle/>
                <a:p>
                  <a:r>
                    <a:rPr lang="ja-JP" altLang="en-US">
                      <a:noFill/>
                    </a:rPr>
                    <a:t> </a:t>
                  </a:r>
                </a:p>
              </p:txBody>
            </p:sp>
          </mc:Fallback>
        </mc:AlternateContent>
        <p:sp>
          <p:nvSpPr>
            <p:cNvPr id="10" name="左中かっこ 9">
              <a:extLst>
                <a:ext uri="{FF2B5EF4-FFF2-40B4-BE49-F238E27FC236}">
                  <a16:creationId xmlns:a16="http://schemas.microsoft.com/office/drawing/2014/main" id="{F7EADC70-546F-544F-8CB7-271B7836674B}"/>
                </a:ext>
              </a:extLst>
            </p:cNvPr>
            <p:cNvSpPr/>
            <p:nvPr/>
          </p:nvSpPr>
          <p:spPr>
            <a:xfrm>
              <a:off x="2674720" y="2971044"/>
              <a:ext cx="414770" cy="1182572"/>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B5C959C6-86EE-C546-9569-55EC26D9127B}"/>
              </a:ext>
            </a:extLst>
          </p:cNvPr>
          <p:cNvGrpSpPr/>
          <p:nvPr/>
        </p:nvGrpSpPr>
        <p:grpSpPr>
          <a:xfrm>
            <a:off x="1036810" y="4322673"/>
            <a:ext cx="8056238" cy="1616733"/>
            <a:chOff x="1036810" y="4086705"/>
            <a:chExt cx="8056238" cy="1616733"/>
          </a:xfrm>
        </p:grpSpPr>
        <mc:AlternateContent xmlns:mc="http://schemas.openxmlformats.org/markup-compatibility/2006" xmlns:a14="http://schemas.microsoft.com/office/drawing/2010/main">
          <mc:Choice Requires="a14">
            <p:sp>
              <p:nvSpPr>
                <p:cNvPr id="37" name="正方形/長方形 36">
                  <a:extLst>
                    <a:ext uri="{FF2B5EF4-FFF2-40B4-BE49-F238E27FC236}">
                      <a16:creationId xmlns:a16="http://schemas.microsoft.com/office/drawing/2014/main" id="{E25BE3AC-3139-2D42-B106-B1EDE6D2781A}"/>
                    </a:ext>
                  </a:extLst>
                </p:cNvPr>
                <p:cNvSpPr/>
                <p:nvPr/>
              </p:nvSpPr>
              <p:spPr>
                <a:xfrm>
                  <a:off x="2670243" y="4389542"/>
                  <a:ext cx="6422805" cy="131389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ja-JP" altLang="ja-JP" sz="2000" i="1" smtClean="0">
                                <a:solidFill>
                                  <a:schemeClr val="tx1"/>
                                </a:solidFill>
                                <a:latin typeface="Cambria Math" panose="02040503050406030204" pitchFamily="18" charset="0"/>
                              </a:rPr>
                            </m:ctrlPr>
                          </m:funcPr>
                          <m:fName>
                            <m:limLow>
                              <m:limLowPr>
                                <m:ctrlPr>
                                  <a:rPr lang="en-US" altLang="ja-JP" sz="2000" b="1" i="1" smtClean="0">
                                    <a:solidFill>
                                      <a:schemeClr val="tx1"/>
                                    </a:solidFill>
                                    <a:latin typeface="Cambria Math" panose="02040503050406030204" pitchFamily="18" charset="0"/>
                                  </a:rPr>
                                </m:ctrlPr>
                              </m:limLowPr>
                              <m:e>
                                <m:r>
                                  <m:rPr>
                                    <m:sty m:val="p"/>
                                  </m:rPr>
                                  <a:rPr lang="en-US" altLang="ja-JP" sz="2000" b="0" i="0" smtClean="0">
                                    <a:solidFill>
                                      <a:schemeClr val="tx1"/>
                                    </a:solidFill>
                                    <a:latin typeface="Cambria Math" panose="02040503050406030204" pitchFamily="18" charset="0"/>
                                  </a:rPr>
                                  <m:t>max</m:t>
                                </m:r>
                              </m:e>
                              <m:lim>
                                <m:r>
                                  <a:rPr lang="en-US" altLang="ja-JP" sz="2000" b="1" i="1" smtClean="0">
                                    <a:solidFill>
                                      <a:schemeClr val="tx1"/>
                                    </a:solidFill>
                                    <a:latin typeface="Cambria Math" panose="02040503050406030204" pitchFamily="18" charset="0"/>
                                  </a:rPr>
                                  <m:t>𝜶</m:t>
                                </m:r>
                                <m:r>
                                  <a:rPr lang="en-US" altLang="ja-JP" sz="2000" b="1" i="1" smtClean="0">
                                    <a:solidFill>
                                      <a:schemeClr val="tx1"/>
                                    </a:solidFill>
                                    <a:latin typeface="Cambria Math" panose="02040503050406030204" pitchFamily="18" charset="0"/>
                                  </a:rPr>
                                  <m:t>,</m:t>
                                </m:r>
                                <m:r>
                                  <a:rPr lang="en-US" altLang="ja-JP" sz="2000" b="1" i="1" smtClean="0">
                                    <a:solidFill>
                                      <a:schemeClr val="tx1"/>
                                    </a:solidFill>
                                    <a:latin typeface="Cambria Math" panose="02040503050406030204" pitchFamily="18" charset="0"/>
                                  </a:rPr>
                                  <m:t>𝜷</m:t>
                                </m:r>
                              </m:lim>
                            </m:limLow>
                          </m:fName>
                          <m:e>
                            <m:limLow>
                              <m:limLowPr>
                                <m:ctrlPr>
                                  <a:rPr lang="en-US" altLang="ja-JP" sz="2000" b="0" i="1" smtClean="0">
                                    <a:solidFill>
                                      <a:schemeClr val="tx1"/>
                                    </a:solidFill>
                                    <a:latin typeface="Cambria Math" panose="02040503050406030204" pitchFamily="18" charset="0"/>
                                  </a:rPr>
                                </m:ctrlPr>
                              </m:limLowPr>
                              <m:e>
                                <m:r>
                                  <m:rPr>
                                    <m:sty m:val="p"/>
                                  </m:rPr>
                                  <a:rPr lang="en-US" altLang="ja-JP" sz="2000" b="0" i="0" smtClean="0">
                                    <a:solidFill>
                                      <a:schemeClr val="tx1"/>
                                    </a:solidFill>
                                    <a:latin typeface="Cambria Math" panose="02040503050406030204" pitchFamily="18" charset="0"/>
                                  </a:rPr>
                                  <m:t>min</m:t>
                                </m:r>
                              </m:e>
                              <m:lim>
                                <m:r>
                                  <a:rPr lang="en-US" altLang="ja-JP" sz="2000" b="1" i="1" smtClean="0">
                                    <a:solidFill>
                                      <a:schemeClr val="tx1"/>
                                    </a:solidFill>
                                    <a:latin typeface="Cambria Math" panose="02040503050406030204" pitchFamily="18" charset="0"/>
                                  </a:rPr>
                                  <m:t>𝒘</m:t>
                                </m:r>
                                <m:r>
                                  <a:rPr lang="en-US" altLang="ja-JP" sz="2000" b="1" i="1" smtClean="0">
                                    <a:solidFill>
                                      <a:schemeClr val="tx1"/>
                                    </a:solidFill>
                                    <a:latin typeface="Cambria Math" panose="02040503050406030204" pitchFamily="18" charset="0"/>
                                  </a:rPr>
                                  <m:t>, </m:t>
                                </m:r>
                                <m:r>
                                  <a:rPr lang="en-US" altLang="ja-JP" sz="2000" b="1" i="1" smtClean="0">
                                    <a:solidFill>
                                      <a:schemeClr val="tx1"/>
                                    </a:solidFill>
                                    <a:latin typeface="Cambria Math" panose="02040503050406030204" pitchFamily="18" charset="0"/>
                                  </a:rPr>
                                  <m:t>𝝃</m:t>
                                </m:r>
                                <m:r>
                                  <a:rPr lang="en-US" altLang="ja-JP" sz="2000" b="0" i="1" smtClean="0">
                                    <a:solidFill>
                                      <a:schemeClr val="tx1"/>
                                    </a:solidFill>
                                    <a:latin typeface="Cambria Math" panose="02040503050406030204" pitchFamily="18" charset="0"/>
                                  </a:rPr>
                                  <m:t>, </m:t>
                                </m:r>
                                <m:r>
                                  <a:rPr lang="en-US" altLang="ja-JP" sz="2000" b="0" i="1" smtClean="0">
                                    <a:solidFill>
                                      <a:schemeClr val="tx1"/>
                                    </a:solidFill>
                                    <a:latin typeface="Cambria Math" panose="02040503050406030204" pitchFamily="18" charset="0"/>
                                  </a:rPr>
                                  <m:t>𝜌</m:t>
                                </m:r>
                              </m:lim>
                            </m:limLow>
                          </m:e>
                        </m:func>
                        <m:r>
                          <a:rPr lang="en-US" altLang="ja-JP" sz="2000" b="0" i="1" smtClean="0">
                            <a:solidFill>
                              <a:schemeClr val="tx1"/>
                            </a:solidFill>
                            <a:latin typeface="Cambria Math" panose="02040503050406030204" pitchFamily="18" charset="0"/>
                          </a:rPr>
                          <m:t>𝐿</m:t>
                        </m:r>
                        <m:d>
                          <m:dPr>
                            <m:ctrlPr>
                              <a:rPr lang="en-US" altLang="ja-JP" sz="2000" b="1" i="1">
                                <a:solidFill>
                                  <a:schemeClr val="tx1"/>
                                </a:solidFill>
                                <a:latin typeface="Cambria Math" panose="02040503050406030204" pitchFamily="18" charset="0"/>
                              </a:rPr>
                            </m:ctrlPr>
                          </m:dPr>
                          <m:e>
                            <m:r>
                              <a:rPr lang="en-US" altLang="ja-JP" sz="2000" b="1" i="1">
                                <a:solidFill>
                                  <a:schemeClr val="tx1"/>
                                </a:solidFill>
                                <a:latin typeface="Cambria Math" panose="02040503050406030204" pitchFamily="18" charset="0"/>
                              </a:rPr>
                              <m:t>𝒘</m:t>
                            </m:r>
                            <m:r>
                              <a:rPr lang="en-US" altLang="ja-JP" sz="2000" b="0" i="1" smtClean="0">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 </m:t>
                            </m:r>
                            <m:r>
                              <a:rPr lang="en-US" altLang="ja-JP" sz="2000" b="1" i="1">
                                <a:solidFill>
                                  <a:schemeClr val="tx1"/>
                                </a:solidFill>
                                <a:latin typeface="Cambria Math" panose="02040503050406030204" pitchFamily="18" charset="0"/>
                              </a:rPr>
                              <m:t>𝝃</m:t>
                            </m:r>
                            <m:r>
                              <a:rPr lang="en-US" altLang="ja-JP" sz="2000" b="1" i="1">
                                <a:solidFill>
                                  <a:schemeClr val="tx1"/>
                                </a:solidFill>
                                <a:latin typeface="Cambria Math" panose="02040503050406030204" pitchFamily="18" charset="0"/>
                              </a:rPr>
                              <m:t>, </m:t>
                            </m:r>
                            <m:r>
                              <a:rPr lang="en-US" altLang="ja-JP" sz="2000" b="1" i="1">
                                <a:solidFill>
                                  <a:schemeClr val="tx1"/>
                                </a:solidFill>
                                <a:latin typeface="Cambria Math" panose="02040503050406030204" pitchFamily="18" charset="0"/>
                              </a:rPr>
                              <m:t>𝝆</m:t>
                            </m:r>
                            <m:r>
                              <a:rPr lang="en-US" altLang="ja-JP" sz="2000" b="1" i="1">
                                <a:solidFill>
                                  <a:schemeClr val="tx1"/>
                                </a:solidFill>
                                <a:latin typeface="Cambria Math" panose="02040503050406030204" pitchFamily="18" charset="0"/>
                              </a:rPr>
                              <m:t>, </m:t>
                            </m:r>
                            <m:r>
                              <a:rPr lang="en-US" altLang="ja-JP" sz="2000" b="1" i="1">
                                <a:solidFill>
                                  <a:schemeClr val="tx1"/>
                                </a:solidFill>
                                <a:latin typeface="Cambria Math" panose="02040503050406030204" pitchFamily="18" charset="0"/>
                              </a:rPr>
                              <m:t>𝜶</m:t>
                            </m:r>
                            <m:r>
                              <a:rPr lang="en-US" altLang="ja-JP" sz="2000" b="1" i="1">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𝜷</m:t>
                            </m:r>
                          </m:e>
                        </m:d>
                        <m:r>
                          <a:rPr lang="en-US" altLang="ja-JP" sz="2000" b="1" i="1">
                            <a:solidFill>
                              <a:schemeClr val="tx1"/>
                            </a:solidFill>
                            <a:latin typeface="Cambria Math" panose="02040503050406030204" pitchFamily="18" charset="0"/>
                          </a:rPr>
                          <m:t>=</m:t>
                        </m:r>
                        <m:r>
                          <a:rPr lang="en-US" altLang="ja-JP" sz="2000" b="1" i="1" smtClean="0">
                            <a:solidFill>
                              <a:schemeClr val="tx1"/>
                            </a:solidFill>
                            <a:latin typeface="Cambria Math" panose="02040503050406030204" pitchFamily="18" charset="0"/>
                          </a:rPr>
                          <m:t> </m:t>
                        </m:r>
                        <m:func>
                          <m:funcPr>
                            <m:ctrlPr>
                              <a:rPr lang="ja-JP" altLang="ja-JP" sz="2000" i="1">
                                <a:solidFill>
                                  <a:schemeClr val="tx1"/>
                                </a:solidFill>
                                <a:latin typeface="Cambria Math" panose="02040503050406030204" pitchFamily="18" charset="0"/>
                              </a:rPr>
                            </m:ctrlPr>
                          </m:funcPr>
                          <m:fName>
                            <m:limLow>
                              <m:limLowPr>
                                <m:ctrlPr>
                                  <a:rPr lang="ja-JP" altLang="ja-JP" sz="2000" i="1">
                                    <a:solidFill>
                                      <a:schemeClr val="tx1"/>
                                    </a:solidFill>
                                    <a:latin typeface="Cambria Math" panose="02040503050406030204" pitchFamily="18" charset="0"/>
                                  </a:rPr>
                                </m:ctrlPr>
                              </m:limLowPr>
                              <m:e>
                                <m:r>
                                  <m:rPr>
                                    <m:sty m:val="p"/>
                                  </m:rPr>
                                  <a:rPr lang="de-DE" altLang="ja-JP" sz="2000" i="0">
                                    <a:solidFill>
                                      <a:schemeClr val="tx1"/>
                                    </a:solidFill>
                                    <a:latin typeface="Cambria Math" panose="02040503050406030204" pitchFamily="18" charset="0"/>
                                  </a:rPr>
                                  <m:t>min</m:t>
                                </m:r>
                              </m:e>
                              <m:lim>
                                <m:r>
                                  <a:rPr lang="de-DE" altLang="ja-JP" sz="2000" b="1" i="1">
                                    <a:solidFill>
                                      <a:schemeClr val="tx1"/>
                                    </a:solidFill>
                                    <a:latin typeface="Cambria Math" panose="02040503050406030204" pitchFamily="18" charset="0"/>
                                  </a:rPr>
                                  <m:t>𝜶</m:t>
                                </m:r>
                                <m:r>
                                  <a:rPr lang="de-DE" altLang="ja-JP" sz="2000" b="1" i="0">
                                    <a:solidFill>
                                      <a:schemeClr val="tx1"/>
                                    </a:solidFill>
                                    <a:latin typeface="Cambria Math" panose="02040503050406030204" pitchFamily="18" charset="0"/>
                                  </a:rPr>
                                  <m:t> </m:t>
                                </m:r>
                              </m:lim>
                            </m:limLow>
                          </m:fName>
                          <m:e>
                            <m:nary>
                              <m:naryPr>
                                <m:chr m:val="∑"/>
                                <m:supHide m:val="on"/>
                                <m:ctrlPr>
                                  <a:rPr lang="ja-JP" altLang="ja-JP" sz="2000" i="1">
                                    <a:solidFill>
                                      <a:schemeClr val="tx1"/>
                                    </a:solidFill>
                                    <a:latin typeface="Cambria Math" panose="02040503050406030204" pitchFamily="18" charset="0"/>
                                  </a:rPr>
                                </m:ctrlPr>
                              </m:naryPr>
                              <m:sub>
                                <m:r>
                                  <m:rPr>
                                    <m:sty m:val="p"/>
                                  </m:rPr>
                                  <a:rPr lang="de-DE" altLang="ja-JP" sz="2000" i="0">
                                    <a:solidFill>
                                      <a:schemeClr val="tx1"/>
                                    </a:solidFill>
                                    <a:latin typeface="Cambria Math" panose="02040503050406030204" pitchFamily="18" charset="0"/>
                                  </a:rPr>
                                  <m:t>ij</m:t>
                                </m:r>
                              </m:sub>
                              <m:sup/>
                              <m:e>
                                <m:sSub>
                                  <m:sSubPr>
                                    <m:ctrlPr>
                                      <a:rPr lang="ja-JP" altLang="ja-JP" sz="2000" i="1">
                                        <a:solidFill>
                                          <a:schemeClr val="tx1"/>
                                        </a:solidFill>
                                        <a:latin typeface="Cambria Math" panose="02040503050406030204" pitchFamily="18" charset="0"/>
                                      </a:rPr>
                                    </m:ctrlPr>
                                  </m:sSubPr>
                                  <m:e>
                                    <m:r>
                                      <a:rPr lang="de-DE" altLang="ja-JP" sz="2000" i="1">
                                        <a:solidFill>
                                          <a:schemeClr val="tx1"/>
                                        </a:solidFill>
                                        <a:latin typeface="Cambria Math" panose="02040503050406030204" pitchFamily="18" charset="0"/>
                                      </a:rPr>
                                      <m:t>𝛼</m:t>
                                    </m:r>
                                  </m:e>
                                  <m:sub>
                                    <m:r>
                                      <a:rPr lang="de-DE" altLang="ja-JP" sz="2000" i="1">
                                        <a:solidFill>
                                          <a:schemeClr val="tx1"/>
                                        </a:solidFill>
                                        <a:latin typeface="Cambria Math" panose="02040503050406030204" pitchFamily="18" charset="0"/>
                                      </a:rPr>
                                      <m:t>𝑖</m:t>
                                    </m:r>
                                  </m:sub>
                                </m:sSub>
                                <m:sSub>
                                  <m:sSubPr>
                                    <m:ctrlPr>
                                      <a:rPr lang="ja-JP" altLang="ja-JP" sz="2000" i="1">
                                        <a:solidFill>
                                          <a:schemeClr val="tx1"/>
                                        </a:solidFill>
                                        <a:latin typeface="Cambria Math" panose="02040503050406030204" pitchFamily="18" charset="0"/>
                                      </a:rPr>
                                    </m:ctrlPr>
                                  </m:sSubPr>
                                  <m:e>
                                    <m:r>
                                      <a:rPr lang="de-DE" altLang="ja-JP" sz="2000" i="1">
                                        <a:solidFill>
                                          <a:schemeClr val="tx1"/>
                                        </a:solidFill>
                                        <a:latin typeface="Cambria Math" panose="02040503050406030204" pitchFamily="18" charset="0"/>
                                      </a:rPr>
                                      <m:t>𝛼</m:t>
                                    </m:r>
                                  </m:e>
                                  <m:sub>
                                    <m:r>
                                      <a:rPr lang="de-DE" altLang="ja-JP" sz="2000" i="1">
                                        <a:solidFill>
                                          <a:schemeClr val="tx1"/>
                                        </a:solidFill>
                                        <a:latin typeface="Cambria Math" panose="02040503050406030204" pitchFamily="18" charset="0"/>
                                      </a:rPr>
                                      <m:t>𝑗</m:t>
                                    </m:r>
                                  </m:sub>
                                </m:sSub>
                                <m:r>
                                  <a:rPr lang="en-US" altLang="ja-JP" sz="2000" b="0" i="1" smtClean="0">
                                    <a:solidFill>
                                      <a:schemeClr val="tx1"/>
                                    </a:solidFill>
                                    <a:latin typeface="Cambria Math" panose="02040503050406030204" pitchFamily="18" charset="0"/>
                                  </a:rPr>
                                  <m:t>(</m:t>
                                </m:r>
                                <m:r>
                                  <a:rPr lang="de-DE" altLang="ja-JP" sz="2000" b="1" i="0">
                                    <a:solidFill>
                                      <a:schemeClr val="tx1"/>
                                    </a:solidFill>
                                    <a:latin typeface="Cambria Math" panose="02040503050406030204" pitchFamily="18" charset="0"/>
                                  </a:rPr>
                                  <m:t>𝚽</m:t>
                                </m:r>
                                <m:d>
                                  <m:dPr>
                                    <m:ctrlPr>
                                      <a:rPr lang="ja-JP" altLang="ja-JP" sz="2000" b="1" i="1">
                                        <a:solidFill>
                                          <a:schemeClr val="tx1"/>
                                        </a:solidFill>
                                        <a:latin typeface="Cambria Math" panose="02040503050406030204" pitchFamily="18" charset="0"/>
                                      </a:rPr>
                                    </m:ctrlPr>
                                  </m:dPr>
                                  <m:e>
                                    <m:sSub>
                                      <m:sSubPr>
                                        <m:ctrlPr>
                                          <a:rPr lang="ja-JP" altLang="ja-JP" sz="2000" b="1" i="1">
                                            <a:solidFill>
                                              <a:schemeClr val="tx1"/>
                                            </a:solidFill>
                                            <a:latin typeface="Cambria Math" panose="02040503050406030204" pitchFamily="18" charset="0"/>
                                          </a:rPr>
                                        </m:ctrlPr>
                                      </m:sSubPr>
                                      <m:e>
                                        <m:r>
                                          <a:rPr lang="de-DE" altLang="ja-JP" sz="2000" b="1" i="1">
                                            <a:solidFill>
                                              <a:schemeClr val="tx1"/>
                                            </a:solidFill>
                                            <a:latin typeface="Cambria Math" panose="02040503050406030204" pitchFamily="18" charset="0"/>
                                          </a:rPr>
                                          <m:t>𝒙</m:t>
                                        </m:r>
                                      </m:e>
                                      <m:sub>
                                        <m:r>
                                          <a:rPr lang="de-DE" altLang="ja-JP" sz="2000" i="1">
                                            <a:solidFill>
                                              <a:schemeClr val="tx1"/>
                                            </a:solidFill>
                                            <a:latin typeface="Cambria Math" panose="02040503050406030204" pitchFamily="18" charset="0"/>
                                          </a:rPr>
                                          <m:t>𝑖</m:t>
                                        </m:r>
                                      </m:sub>
                                    </m:sSub>
                                  </m:e>
                                </m:d>
                                <m:r>
                                  <a:rPr lang="en-US" altLang="ja-JP" sz="2000" b="1" i="1" smtClean="0">
                                    <a:solidFill>
                                      <a:schemeClr val="tx1"/>
                                    </a:solidFill>
                                    <a:latin typeface="Cambria Math" panose="02040503050406030204" pitchFamily="18" charset="0"/>
                                  </a:rPr>
                                  <m:t>⋅</m:t>
                                </m:r>
                                <m:r>
                                  <a:rPr lang="de-DE" altLang="ja-JP" sz="2000" b="1" i="0">
                                    <a:solidFill>
                                      <a:schemeClr val="tx1"/>
                                    </a:solidFill>
                                    <a:latin typeface="Cambria Math" panose="02040503050406030204" pitchFamily="18" charset="0"/>
                                  </a:rPr>
                                  <m:t>𝚽</m:t>
                                </m:r>
                                <m:d>
                                  <m:dPr>
                                    <m:ctrlPr>
                                      <a:rPr lang="de-DE" altLang="ja-JP" sz="2000" b="1" i="1">
                                        <a:solidFill>
                                          <a:schemeClr val="tx1"/>
                                        </a:solidFill>
                                        <a:latin typeface="Cambria Math" panose="02040503050406030204" pitchFamily="18" charset="0"/>
                                      </a:rPr>
                                    </m:ctrlPr>
                                  </m:dPr>
                                  <m:e>
                                    <m:sSub>
                                      <m:sSubPr>
                                        <m:ctrlPr>
                                          <a:rPr lang="ja-JP" altLang="ja-JP" sz="2000" b="1" i="1">
                                            <a:solidFill>
                                              <a:schemeClr val="tx1"/>
                                            </a:solidFill>
                                            <a:latin typeface="Cambria Math" panose="02040503050406030204" pitchFamily="18" charset="0"/>
                                          </a:rPr>
                                        </m:ctrlPr>
                                      </m:sSubPr>
                                      <m:e>
                                        <m:r>
                                          <a:rPr lang="de-DE" altLang="ja-JP" sz="2000" b="1" i="1">
                                            <a:solidFill>
                                              <a:schemeClr val="tx1"/>
                                            </a:solidFill>
                                            <a:latin typeface="Cambria Math" panose="02040503050406030204" pitchFamily="18" charset="0"/>
                                          </a:rPr>
                                          <m:t>𝒙</m:t>
                                        </m:r>
                                      </m:e>
                                      <m:sub>
                                        <m:r>
                                          <a:rPr lang="de-DE" altLang="ja-JP" sz="2000" i="1">
                                            <a:solidFill>
                                              <a:schemeClr val="tx1"/>
                                            </a:solidFill>
                                            <a:latin typeface="Cambria Math" panose="02040503050406030204" pitchFamily="18" charset="0"/>
                                          </a:rPr>
                                          <m:t>𝑗</m:t>
                                        </m:r>
                                      </m:sub>
                                    </m:sSub>
                                  </m:e>
                                </m:d>
                                <m:r>
                                  <a:rPr lang="en-US" altLang="ja-JP" sz="2000" b="1" i="0" smtClean="0">
                                    <a:solidFill>
                                      <a:schemeClr val="tx1"/>
                                    </a:solidFill>
                                    <a:latin typeface="Cambria Math" panose="02040503050406030204" pitchFamily="18" charset="0"/>
                                  </a:rPr>
                                  <m:t>)</m:t>
                                </m:r>
                              </m:e>
                            </m:nary>
                          </m:e>
                        </m:func>
                      </m:oMath>
                    </m:oMathPara>
                  </a14:m>
                  <a:endParaRPr lang="en-US" altLang="ja-JP" sz="2000" dirty="0">
                    <a:solidFill>
                      <a:schemeClr val="tx1"/>
                    </a:solidFill>
                    <a:effectLst/>
                  </a:endParaRPr>
                </a:p>
                <a:p>
                  <a:pPr algn="ctr"/>
                  <a14:m>
                    <m:oMath xmlns:m="http://schemas.openxmlformats.org/officeDocument/2006/math">
                      <m:func>
                        <m:funcPr>
                          <m:ctrlPr>
                            <a:rPr lang="ja-JP" altLang="ja-JP" sz="2000" i="1" smtClean="0">
                              <a:solidFill>
                                <a:schemeClr val="tx1"/>
                              </a:solidFill>
                              <a:latin typeface="Cambria Math" panose="02040503050406030204" pitchFamily="18" charset="0"/>
                            </a:rPr>
                          </m:ctrlPr>
                        </m:funcPr>
                        <m:fName>
                          <m:limLow>
                            <m:limLowPr>
                              <m:ctrlPr>
                                <a:rPr lang="ja-JP" altLang="ja-JP" sz="2000" i="1">
                                  <a:solidFill>
                                    <a:schemeClr val="tx1"/>
                                  </a:solidFill>
                                  <a:latin typeface="Cambria Math" panose="02040503050406030204" pitchFamily="18" charset="0"/>
                                </a:rPr>
                              </m:ctrlPr>
                            </m:limLowPr>
                            <m:e>
                              <m:r>
                                <m:rPr>
                                  <m:sty m:val="p"/>
                                </m:rPr>
                                <a:rPr lang="de-DE" altLang="ja-JP" sz="2000">
                                  <a:solidFill>
                                    <a:schemeClr val="tx1"/>
                                  </a:solidFill>
                                  <a:latin typeface="Cambria Math" panose="02040503050406030204" pitchFamily="18" charset="0"/>
                                </a:rPr>
                                <m:t>subject</m:t>
                              </m:r>
                              <m:r>
                                <a:rPr lang="de-DE" altLang="ja-JP" sz="2000">
                                  <a:solidFill>
                                    <a:schemeClr val="tx1"/>
                                  </a:solidFill>
                                  <a:latin typeface="Cambria Math" panose="02040503050406030204" pitchFamily="18" charset="0"/>
                                </a:rPr>
                                <m:t> </m:t>
                              </m:r>
                              <m:r>
                                <m:rPr>
                                  <m:sty m:val="p"/>
                                </m:rPr>
                                <a:rPr lang="de-DE" altLang="ja-JP" sz="2000">
                                  <a:solidFill>
                                    <a:schemeClr val="tx1"/>
                                  </a:solidFill>
                                  <a:latin typeface="Cambria Math" panose="02040503050406030204" pitchFamily="18" charset="0"/>
                                </a:rPr>
                                <m:t>to</m:t>
                              </m:r>
                            </m:e>
                            <m:lim>
                              <m:r>
                                <a:rPr lang="de-DE" altLang="ja-JP" sz="2000" i="1">
                                  <a:solidFill>
                                    <a:schemeClr val="tx1"/>
                                  </a:solidFill>
                                  <a:latin typeface="Cambria Math" panose="02040503050406030204" pitchFamily="18" charset="0"/>
                                </a:rPr>
                                <m:t> </m:t>
                              </m:r>
                            </m:lim>
                          </m:limLow>
                        </m:fName>
                        <m:e/>
                      </m:func>
                      <m:r>
                        <a:rPr lang="de-DE" altLang="ja-JP" sz="2000" i="1">
                          <a:solidFill>
                            <a:schemeClr val="tx1"/>
                          </a:solidFill>
                          <a:latin typeface="Cambria Math" panose="02040503050406030204" pitchFamily="18" charset="0"/>
                        </a:rPr>
                        <m:t>0≤</m:t>
                      </m:r>
                      <m:sSub>
                        <m:sSubPr>
                          <m:ctrlPr>
                            <a:rPr lang="ja-JP" altLang="ja-JP" sz="2000" i="1">
                              <a:solidFill>
                                <a:schemeClr val="tx1"/>
                              </a:solidFill>
                              <a:latin typeface="Cambria Math" panose="02040503050406030204" pitchFamily="18" charset="0"/>
                            </a:rPr>
                          </m:ctrlPr>
                        </m:sSubPr>
                        <m:e>
                          <m:r>
                            <a:rPr lang="de-DE" altLang="ja-JP" sz="2000" i="1">
                              <a:solidFill>
                                <a:schemeClr val="tx1"/>
                              </a:solidFill>
                              <a:latin typeface="Cambria Math" panose="02040503050406030204" pitchFamily="18" charset="0"/>
                            </a:rPr>
                            <m:t>𝛼</m:t>
                          </m:r>
                        </m:e>
                        <m:sub>
                          <m:r>
                            <a:rPr lang="de-DE" altLang="ja-JP" sz="2000" i="1">
                              <a:solidFill>
                                <a:schemeClr val="tx1"/>
                              </a:solidFill>
                              <a:latin typeface="Cambria Math" panose="02040503050406030204" pitchFamily="18" charset="0"/>
                            </a:rPr>
                            <m:t>𝑖</m:t>
                          </m:r>
                        </m:sub>
                      </m:sSub>
                      <m:r>
                        <a:rPr lang="de-DE" altLang="ja-JP" sz="2000" i="1">
                          <a:solidFill>
                            <a:schemeClr val="tx1"/>
                          </a:solidFill>
                          <a:latin typeface="Cambria Math" panose="02040503050406030204" pitchFamily="18" charset="0"/>
                        </a:rPr>
                        <m:t>≤</m:t>
                      </m:r>
                      <m:f>
                        <m:fPr>
                          <m:ctrlPr>
                            <a:rPr lang="ja-JP" altLang="ja-JP" sz="2000" i="1">
                              <a:solidFill>
                                <a:schemeClr val="tx1"/>
                              </a:solidFill>
                              <a:latin typeface="Cambria Math" panose="02040503050406030204" pitchFamily="18" charset="0"/>
                            </a:rPr>
                          </m:ctrlPr>
                        </m:fPr>
                        <m:num>
                          <m:r>
                            <a:rPr lang="de-DE" altLang="ja-JP" sz="2000" i="1">
                              <a:solidFill>
                                <a:schemeClr val="tx1"/>
                              </a:solidFill>
                              <a:latin typeface="Cambria Math" panose="02040503050406030204" pitchFamily="18" charset="0"/>
                            </a:rPr>
                            <m:t>1</m:t>
                          </m:r>
                        </m:num>
                        <m:den>
                          <m:r>
                            <a:rPr lang="de-DE" altLang="ja-JP" sz="2000" i="1">
                              <a:solidFill>
                                <a:schemeClr val="tx1"/>
                              </a:solidFill>
                              <a:latin typeface="Cambria Math" panose="02040503050406030204" pitchFamily="18" charset="0"/>
                            </a:rPr>
                            <m:t>𝑣𝑙</m:t>
                          </m:r>
                        </m:den>
                      </m:f>
                      <m:r>
                        <a:rPr lang="en-US" altLang="ja-JP" sz="2000" b="0" i="1" smtClean="0">
                          <a:solidFill>
                            <a:schemeClr val="tx1"/>
                          </a:solidFill>
                          <a:latin typeface="Cambria Math" panose="02040503050406030204" pitchFamily="18" charset="0"/>
                        </a:rPr>
                        <m:t>, </m:t>
                      </m:r>
                      <m:nary>
                        <m:naryPr>
                          <m:chr m:val="∑"/>
                          <m:supHide m:val="on"/>
                          <m:ctrlPr>
                            <a:rPr lang="en-US" altLang="ja-JP" sz="2000" b="0" i="1" smtClean="0">
                              <a:solidFill>
                                <a:schemeClr val="tx1"/>
                              </a:solidFill>
                              <a:latin typeface="Cambria Math" panose="02040503050406030204" pitchFamily="18" charset="0"/>
                            </a:rPr>
                          </m:ctrlPr>
                        </m:naryPr>
                        <m:sub>
                          <m:r>
                            <a:rPr lang="en-US" altLang="ja-JP" sz="2000" b="0" i="1" smtClean="0">
                              <a:solidFill>
                                <a:schemeClr val="tx1"/>
                              </a:solidFill>
                              <a:latin typeface="Cambria Math" panose="02040503050406030204" pitchFamily="18" charset="0"/>
                            </a:rPr>
                            <m:t>𝑖</m:t>
                          </m:r>
                        </m:sub>
                        <m:sup/>
                        <m:e>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𝛼</m:t>
                              </m:r>
                            </m:e>
                            <m:sub>
                              <m:r>
                                <a:rPr lang="en-US" altLang="ja-JP" sz="2000" b="0" i="1" smtClean="0">
                                  <a:solidFill>
                                    <a:schemeClr val="tx1"/>
                                  </a:solidFill>
                                  <a:latin typeface="Cambria Math" panose="02040503050406030204" pitchFamily="18" charset="0"/>
                                </a:rPr>
                                <m:t>𝑖</m:t>
                              </m:r>
                            </m:sub>
                          </m:sSub>
                        </m:e>
                      </m:nary>
                      <m:r>
                        <a:rPr lang="en-US" altLang="ja-JP" sz="2000" b="0" i="1" smtClean="0">
                          <a:solidFill>
                            <a:schemeClr val="tx1"/>
                          </a:solidFill>
                          <a:latin typeface="Cambria Math" panose="02040503050406030204" pitchFamily="18" charset="0"/>
                        </a:rPr>
                        <m:t>=1</m:t>
                      </m:r>
                    </m:oMath>
                  </a14:m>
                  <a:r>
                    <a:rPr lang="de-DE" altLang="ja-JP" sz="2000" dirty="0">
                      <a:solidFill>
                        <a:schemeClr val="tx1"/>
                      </a:solidFill>
                    </a:rPr>
                    <a:t>.</a:t>
                  </a:r>
                  <a:r>
                    <a:rPr lang="ja-JP" altLang="ja-JP" sz="2000">
                      <a:solidFill>
                        <a:schemeClr val="tx1"/>
                      </a:solidFill>
                      <a:effectLst/>
                    </a:rPr>
                    <a:t> </a:t>
                  </a:r>
                  <a:endParaRPr kumimoji="1" lang="ja-JP" altLang="en-US" sz="2000">
                    <a:solidFill>
                      <a:schemeClr val="tx1"/>
                    </a:solidFill>
                  </a:endParaRPr>
                </a:p>
              </p:txBody>
            </p:sp>
          </mc:Choice>
          <mc:Fallback xmlns="">
            <p:sp>
              <p:nvSpPr>
                <p:cNvPr id="37" name="正方形/長方形 36">
                  <a:extLst>
                    <a:ext uri="{FF2B5EF4-FFF2-40B4-BE49-F238E27FC236}">
                      <a16:creationId xmlns:a16="http://schemas.microsoft.com/office/drawing/2014/main" id="{E25BE3AC-3139-2D42-B106-B1EDE6D2781A}"/>
                    </a:ext>
                  </a:extLst>
                </p:cNvPr>
                <p:cNvSpPr>
                  <a:spLocks noRot="1" noChangeAspect="1" noMove="1" noResize="1" noEditPoints="1" noAdjustHandles="1" noChangeArrowheads="1" noChangeShapeType="1" noTextEdit="1"/>
                </p:cNvSpPr>
                <p:nvPr/>
              </p:nvSpPr>
              <p:spPr>
                <a:xfrm>
                  <a:off x="2670243" y="4389542"/>
                  <a:ext cx="6422805" cy="1313896"/>
                </a:xfrm>
                <a:prstGeom prst="rect">
                  <a:avLst/>
                </a:prstGeom>
                <a:blipFill>
                  <a:blip r:embed="rId6"/>
                  <a:stretch>
                    <a:fillRect t="-81905" b="-72381"/>
                  </a:stretch>
                </a:blipFill>
                <a:ln>
                  <a:noFill/>
                </a:ln>
              </p:spPr>
              <p:txBody>
                <a:bodyPr/>
                <a:lstStyle/>
                <a:p>
                  <a:r>
                    <a:rPr lang="ja-JP" altLang="en-US">
                      <a:noFill/>
                    </a:rPr>
                    <a:t> </a:t>
                  </a:r>
                </a:p>
              </p:txBody>
            </p:sp>
          </mc:Fallback>
        </mc:AlternateContent>
        <p:sp>
          <p:nvSpPr>
            <p:cNvPr id="39" name="テキスト ボックス 38">
              <a:extLst>
                <a:ext uri="{FF2B5EF4-FFF2-40B4-BE49-F238E27FC236}">
                  <a16:creationId xmlns:a16="http://schemas.microsoft.com/office/drawing/2014/main" id="{FACD9AE8-5158-BB4D-990C-6D16D2E3C778}"/>
                </a:ext>
              </a:extLst>
            </p:cNvPr>
            <p:cNvSpPr txBox="1"/>
            <p:nvPr/>
          </p:nvSpPr>
          <p:spPr>
            <a:xfrm>
              <a:off x="1036810" y="4416731"/>
              <a:ext cx="1415772" cy="461665"/>
            </a:xfrm>
            <a:prstGeom prst="rect">
              <a:avLst/>
            </a:prstGeom>
            <a:noFill/>
          </p:spPr>
          <p:txBody>
            <a:bodyPr wrap="none" rtlCol="0">
              <a:spAutoFit/>
            </a:bodyPr>
            <a:lstStyle/>
            <a:p>
              <a:r>
                <a:rPr kumimoji="1" lang="ja-JP" altLang="en-US" sz="2400"/>
                <a:t>双対問題</a:t>
              </a:r>
            </a:p>
          </p:txBody>
        </p:sp>
        <p:sp>
          <p:nvSpPr>
            <p:cNvPr id="19" name="U ターン矢印 18">
              <a:extLst>
                <a:ext uri="{FF2B5EF4-FFF2-40B4-BE49-F238E27FC236}">
                  <a16:creationId xmlns:a16="http://schemas.microsoft.com/office/drawing/2014/main" id="{3751E436-E148-4044-A45E-5C85E0E97FF4}"/>
                </a:ext>
              </a:extLst>
            </p:cNvPr>
            <p:cNvSpPr/>
            <p:nvPr/>
          </p:nvSpPr>
          <p:spPr>
            <a:xfrm>
              <a:off x="5442674" y="4211962"/>
              <a:ext cx="871524" cy="340006"/>
            </a:xfrm>
            <a:prstGeom prst="uturn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テキスト ボックス 43">
              <a:extLst>
                <a:ext uri="{FF2B5EF4-FFF2-40B4-BE49-F238E27FC236}">
                  <a16:creationId xmlns:a16="http://schemas.microsoft.com/office/drawing/2014/main" id="{991FBC6A-4E35-8A4A-971E-2E7CC0C8DDB5}"/>
                </a:ext>
              </a:extLst>
            </p:cNvPr>
            <p:cNvSpPr txBox="1"/>
            <p:nvPr/>
          </p:nvSpPr>
          <p:spPr>
            <a:xfrm>
              <a:off x="6332722" y="4086705"/>
              <a:ext cx="1800493" cy="369332"/>
            </a:xfrm>
            <a:prstGeom prst="rect">
              <a:avLst/>
            </a:prstGeom>
            <a:noFill/>
          </p:spPr>
          <p:txBody>
            <a:bodyPr wrap="none" rtlCol="0">
              <a:spAutoFit/>
            </a:bodyPr>
            <a:lstStyle/>
            <a:p>
              <a:r>
                <a:rPr kumimoji="1" lang="ja-JP" altLang="en-US">
                  <a:solidFill>
                    <a:srgbClr val="C00000"/>
                  </a:solidFill>
                </a:rPr>
                <a:t>代入・符合反転</a:t>
              </a:r>
            </a:p>
          </p:txBody>
        </p:sp>
      </p:grpSp>
      <p:sp>
        <p:nvSpPr>
          <p:cNvPr id="47" name="正方形/長方形 46">
            <a:extLst>
              <a:ext uri="{FF2B5EF4-FFF2-40B4-BE49-F238E27FC236}">
                <a16:creationId xmlns:a16="http://schemas.microsoft.com/office/drawing/2014/main" id="{FC03ACD7-1432-454C-B1F7-C89993EC46F2}"/>
              </a:ext>
            </a:extLst>
          </p:cNvPr>
          <p:cNvSpPr/>
          <p:nvPr/>
        </p:nvSpPr>
        <p:spPr>
          <a:xfrm>
            <a:off x="1036810" y="5992260"/>
            <a:ext cx="10976989" cy="492443"/>
          </a:xfrm>
          <a:prstGeom prst="rect">
            <a:avLst/>
          </a:prstGeom>
        </p:spPr>
        <p:txBody>
          <a:bodyPr wrap="square">
            <a:spAutoFit/>
          </a:bodyPr>
          <a:lstStyle/>
          <a:p>
            <a:r>
              <a:rPr lang="en-US" altLang="ja-JP" sz="1200" kern="0" dirty="0">
                <a:latin typeface="Century" panose="02040604050505020304" pitchFamily="18" charset="0"/>
                <a:ea typeface="ＭＳ 明朝" panose="02020609040205080304" pitchFamily="49" charset="-128"/>
                <a:cs typeface="Times New Roman" panose="02020603050405020304" pitchFamily="18" charset="0"/>
              </a:rPr>
              <a:t>[3]</a:t>
            </a:r>
            <a:r>
              <a:rPr lang="en-US" altLang="ja-JP" sz="1400" kern="150" spc="10" dirty="0">
                <a:latin typeface="Century" panose="02040604050505020304" pitchFamily="18" charset="0"/>
                <a:ea typeface="ＭＳ 明朝" panose="02020609040205080304" pitchFamily="49" charset="-128"/>
                <a:cs typeface="Tahoma" panose="020B0604030504040204" pitchFamily="34" charset="0"/>
              </a:rPr>
              <a:t> </a:t>
            </a:r>
            <a:r>
              <a:rPr lang="en-US" altLang="ja-JP" sz="1200" kern="0" spc="10" dirty="0" err="1">
                <a:latin typeface="Century" panose="02040604050505020304" pitchFamily="18" charset="0"/>
                <a:ea typeface="ＭＳ Ｐゴシック" panose="020B0600070205080204" pitchFamily="34" charset="-128"/>
                <a:cs typeface="Times New Roman" panose="02020603050405020304" pitchFamily="18" charset="0"/>
              </a:rPr>
              <a:t>Schölkopf</a:t>
            </a:r>
            <a:r>
              <a:rPr lang="en-US" altLang="ja-JP" sz="1200" kern="0" spc="10" dirty="0">
                <a:latin typeface="Century" panose="02040604050505020304" pitchFamily="18" charset="0"/>
                <a:ea typeface="ＭＳ Ｐゴシック" panose="020B0600070205080204" pitchFamily="34" charset="-128"/>
                <a:cs typeface="Times New Roman" panose="02020603050405020304" pitchFamily="18" charset="0"/>
              </a:rPr>
              <a:t> B., Platt J., </a:t>
            </a:r>
            <a:r>
              <a:rPr lang="en-US" altLang="ja-JP" sz="1200" kern="0" spc="10" dirty="0" err="1">
                <a:latin typeface="Century" panose="02040604050505020304" pitchFamily="18" charset="0"/>
                <a:ea typeface="ＭＳ Ｐゴシック" panose="020B0600070205080204" pitchFamily="34" charset="-128"/>
                <a:cs typeface="Times New Roman" panose="02020603050405020304" pitchFamily="18" charset="0"/>
              </a:rPr>
              <a:t>Shawe</a:t>
            </a:r>
            <a:r>
              <a:rPr lang="en-US" altLang="ja-JP" sz="1200" kern="0" spc="10" dirty="0">
                <a:latin typeface="Century" panose="02040604050505020304" pitchFamily="18" charset="0"/>
                <a:ea typeface="ＭＳ Ｐゴシック" panose="020B0600070205080204" pitchFamily="34" charset="-128"/>
                <a:cs typeface="Times New Roman" panose="02020603050405020304" pitchFamily="18" charset="0"/>
              </a:rPr>
              <a:t>-Taylor J., </a:t>
            </a:r>
            <a:r>
              <a:rPr lang="en-US" altLang="ja-JP" sz="1200" kern="0" spc="10" dirty="0" err="1">
                <a:latin typeface="Century" panose="02040604050505020304" pitchFamily="18" charset="0"/>
                <a:ea typeface="ＭＳ Ｐゴシック" panose="020B0600070205080204" pitchFamily="34" charset="-128"/>
                <a:cs typeface="Times New Roman" panose="02020603050405020304" pitchFamily="18" charset="0"/>
              </a:rPr>
              <a:t>Smola</a:t>
            </a:r>
            <a:r>
              <a:rPr lang="en-US" altLang="ja-JP" sz="1200" kern="0" spc="10" dirty="0">
                <a:latin typeface="Century" panose="02040604050505020304" pitchFamily="18" charset="0"/>
                <a:ea typeface="ＭＳ Ｐゴシック" panose="020B0600070205080204" pitchFamily="34" charset="-128"/>
                <a:cs typeface="Times New Roman" panose="02020603050405020304" pitchFamily="18" charset="0"/>
              </a:rPr>
              <a:t> A.J., and Williamson R.C.2001. Estimating the support of a high-dimensional distribution. Neural Computation,13(7): 1443-1471.</a:t>
            </a:r>
            <a:endParaRPr lang="ja-JP" altLang="ja-JP" sz="1200" kern="150">
              <a:latin typeface="Times New Roman" panose="02020603050405020304" pitchFamily="18" charset="0"/>
              <a:ea typeface="ＭＳ 明朝" panose="02020609040205080304" pitchFamily="49" charset="-128"/>
              <a:cs typeface="Tahoma" panose="020B0604030504040204" pitchFamily="34" charset="0"/>
            </a:endParaRPr>
          </a:p>
        </p:txBody>
      </p:sp>
    </p:spTree>
    <p:extLst>
      <p:ext uri="{BB962C8B-B14F-4D97-AF65-F5344CB8AC3E}">
        <p14:creationId xmlns:p14="http://schemas.microsoft.com/office/powerpoint/2010/main" val="35997460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B3718EF9-0478-3847-AA20-A62CAAAF1AE3}"/>
                  </a:ext>
                </a:extLst>
              </p:cNvPr>
              <p:cNvSpPr/>
              <p:nvPr/>
            </p:nvSpPr>
            <p:spPr>
              <a:xfrm>
                <a:off x="1756882" y="4138174"/>
                <a:ext cx="9854070" cy="58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𝛼</m:t>
                        </m:r>
                      </m:e>
                      <m:sub>
                        <m:r>
                          <a:rPr lang="en-US" altLang="ja-JP" sz="2000" b="0" i="1" smtClean="0">
                            <a:solidFill>
                              <a:schemeClr val="tx1"/>
                            </a:solidFill>
                            <a:latin typeface="Cambria Math" panose="02040503050406030204" pitchFamily="18" charset="0"/>
                          </a:rPr>
                          <m:t>𝑖</m:t>
                        </m:r>
                      </m:sub>
                    </m:sSub>
                    <m:r>
                      <a:rPr lang="en-US" altLang="ja-JP" sz="2000" b="0" i="1" smtClean="0">
                        <a:solidFill>
                          <a:schemeClr val="tx1"/>
                        </a:solidFill>
                        <a:latin typeface="Cambria Math" panose="02040503050406030204" pitchFamily="18" charset="0"/>
                      </a:rPr>
                      <m:t>≠0</m:t>
                    </m:r>
                  </m:oMath>
                </a14:m>
                <a:r>
                  <a:rPr lang="ja-JP" altLang="en-US" sz="2000">
                    <a:solidFill>
                      <a:schemeClr val="tx1"/>
                    </a:solidFill>
                  </a:rPr>
                  <a:t>のとき</a:t>
                </a:r>
                <a:r>
                  <a:rPr lang="en-US" altLang="ja-JP" sz="2000" dirty="0">
                    <a:solidFill>
                      <a:schemeClr val="tx1"/>
                    </a:solidFill>
                  </a:rPr>
                  <a:t>, </a:t>
                </a:r>
                <a14:m>
                  <m:oMath xmlns:m="http://schemas.openxmlformats.org/officeDocument/2006/math">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𝜉</m:t>
                        </m:r>
                      </m:e>
                      <m:sub>
                        <m:r>
                          <a:rPr lang="en-US" altLang="ja-JP" sz="2000" b="0" i="1" smtClean="0">
                            <a:solidFill>
                              <a:schemeClr val="tx1"/>
                            </a:solidFill>
                            <a:latin typeface="Cambria Math" panose="02040503050406030204" pitchFamily="18" charset="0"/>
                          </a:rPr>
                          <m:t>𝑖</m:t>
                        </m:r>
                      </m:sub>
                    </m:sSub>
                    <m:r>
                      <a:rPr lang="en-US" altLang="ja-JP" sz="2000" b="0" i="1" smtClean="0">
                        <a:solidFill>
                          <a:schemeClr val="tx1"/>
                        </a:solidFill>
                        <a:latin typeface="Cambria Math" panose="02040503050406030204" pitchFamily="18" charset="0"/>
                      </a:rPr>
                      <m:t>=0</m:t>
                    </m:r>
                    <m:r>
                      <a:rPr lang="ja-JP" altLang="en-US" sz="2000" i="1">
                        <a:solidFill>
                          <a:schemeClr val="tx1"/>
                        </a:solidFill>
                        <a:latin typeface="Cambria Math" panose="02040503050406030204" pitchFamily="18" charset="0"/>
                      </a:rPr>
                      <m:t>が成立</m:t>
                    </m:r>
                    <m:r>
                      <a:rPr lang="ja-JP" altLang="en-US" sz="2000" i="1" smtClean="0">
                        <a:solidFill>
                          <a:schemeClr val="tx1"/>
                        </a:solidFill>
                        <a:latin typeface="Cambria Math" panose="02040503050406030204" pitchFamily="18" charset="0"/>
                      </a:rPr>
                      <m:t>し</m:t>
                    </m:r>
                  </m:oMath>
                </a14:m>
                <a:r>
                  <a:rPr lang="en-US" altLang="ja-JP" sz="2000" dirty="0">
                    <a:solidFill>
                      <a:schemeClr val="tx1"/>
                    </a:solidFill>
                  </a:rPr>
                  <a:t>, </a:t>
                </a:r>
                <a14:m>
                  <m:oMath xmlns:m="http://schemas.openxmlformats.org/officeDocument/2006/math">
                    <m:d>
                      <m:dPr>
                        <m:ctrlPr>
                          <a:rPr lang="en-US" altLang="ja-JP" sz="2000" i="1" smtClean="0">
                            <a:solidFill>
                              <a:schemeClr val="tx1"/>
                            </a:solidFill>
                            <a:latin typeface="Cambria Math" panose="02040503050406030204" pitchFamily="18" charset="0"/>
                          </a:rPr>
                        </m:ctrlPr>
                      </m:dPr>
                      <m:e>
                        <m:r>
                          <a:rPr lang="en-US" altLang="ja-JP" sz="2000" b="1" i="1">
                            <a:solidFill>
                              <a:schemeClr val="tx1"/>
                            </a:solidFill>
                            <a:latin typeface="Cambria Math" panose="02040503050406030204" pitchFamily="18" charset="0"/>
                          </a:rPr>
                          <m:t>𝒘</m:t>
                        </m:r>
                        <m:r>
                          <a:rPr lang="en-US" altLang="ja-JP" sz="2000" b="1" i="1" smtClean="0">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𝚽</m:t>
                        </m:r>
                        <m:d>
                          <m:dPr>
                            <m:ctrlPr>
                              <a:rPr lang="en-US" altLang="ja-JP" sz="2000"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b="1" i="1">
                                    <a:solidFill>
                                      <a:schemeClr val="tx1"/>
                                    </a:solidFill>
                                    <a:latin typeface="Cambria Math" panose="02040503050406030204" pitchFamily="18" charset="0"/>
                                  </a:rPr>
                                  <m:t>𝒙</m:t>
                                </m:r>
                              </m:e>
                              <m:sub>
                                <m:r>
                                  <a:rPr lang="en-US" altLang="ja-JP" sz="2000" i="1">
                                    <a:solidFill>
                                      <a:schemeClr val="tx1"/>
                                    </a:solidFill>
                                    <a:latin typeface="Cambria Math" panose="02040503050406030204" pitchFamily="18" charset="0"/>
                                  </a:rPr>
                                  <m:t>𝑖</m:t>
                                </m:r>
                              </m:sub>
                            </m:sSub>
                          </m:e>
                        </m:d>
                      </m:e>
                    </m:d>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𝜌</m:t>
                    </m:r>
                    <m:r>
                      <a:rPr lang="en-US" altLang="ja-JP" sz="2000" b="0" i="1" smtClean="0">
                        <a:solidFill>
                          <a:schemeClr val="tx1"/>
                        </a:solidFill>
                        <a:latin typeface="Cambria Math" panose="02040503050406030204" pitchFamily="18" charset="0"/>
                      </a:rPr>
                      <m:t>=0</m:t>
                    </m:r>
                    <m:r>
                      <a:rPr lang="en-US" altLang="ja-JP" sz="2000" b="0" i="0" smtClean="0">
                        <a:solidFill>
                          <a:schemeClr val="tx1"/>
                        </a:solidFill>
                        <a:latin typeface="Cambria Math" panose="02040503050406030204" pitchFamily="18" charset="0"/>
                      </a:rPr>
                      <m:t>.</m:t>
                    </m:r>
                  </m:oMath>
                </a14:m>
                <a:r>
                  <a:rPr lang="en-US" altLang="ja-JP" sz="2000" dirty="0">
                    <a:solidFill>
                      <a:schemeClr val="tx1"/>
                    </a:solidFill>
                  </a:rPr>
                  <a:t> </a:t>
                </a:r>
                <a:r>
                  <a:rPr lang="ja-JP" altLang="en-US" sz="2000">
                    <a:solidFill>
                      <a:schemeClr val="tx1"/>
                    </a:solidFill>
                  </a:rPr>
                  <a:t>つまり</a:t>
                </a:r>
                <a:r>
                  <a:rPr lang="en-US" altLang="ja-JP" sz="2000" dirty="0">
                    <a:solidFill>
                      <a:schemeClr val="tx1"/>
                    </a:solidFill>
                  </a:rPr>
                  <a:t>, </a:t>
                </a:r>
                <a14:m>
                  <m:oMath xmlns:m="http://schemas.openxmlformats.org/officeDocument/2006/math">
                    <m:sSub>
                      <m:sSubPr>
                        <m:ctrlPr>
                          <a:rPr lang="en-US" altLang="ja-JP" sz="2000" b="0" i="1" smtClean="0">
                            <a:solidFill>
                              <a:schemeClr val="tx1"/>
                            </a:solidFill>
                            <a:latin typeface="Cambria Math" panose="02040503050406030204" pitchFamily="18" charset="0"/>
                          </a:rPr>
                        </m:ctrlPr>
                      </m:sSubPr>
                      <m:e>
                        <m:r>
                          <a:rPr lang="en-US" altLang="ja-JP" sz="2000" b="1" i="1" smtClean="0">
                            <a:solidFill>
                              <a:schemeClr val="tx1"/>
                            </a:solidFill>
                            <a:latin typeface="Cambria Math" panose="02040503050406030204" pitchFamily="18" charset="0"/>
                          </a:rPr>
                          <m:t>𝒙</m:t>
                        </m:r>
                      </m:e>
                      <m:sub>
                        <m:r>
                          <a:rPr lang="en-US" altLang="ja-JP" sz="2000" b="0" i="1" smtClean="0">
                            <a:solidFill>
                              <a:schemeClr val="tx1"/>
                            </a:solidFill>
                            <a:latin typeface="Cambria Math" panose="02040503050406030204" pitchFamily="18" charset="0"/>
                          </a:rPr>
                          <m:t>𝑖</m:t>
                        </m:r>
                      </m:sub>
                    </m:sSub>
                  </m:oMath>
                </a14:m>
                <a:r>
                  <a:rPr lang="ja-JP" altLang="en-US" sz="2000">
                    <a:solidFill>
                      <a:schemeClr val="tx1"/>
                    </a:solidFill>
                  </a:rPr>
                  <a:t>は決定境界上にある</a:t>
                </a:r>
                <a:r>
                  <a:rPr lang="en-US" altLang="ja-JP" sz="2000" dirty="0">
                    <a:solidFill>
                      <a:schemeClr val="tx1"/>
                    </a:solidFill>
                  </a:rPr>
                  <a:t>.</a:t>
                </a:r>
              </a:p>
            </p:txBody>
          </p:sp>
        </mc:Choice>
        <mc:Fallback xmlns="">
          <p:sp>
            <p:nvSpPr>
              <p:cNvPr id="41" name="正方形/長方形 40">
                <a:extLst>
                  <a:ext uri="{FF2B5EF4-FFF2-40B4-BE49-F238E27FC236}">
                    <a16:creationId xmlns:a16="http://schemas.microsoft.com/office/drawing/2014/main" id="{B3718EF9-0478-3847-AA20-A62CAAAF1AE3}"/>
                  </a:ext>
                </a:extLst>
              </p:cNvPr>
              <p:cNvSpPr>
                <a:spLocks noRot="1" noChangeAspect="1" noMove="1" noResize="1" noEditPoints="1" noAdjustHandles="1" noChangeArrowheads="1" noChangeShapeType="1" noTextEdit="1"/>
              </p:cNvSpPr>
              <p:nvPr/>
            </p:nvSpPr>
            <p:spPr>
              <a:xfrm>
                <a:off x="1756882" y="4138174"/>
                <a:ext cx="9854070" cy="580931"/>
              </a:xfrm>
              <a:prstGeom prst="rect">
                <a:avLst/>
              </a:prstGeom>
              <a:blipFill>
                <a:blip r:embed="rId3"/>
                <a:stretch>
                  <a:fillRect b="-4255"/>
                </a:stretch>
              </a:blipFill>
              <a:ln>
                <a:noFill/>
              </a:ln>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669682" y="89315"/>
            <a:ext cx="9601200" cy="742960"/>
          </a:xfrm>
        </p:spPr>
        <p:txBody>
          <a:bodyPr>
            <a:normAutofit/>
          </a:bodyPr>
          <a:lstStyle/>
          <a:p>
            <a:r>
              <a:rPr lang="en-US" altLang="ja-JP" sz="4000" dirty="0"/>
              <a:t>O</a:t>
            </a:r>
            <a:r>
              <a:rPr kumimoji="1" lang="en-US" altLang="ja-JP" sz="4000" dirty="0"/>
              <a:t>ne-Class </a:t>
            </a:r>
            <a:r>
              <a:rPr lang="en-US" altLang="ja-JP" sz="4000" dirty="0"/>
              <a:t>SVM</a:t>
            </a:r>
            <a:r>
              <a:rPr lang="ja-JP" altLang="en-US" sz="4000"/>
              <a:t> </a:t>
            </a:r>
            <a:r>
              <a:rPr kumimoji="1" lang="ja-JP" altLang="en-US" sz="4000"/>
              <a:t>性質</a:t>
            </a:r>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D8A3907D-F2F2-1244-892B-2D7F02B9795D}"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a:xfrm>
            <a:off x="9472736" y="6453386"/>
            <a:ext cx="1596292" cy="404614"/>
          </a:xfrm>
        </p:spPr>
        <p:txBody>
          <a:bodyPr/>
          <a:lstStyle/>
          <a:p>
            <a:fld id="{C396DE94-E78B-4743-9932-E18BCB9B557B}" type="slidenum">
              <a:rPr kumimoji="1" lang="ja-JP" altLang="en-US" smtClean="0"/>
              <a:t>61</a:t>
            </a:fld>
            <a:endParaRPr kumimoji="1" lang="ja-JP" altLang="en-US"/>
          </a:p>
        </p:txBody>
      </p:sp>
      <p:sp>
        <p:nvSpPr>
          <p:cNvPr id="12" name="正方形/長方形 11">
            <a:extLst>
              <a:ext uri="{FF2B5EF4-FFF2-40B4-BE49-F238E27FC236}">
                <a16:creationId xmlns:a16="http://schemas.microsoft.com/office/drawing/2014/main" id="{46FACB84-6131-BE46-BE0A-B927E26C5FCA}"/>
              </a:ext>
            </a:extLst>
          </p:cNvPr>
          <p:cNvSpPr/>
          <p:nvPr/>
        </p:nvSpPr>
        <p:spPr>
          <a:xfrm>
            <a:off x="2485512" y="5255764"/>
            <a:ext cx="184731" cy="400110"/>
          </a:xfrm>
          <a:prstGeom prst="rect">
            <a:avLst/>
          </a:prstGeom>
        </p:spPr>
        <p:txBody>
          <a:bodyPr wrap="none">
            <a:spAutoFit/>
          </a:bodyPr>
          <a:lstStyle/>
          <a:p>
            <a:endParaRPr lang="ja-JP" altLang="en-US" sz="2000"/>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B3699848-9DAB-A342-864A-F1F47659F22B}"/>
                  </a:ext>
                </a:extLst>
              </p:cNvPr>
              <p:cNvSpPr/>
              <p:nvPr/>
            </p:nvSpPr>
            <p:spPr>
              <a:xfrm>
                <a:off x="1756882" y="1368159"/>
                <a:ext cx="9854070" cy="87286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ja-JP" sz="2000" i="1" smtClean="0">
                          <a:solidFill>
                            <a:schemeClr val="tx1"/>
                          </a:solidFill>
                          <a:latin typeface="Cambria Math" panose="02040503050406030204" pitchFamily="18" charset="0"/>
                        </a:rPr>
                        <m:t>𝑓</m:t>
                      </m:r>
                      <m:r>
                        <a:rPr lang="ja-JP" altLang="en-US" sz="2000" i="1">
                          <a:solidFill>
                            <a:schemeClr val="tx1"/>
                          </a:solidFill>
                          <a:latin typeface="Cambria Math" panose="02040503050406030204" pitchFamily="18" charset="0"/>
                        </a:rPr>
                        <m:t>(</m:t>
                      </m:r>
                      <m:sSub>
                        <m:sSubPr>
                          <m:ctrlPr>
                            <a:rPr lang="ja-JP" altLang="en-US" sz="2000" i="1">
                              <a:solidFill>
                                <a:schemeClr val="tx1"/>
                              </a:solidFill>
                              <a:latin typeface="Cambria Math" panose="02040503050406030204" pitchFamily="18" charset="0"/>
                            </a:rPr>
                          </m:ctrlPr>
                        </m:sSubPr>
                        <m:e>
                          <m:d>
                            <m:dPr>
                              <m:begChr m:val=""/>
                              <m:ctrlPr>
                                <a:rPr lang="ja-JP" altLang="en-US" sz="2000" i="1">
                                  <a:solidFill>
                                    <a:schemeClr val="tx1"/>
                                  </a:solidFill>
                                  <a:latin typeface="Cambria Math" panose="02040503050406030204" pitchFamily="18" charset="0"/>
                                </a:rPr>
                              </m:ctrlPr>
                            </m:dPr>
                            <m:e>
                              <m:r>
                                <a:rPr lang="ja-JP" altLang="en-US" sz="2000" b="1" i="1">
                                  <a:solidFill>
                                    <a:schemeClr val="tx1"/>
                                  </a:solidFill>
                                  <a:latin typeface="Cambria Math" panose="02040503050406030204" pitchFamily="18" charset="0"/>
                                </a:rPr>
                                <m:t>𝒙</m:t>
                              </m:r>
                            </m:e>
                          </m:d>
                        </m:e>
                        <m:sub>
                          <m:r>
                            <a:rPr lang="ja-JP" altLang="en-US" sz="2000" i="1">
                              <a:solidFill>
                                <a:schemeClr val="tx1"/>
                              </a:solidFill>
                              <a:latin typeface="Cambria Math" panose="02040503050406030204" pitchFamily="18" charset="0"/>
                            </a:rPr>
                            <m:t> </m:t>
                          </m:r>
                        </m:sub>
                      </m:sSub>
                      <m:r>
                        <a:rPr lang="ja-JP" altLang="en-US" sz="2000">
                          <a:solidFill>
                            <a:schemeClr val="tx1"/>
                          </a:solidFill>
                          <a:latin typeface="Cambria Math" panose="02040503050406030204" pitchFamily="18" charset="0"/>
                        </a:rPr>
                        <m:t>=</m:t>
                      </m:r>
                      <m:r>
                        <m:rPr>
                          <m:sty m:val="p"/>
                        </m:rPr>
                        <a:rPr lang="ja-JP" altLang="en-US" sz="2000">
                          <a:solidFill>
                            <a:schemeClr val="tx1"/>
                          </a:solidFill>
                          <a:latin typeface="Cambria Math" panose="02040503050406030204" pitchFamily="18" charset="0"/>
                        </a:rPr>
                        <m:t>sgn</m:t>
                      </m:r>
                      <m:d>
                        <m:dPr>
                          <m:ctrlPr>
                            <a:rPr lang="ja-JP" altLang="en-US" sz="2000" i="1">
                              <a:solidFill>
                                <a:schemeClr val="tx1"/>
                              </a:solidFill>
                              <a:latin typeface="Cambria Math" panose="02040503050406030204" pitchFamily="18" charset="0"/>
                            </a:rPr>
                          </m:ctrlPr>
                        </m:dPr>
                        <m:e>
                          <m:nary>
                            <m:naryPr>
                              <m:chr m:val="∑"/>
                              <m:supHide m:val="on"/>
                              <m:ctrlPr>
                                <a:rPr lang="en-US" altLang="ja-JP" sz="2000" i="1">
                                  <a:solidFill>
                                    <a:schemeClr val="tx1"/>
                                  </a:solidFill>
                                  <a:latin typeface="Cambria Math" panose="02040503050406030204" pitchFamily="18" charset="0"/>
                                </a:rPr>
                              </m:ctrlPr>
                            </m:naryPr>
                            <m:sub>
                              <m:r>
                                <a:rPr lang="en-US" altLang="ja-JP" sz="2000" i="1">
                                  <a:solidFill>
                                    <a:schemeClr val="tx1"/>
                                  </a:solidFill>
                                  <a:latin typeface="Cambria Math" panose="02040503050406030204" pitchFamily="18" charset="0"/>
                                </a:rPr>
                                <m:t>𝑖</m:t>
                              </m:r>
                            </m:sub>
                            <m:sup/>
                            <m:e>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𝛼</m:t>
                                  </m:r>
                                </m:e>
                                <m:sub>
                                  <m:r>
                                    <a:rPr lang="en-US" altLang="ja-JP" sz="2000" i="1">
                                      <a:solidFill>
                                        <a:schemeClr val="tx1"/>
                                      </a:solidFill>
                                      <a:latin typeface="Cambria Math" panose="02040503050406030204" pitchFamily="18" charset="0"/>
                                    </a:rPr>
                                    <m:t>𝑖</m:t>
                                  </m:r>
                                </m:sub>
                              </m:sSub>
                              <m:d>
                                <m:dPr>
                                  <m:ctrlPr>
                                    <a:rPr lang="en-US" altLang="ja-JP" sz="2000" i="1">
                                      <a:solidFill>
                                        <a:schemeClr val="tx1"/>
                                      </a:solidFill>
                                      <a:latin typeface="Cambria Math" panose="02040503050406030204" pitchFamily="18" charset="0"/>
                                    </a:rPr>
                                  </m:ctrlPr>
                                </m:dPr>
                                <m:e>
                                  <m:r>
                                    <a:rPr lang="en-US" altLang="ja-JP" sz="2000" b="1" i="1">
                                      <a:solidFill>
                                        <a:schemeClr val="tx1"/>
                                      </a:solidFill>
                                      <a:latin typeface="Cambria Math" panose="02040503050406030204" pitchFamily="18" charset="0"/>
                                    </a:rPr>
                                    <m:t>𝚽</m:t>
                                  </m:r>
                                  <m:d>
                                    <m:dPr>
                                      <m:ctrlPr>
                                        <a:rPr lang="en-US" altLang="ja-JP" sz="2000" b="1"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b="1" i="1">
                                              <a:solidFill>
                                                <a:schemeClr val="tx1"/>
                                              </a:solidFill>
                                              <a:latin typeface="Cambria Math" panose="02040503050406030204" pitchFamily="18" charset="0"/>
                                            </a:rPr>
                                            <m:t>𝒙</m:t>
                                          </m:r>
                                        </m:e>
                                        <m:sub>
                                          <m:r>
                                            <a:rPr lang="en-US" altLang="ja-JP" sz="2000" b="0" i="1">
                                              <a:solidFill>
                                                <a:schemeClr val="tx1"/>
                                              </a:solidFill>
                                              <a:latin typeface="Cambria Math" panose="02040503050406030204" pitchFamily="18" charset="0"/>
                                            </a:rPr>
                                            <m:t>𝑖</m:t>
                                          </m:r>
                                        </m:sub>
                                      </m:sSub>
                                    </m:e>
                                  </m:d>
                                  <m:r>
                                    <a:rPr lang="en-US" altLang="ja-JP" sz="2000" b="1" i="1" smtClean="0">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𝚽</m:t>
                                  </m:r>
                                  <m:d>
                                    <m:dPr>
                                      <m:ctrlPr>
                                        <a:rPr lang="en-US" altLang="ja-JP" sz="2000" b="1" i="1">
                                          <a:solidFill>
                                            <a:schemeClr val="tx1"/>
                                          </a:solidFill>
                                          <a:latin typeface="Cambria Math" panose="02040503050406030204" pitchFamily="18" charset="0"/>
                                        </a:rPr>
                                      </m:ctrlPr>
                                    </m:dPr>
                                    <m:e>
                                      <m:r>
                                        <a:rPr lang="en-US" altLang="ja-JP" sz="2000" b="1" i="1">
                                          <a:solidFill>
                                            <a:schemeClr val="tx1"/>
                                          </a:solidFill>
                                          <a:latin typeface="Cambria Math" panose="02040503050406030204" pitchFamily="18" charset="0"/>
                                        </a:rPr>
                                        <m:t>𝒙</m:t>
                                      </m:r>
                                    </m:e>
                                  </m:d>
                                </m:e>
                              </m:d>
                            </m:e>
                          </m:nary>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𝜌</m:t>
                          </m:r>
                        </m:e>
                      </m:d>
                      <m:r>
                        <a:rPr lang="en-US" altLang="ja-JP" sz="2000" b="0" i="0" smtClean="0">
                          <a:solidFill>
                            <a:schemeClr val="tx1"/>
                          </a:solidFill>
                          <a:latin typeface="Cambria Math" panose="02040503050406030204" pitchFamily="18" charset="0"/>
                        </a:rPr>
                        <m:t>.</m:t>
                      </m:r>
                    </m:oMath>
                  </m:oMathPara>
                </a14:m>
                <a:endParaRPr lang="en-US" altLang="ja-JP" dirty="0">
                  <a:solidFill>
                    <a:schemeClr val="tx1"/>
                  </a:solidFill>
                </a:endParaRPr>
              </a:p>
            </p:txBody>
          </p:sp>
        </mc:Choice>
        <mc:Fallback xmlns="">
          <p:sp>
            <p:nvSpPr>
              <p:cNvPr id="35" name="正方形/長方形 34">
                <a:extLst>
                  <a:ext uri="{FF2B5EF4-FFF2-40B4-BE49-F238E27FC236}">
                    <a16:creationId xmlns:a16="http://schemas.microsoft.com/office/drawing/2014/main" id="{B3699848-9DAB-A342-864A-F1F47659F22B}"/>
                  </a:ext>
                </a:extLst>
              </p:cNvPr>
              <p:cNvSpPr>
                <a:spLocks noRot="1" noChangeAspect="1" noMove="1" noResize="1" noEditPoints="1" noAdjustHandles="1" noChangeArrowheads="1" noChangeShapeType="1" noTextEdit="1"/>
              </p:cNvSpPr>
              <p:nvPr/>
            </p:nvSpPr>
            <p:spPr>
              <a:xfrm>
                <a:off x="1756882" y="1368159"/>
                <a:ext cx="9854070" cy="872867"/>
              </a:xfrm>
              <a:prstGeom prst="rect">
                <a:avLst/>
              </a:prstGeom>
              <a:blipFill>
                <a:blip r:embed="rId4"/>
                <a:stretch>
                  <a:fillRect t="-119118" b="-173529"/>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E5198140-BC02-2043-AECD-53D6E77180D1}"/>
                  </a:ext>
                </a:extLst>
              </p:cNvPr>
              <p:cNvSpPr/>
              <p:nvPr/>
            </p:nvSpPr>
            <p:spPr>
              <a:xfrm>
                <a:off x="817166" y="781679"/>
                <a:ext cx="11869252" cy="474489"/>
              </a:xfrm>
              <a:prstGeom prst="rect">
                <a:avLst/>
              </a:prstGeom>
              <a:noFill/>
            </p:spPr>
            <p:txBody>
              <a:bodyPr wrap="square">
                <a:spAutoFit/>
              </a:bodyPr>
              <a:lstStyle/>
              <a:p>
                <a:r>
                  <a:rPr lang="ja-JP" altLang="en-US" sz="2200"/>
                  <a:t>識別関数</a:t>
                </a:r>
                <a:r>
                  <a:rPr lang="en-US" altLang="ja-JP" sz="2200" dirty="0"/>
                  <a:t> </a:t>
                </a:r>
                <a14:m>
                  <m:oMath xmlns:m="http://schemas.openxmlformats.org/officeDocument/2006/math">
                    <m:d>
                      <m:dPr>
                        <m:begChr m:val=""/>
                        <m:ctrlPr>
                          <a:rPr lang="ja-JP" altLang="en-US" sz="2200" i="1">
                            <a:latin typeface="Cambria Math" panose="02040503050406030204" pitchFamily="18" charset="0"/>
                          </a:rPr>
                        </m:ctrlPr>
                      </m:dPr>
                      <m:e>
                        <m:r>
                          <a:rPr lang="ja-JP" altLang="en-US" sz="2200" i="1">
                            <a:latin typeface="Cambria Math" panose="02040503050406030204" pitchFamily="18" charset="0"/>
                          </a:rPr>
                          <m:t>𝑓</m:t>
                        </m:r>
                        <m:r>
                          <a:rPr lang="ja-JP" altLang="en-US" sz="2200" i="0">
                            <a:latin typeface="Cambria Math" panose="02040503050406030204" pitchFamily="18" charset="0"/>
                          </a:rPr>
                          <m:t>(</m:t>
                        </m:r>
                        <m:sSub>
                          <m:sSubPr>
                            <m:ctrlPr>
                              <a:rPr lang="ja-JP" altLang="en-US" sz="2200" i="1">
                                <a:latin typeface="Cambria Math" panose="02040503050406030204" pitchFamily="18" charset="0"/>
                              </a:rPr>
                            </m:ctrlPr>
                          </m:sSubPr>
                          <m:e>
                            <m:d>
                              <m:dPr>
                                <m:begChr m:val=""/>
                                <m:ctrlPr>
                                  <a:rPr lang="ja-JP" altLang="en-US" sz="2200" i="1">
                                    <a:latin typeface="Cambria Math" panose="02040503050406030204" pitchFamily="18" charset="0"/>
                                  </a:rPr>
                                </m:ctrlPr>
                              </m:dPr>
                              <m:e>
                                <m:r>
                                  <a:rPr lang="ja-JP" altLang="en-US" sz="2200" b="1" i="1">
                                    <a:latin typeface="Cambria Math" panose="02040503050406030204" pitchFamily="18" charset="0"/>
                                  </a:rPr>
                                  <m:t>𝒙</m:t>
                                </m:r>
                              </m:e>
                            </m:d>
                          </m:e>
                          <m:sub>
                            <m:r>
                              <a:rPr lang="ja-JP" altLang="en-US" sz="2200" b="0" i="0">
                                <a:latin typeface="Cambria Math" panose="02040503050406030204" pitchFamily="18" charset="0"/>
                              </a:rPr>
                              <m:t> </m:t>
                            </m:r>
                          </m:sub>
                        </m:sSub>
                        <m:r>
                          <a:rPr lang="ja-JP" altLang="en-US" sz="2200" b="0" i="0">
                            <a:latin typeface="Cambria Math" panose="02040503050406030204" pitchFamily="18" charset="0"/>
                          </a:rPr>
                          <m:t>=</m:t>
                        </m:r>
                        <m:r>
                          <m:rPr>
                            <m:sty m:val="p"/>
                          </m:rPr>
                          <a:rPr lang="ja-JP" altLang="en-US" sz="2200" b="0" i="0">
                            <a:latin typeface="Cambria Math" panose="02040503050406030204" pitchFamily="18" charset="0"/>
                          </a:rPr>
                          <m:t>sgn</m:t>
                        </m:r>
                        <m:r>
                          <a:rPr lang="ja-JP" altLang="en-US" sz="2200" b="0" i="0">
                            <a:latin typeface="Cambria Math" panose="02040503050406030204" pitchFamily="18" charset="0"/>
                          </a:rPr>
                          <m:t>(</m:t>
                        </m:r>
                        <m:d>
                          <m:dPr>
                            <m:ctrlPr>
                              <a:rPr lang="ja-JP" altLang="en-US" sz="2200" b="0" i="1">
                                <a:latin typeface="Cambria Math" panose="02040503050406030204" pitchFamily="18" charset="0"/>
                              </a:rPr>
                            </m:ctrlPr>
                          </m:dPr>
                          <m:e>
                            <m:r>
                              <a:rPr lang="ja-JP" altLang="en-US" sz="2200" b="1" i="1">
                                <a:latin typeface="Cambria Math" panose="02040503050406030204" pitchFamily="18" charset="0"/>
                              </a:rPr>
                              <m:t>𝒘</m:t>
                            </m:r>
                            <m:r>
                              <a:rPr lang="ja-JP" altLang="en-US" sz="2200" b="0" i="0">
                                <a:latin typeface="Cambria Math" panose="02040503050406030204" pitchFamily="18" charset="0"/>
                              </a:rPr>
                              <m:t>⋅</m:t>
                            </m:r>
                            <m:r>
                              <a:rPr lang="ja-JP" altLang="en-US" sz="2200" b="1" i="1">
                                <a:latin typeface="Cambria Math" panose="02040503050406030204" pitchFamily="18" charset="0"/>
                              </a:rPr>
                              <m:t>𝜱</m:t>
                            </m:r>
                            <m:d>
                              <m:dPr>
                                <m:ctrlPr>
                                  <a:rPr lang="ja-JP" altLang="en-US" sz="2200" b="1" i="1">
                                    <a:latin typeface="Cambria Math" panose="02040503050406030204" pitchFamily="18" charset="0"/>
                                  </a:rPr>
                                </m:ctrlPr>
                              </m:dPr>
                              <m:e>
                                <m:r>
                                  <a:rPr lang="ja-JP" altLang="en-US" sz="2200" b="1" i="1">
                                    <a:latin typeface="Cambria Math" panose="02040503050406030204" pitchFamily="18" charset="0"/>
                                  </a:rPr>
                                  <m:t>𝒙</m:t>
                                </m:r>
                              </m:e>
                            </m:d>
                          </m:e>
                        </m:d>
                        <m:r>
                          <a:rPr lang="ja-JP" altLang="en-US" sz="2200" b="0" i="0">
                            <a:latin typeface="Cambria Math" panose="02040503050406030204" pitchFamily="18" charset="0"/>
                          </a:rPr>
                          <m:t>−</m:t>
                        </m:r>
                        <m:r>
                          <a:rPr lang="ja-JP" altLang="en-US" sz="2200" b="0" i="1">
                            <a:latin typeface="Cambria Math" panose="02040503050406030204" pitchFamily="18" charset="0"/>
                          </a:rPr>
                          <m:t>𝜌</m:t>
                        </m:r>
                      </m:e>
                    </m:d>
                    <m:r>
                      <a:rPr lang="en-US" altLang="ja-JP" sz="2200" b="0" i="1" smtClean="0">
                        <a:latin typeface="Cambria Math" panose="02040503050406030204" pitchFamily="18" charset="0"/>
                      </a:rPr>
                      <m:t> </m:t>
                    </m:r>
                    <m:r>
                      <a:rPr lang="ja-JP" altLang="en-US" sz="2200" i="1">
                        <a:latin typeface="Cambria Math" panose="02040503050406030204" pitchFamily="18" charset="0"/>
                      </a:rPr>
                      <m:t>に対して</m:t>
                    </m:r>
                    <m:r>
                      <a:rPr lang="en-US" altLang="ja-JP" sz="2200" b="0" i="1" smtClean="0">
                        <a:latin typeface="Cambria Math" panose="02040503050406030204" pitchFamily="18" charset="0"/>
                      </a:rPr>
                      <m:t> </m:t>
                    </m:r>
                    <m:r>
                      <a:rPr lang="en-US" altLang="ja-JP" sz="2200" b="1" i="1">
                        <a:latin typeface="Cambria Math" panose="02040503050406030204" pitchFamily="18" charset="0"/>
                      </a:rPr>
                      <m:t>𝒘</m:t>
                    </m:r>
                    <m:r>
                      <a:rPr lang="en-US" altLang="ja-JP" sz="2200" i="1">
                        <a:latin typeface="Cambria Math" panose="02040503050406030204" pitchFamily="18" charset="0"/>
                      </a:rPr>
                      <m:t>−</m:t>
                    </m:r>
                    <m:nary>
                      <m:naryPr>
                        <m:chr m:val="∑"/>
                        <m:supHide m:val="on"/>
                        <m:ctrlPr>
                          <a:rPr lang="en-US" altLang="ja-JP" sz="2200" i="1">
                            <a:latin typeface="Cambria Math" panose="02040503050406030204" pitchFamily="18" charset="0"/>
                          </a:rPr>
                        </m:ctrlPr>
                      </m:naryPr>
                      <m:sub>
                        <m:r>
                          <a:rPr lang="en-US" altLang="ja-JP" sz="2200" i="1">
                            <a:latin typeface="Cambria Math" panose="02040503050406030204" pitchFamily="18" charset="0"/>
                          </a:rPr>
                          <m:t>𝑖</m:t>
                        </m:r>
                      </m:sub>
                      <m:sup/>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𝛼</m:t>
                            </m:r>
                          </m:e>
                          <m:sub>
                            <m:r>
                              <a:rPr lang="en-US" altLang="ja-JP" sz="2200" i="1">
                                <a:latin typeface="Cambria Math" panose="02040503050406030204" pitchFamily="18" charset="0"/>
                              </a:rPr>
                              <m:t>𝑖</m:t>
                            </m:r>
                          </m:sub>
                        </m:sSub>
                        <m:r>
                          <a:rPr lang="en-US" altLang="ja-JP" sz="2200" b="1" i="1">
                            <a:latin typeface="Cambria Math" panose="02040503050406030204" pitchFamily="18" charset="0"/>
                          </a:rPr>
                          <m:t>𝚽</m:t>
                        </m:r>
                        <m:d>
                          <m:dPr>
                            <m:ctrlPr>
                              <a:rPr lang="en-US" altLang="ja-JP" sz="2200" i="1">
                                <a:latin typeface="Cambria Math" panose="02040503050406030204" pitchFamily="18" charset="0"/>
                              </a:rPr>
                            </m:ctrlPr>
                          </m:dPr>
                          <m:e>
                            <m:sSub>
                              <m:sSubPr>
                                <m:ctrlPr>
                                  <a:rPr lang="en-US" altLang="ja-JP" sz="2200" i="1">
                                    <a:latin typeface="Cambria Math" panose="02040503050406030204" pitchFamily="18" charset="0"/>
                                  </a:rPr>
                                </m:ctrlPr>
                              </m:sSubPr>
                              <m:e>
                                <m:r>
                                  <a:rPr lang="en-US" altLang="ja-JP" sz="2200" b="1" i="1">
                                    <a:latin typeface="Cambria Math" panose="02040503050406030204" pitchFamily="18" charset="0"/>
                                  </a:rPr>
                                  <m:t>𝒙</m:t>
                                </m:r>
                              </m:e>
                              <m:sub>
                                <m:r>
                                  <a:rPr lang="en-US" altLang="ja-JP" sz="2200" i="1">
                                    <a:latin typeface="Cambria Math" panose="02040503050406030204" pitchFamily="18" charset="0"/>
                                  </a:rPr>
                                  <m:t>𝑖</m:t>
                                </m:r>
                              </m:sub>
                            </m:sSub>
                          </m:e>
                        </m:d>
                      </m:e>
                    </m:nary>
                    <m:r>
                      <a:rPr lang="en-US" altLang="ja-JP" sz="2200" i="1">
                        <a:latin typeface="Cambria Math" panose="02040503050406030204" pitchFamily="18" charset="0"/>
                      </a:rPr>
                      <m:t>=0</m:t>
                    </m:r>
                  </m:oMath>
                </a14:m>
                <a:r>
                  <a:rPr lang="en-US" altLang="ja-JP" sz="2200" dirty="0"/>
                  <a:t>  </a:t>
                </a:r>
                <a:r>
                  <a:rPr lang="ja-JP" altLang="en-US" sz="2200"/>
                  <a:t>を用いることにより</a:t>
                </a:r>
                <a:r>
                  <a:rPr lang="en-US" altLang="ja-JP" sz="2200" dirty="0"/>
                  <a:t>, </a:t>
                </a:r>
                <a:endParaRPr lang="ja-JP" altLang="en-US" sz="2200"/>
              </a:p>
            </p:txBody>
          </p:sp>
        </mc:Choice>
        <mc:Fallback xmlns="">
          <p:sp>
            <p:nvSpPr>
              <p:cNvPr id="23" name="正方形/長方形 22">
                <a:extLst>
                  <a:ext uri="{FF2B5EF4-FFF2-40B4-BE49-F238E27FC236}">
                    <a16:creationId xmlns:a16="http://schemas.microsoft.com/office/drawing/2014/main" id="{E5198140-BC02-2043-AECD-53D6E77180D1}"/>
                  </a:ext>
                </a:extLst>
              </p:cNvPr>
              <p:cNvSpPr>
                <a:spLocks noRot="1" noChangeAspect="1" noMove="1" noResize="1" noEditPoints="1" noAdjustHandles="1" noChangeArrowheads="1" noChangeShapeType="1" noTextEdit="1"/>
              </p:cNvSpPr>
              <p:nvPr/>
            </p:nvSpPr>
            <p:spPr>
              <a:xfrm>
                <a:off x="817166" y="781679"/>
                <a:ext cx="11869252" cy="474489"/>
              </a:xfrm>
              <a:prstGeom prst="rect">
                <a:avLst/>
              </a:prstGeom>
              <a:blipFill>
                <a:blip r:embed="rId5"/>
                <a:stretch>
                  <a:fillRect l="-534" t="-160526" b="-236842"/>
                </a:stretch>
              </a:blipFill>
            </p:spPr>
            <p:txBody>
              <a:bodyPr/>
              <a:lstStyle/>
              <a:p>
                <a:r>
                  <a:rPr lang="ja-JP" altLang="en-US">
                    <a:noFill/>
                  </a:rPr>
                  <a:t> </a:t>
                </a:r>
              </a:p>
            </p:txBody>
          </p:sp>
        </mc:Fallback>
      </mc:AlternateContent>
      <p:grpSp>
        <p:nvGrpSpPr>
          <p:cNvPr id="27" name="グループ化 26">
            <a:extLst>
              <a:ext uri="{FF2B5EF4-FFF2-40B4-BE49-F238E27FC236}">
                <a16:creationId xmlns:a16="http://schemas.microsoft.com/office/drawing/2014/main" id="{33FE6F99-0320-9F43-8A58-9934119F5C1A}"/>
              </a:ext>
            </a:extLst>
          </p:cNvPr>
          <p:cNvGrpSpPr/>
          <p:nvPr/>
        </p:nvGrpSpPr>
        <p:grpSpPr>
          <a:xfrm>
            <a:off x="8397619" y="4600491"/>
            <a:ext cx="2647585" cy="498908"/>
            <a:chOff x="8045806" y="1547738"/>
            <a:chExt cx="2647585" cy="498908"/>
          </a:xfrm>
        </p:grpSpPr>
        <p:sp>
          <p:nvSpPr>
            <p:cNvPr id="11" name="正方形/長方形 10">
              <a:extLst>
                <a:ext uri="{FF2B5EF4-FFF2-40B4-BE49-F238E27FC236}">
                  <a16:creationId xmlns:a16="http://schemas.microsoft.com/office/drawing/2014/main" id="{133FA90A-C75F-5049-B544-6746CB955DDB}"/>
                </a:ext>
              </a:extLst>
            </p:cNvPr>
            <p:cNvSpPr/>
            <p:nvPr/>
          </p:nvSpPr>
          <p:spPr>
            <a:xfrm>
              <a:off x="8045806" y="1646536"/>
              <a:ext cx="2647585" cy="400110"/>
            </a:xfrm>
            <a:prstGeom prst="rect">
              <a:avLst/>
            </a:prstGeom>
          </p:spPr>
          <p:txBody>
            <a:bodyPr wrap="square">
              <a:spAutoFit/>
            </a:bodyPr>
            <a:lstStyle/>
            <a:p>
              <a:r>
                <a:rPr lang="ja-JP" altLang="en-US" sz="2000">
                  <a:solidFill>
                    <a:srgbClr val="C00000"/>
                  </a:solidFill>
                </a:rPr>
                <a:t>サポートベクトル</a:t>
              </a:r>
            </a:p>
          </p:txBody>
        </p:sp>
        <p:cxnSp>
          <p:nvCxnSpPr>
            <p:cNvPr id="8" name="直線コネクタ 7">
              <a:extLst>
                <a:ext uri="{FF2B5EF4-FFF2-40B4-BE49-F238E27FC236}">
                  <a16:creationId xmlns:a16="http://schemas.microsoft.com/office/drawing/2014/main" id="{A78325B6-90C1-2243-9AFA-782AE3D8584D}"/>
                </a:ext>
              </a:extLst>
            </p:cNvPr>
            <p:cNvCxnSpPr>
              <a:cxnSpLocks/>
            </p:cNvCxnSpPr>
            <p:nvPr/>
          </p:nvCxnSpPr>
          <p:spPr>
            <a:xfrm>
              <a:off x="8237383" y="1547738"/>
              <a:ext cx="319121" cy="0"/>
            </a:xfrm>
            <a:prstGeom prst="line">
              <a:avLst/>
            </a:prstGeom>
            <a:ln w="603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7" name="テキスト ボックス 16">
            <a:extLst>
              <a:ext uri="{FF2B5EF4-FFF2-40B4-BE49-F238E27FC236}">
                <a16:creationId xmlns:a16="http://schemas.microsoft.com/office/drawing/2014/main" id="{05C648A8-9A09-2441-AF10-C925B2FDE173}"/>
              </a:ext>
            </a:extLst>
          </p:cNvPr>
          <p:cNvSpPr txBox="1"/>
          <p:nvPr/>
        </p:nvSpPr>
        <p:spPr>
          <a:xfrm>
            <a:off x="1243765" y="2300258"/>
            <a:ext cx="825867" cy="400110"/>
          </a:xfrm>
          <a:prstGeom prst="rect">
            <a:avLst/>
          </a:prstGeom>
          <a:noFill/>
        </p:spPr>
        <p:txBody>
          <a:bodyPr wrap="none" rtlCol="0">
            <a:spAutoFit/>
          </a:bodyPr>
          <a:lstStyle/>
          <a:p>
            <a:r>
              <a:rPr kumimoji="1" lang="ja-JP" altLang="en-US" sz="2000"/>
              <a:t>また</a:t>
            </a:r>
            <a:r>
              <a:rPr kumimoji="1" lang="en-US" altLang="ja-JP" sz="2000" dirty="0"/>
              <a:t>, </a:t>
            </a:r>
            <a:endParaRPr kumimoji="1" lang="ja-JP" altLang="en-US" sz="2000"/>
          </a:p>
        </p:txBody>
      </p:sp>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3BE7275B-C0E7-AD49-AE58-D8C0E33C9177}"/>
                  </a:ext>
                </a:extLst>
              </p:cNvPr>
              <p:cNvSpPr/>
              <p:nvPr/>
            </p:nvSpPr>
            <p:spPr>
              <a:xfrm>
                <a:off x="2420619" y="2566281"/>
                <a:ext cx="6753775" cy="1183786"/>
              </a:xfrm>
              <a:prstGeom prst="rect">
                <a:avLst/>
              </a:prstGeom>
            </p:spPr>
            <p:txBody>
              <a:bodyPr wrap="square">
                <a:spAutoFit/>
              </a:bodyPr>
              <a:lstStyle/>
              <a:p>
                <a14:m>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𝛼</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m:t>
                    </m:r>
                    <m:d>
                      <m:dPr>
                        <m:ctrlPr>
                          <a:rPr lang="en-US" altLang="ja-JP" sz="2000" b="0" i="1" smtClean="0">
                            <a:latin typeface="Cambria Math" panose="02040503050406030204" pitchFamily="18" charset="0"/>
                          </a:rPr>
                        </m:ctrlPr>
                      </m:dPr>
                      <m:e>
                        <m:r>
                          <a:rPr lang="en-US" altLang="ja-JP" sz="2000" b="1" i="1" smtClean="0">
                            <a:latin typeface="Cambria Math" panose="02040503050406030204" pitchFamily="18" charset="0"/>
                          </a:rPr>
                          <m:t>𝒘</m:t>
                        </m:r>
                        <m:r>
                          <a:rPr lang="en-US" altLang="ja-JP" sz="2000" b="1" i="0" smtClean="0">
                            <a:latin typeface="Cambria Math" panose="02040503050406030204" pitchFamily="18" charset="0"/>
                          </a:rPr>
                          <m:t>,</m:t>
                        </m:r>
                        <m:r>
                          <a:rPr lang="en-US" altLang="ja-JP" sz="2000" b="1" i="0" smtClean="0">
                            <a:latin typeface="Cambria Math" panose="02040503050406030204" pitchFamily="18" charset="0"/>
                          </a:rPr>
                          <m:t>𝚽</m:t>
                        </m:r>
                        <m:d>
                          <m:dPr>
                            <m:ctrlPr>
                              <a:rPr lang="en-US" altLang="ja-JP" sz="2000" i="1" smtClean="0">
                                <a:latin typeface="Cambria Math" panose="02040503050406030204" pitchFamily="18" charset="0"/>
                              </a:rPr>
                            </m:ctrlPr>
                          </m:dPr>
                          <m:e>
                            <m:sSub>
                              <m:sSubPr>
                                <m:ctrlPr>
                                  <a:rPr lang="en-US" altLang="ja-JP" sz="2000" i="1" smtClean="0">
                                    <a:latin typeface="Cambria Math" panose="02040503050406030204" pitchFamily="18" charset="0"/>
                                  </a:rPr>
                                </m:ctrlPr>
                              </m:sSubPr>
                              <m:e>
                                <m:r>
                                  <a:rPr lang="en-US" altLang="ja-JP" sz="2000" b="1" i="1" smtClean="0">
                                    <a:latin typeface="Cambria Math" panose="02040503050406030204" pitchFamily="18" charset="0"/>
                                  </a:rPr>
                                  <m:t>𝒙</m:t>
                                </m:r>
                              </m:e>
                              <m:sub>
                                <m:r>
                                  <a:rPr lang="en-US" altLang="ja-JP" sz="2000" b="0" i="1" smtClean="0">
                                    <a:latin typeface="Cambria Math" panose="02040503050406030204" pitchFamily="18" charset="0"/>
                                  </a:rPr>
                                  <m:t>𝑖</m:t>
                                </m:r>
                              </m:sub>
                            </m:sSub>
                          </m:e>
                        </m:d>
                      </m:e>
                    </m:d>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𝜌</m:t>
                    </m:r>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𝜉</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i="1">
                        <a:latin typeface="Cambria Math" panose="02040503050406030204" pitchFamily="18" charset="0"/>
                      </a:rPr>
                      <m:t>=0</m:t>
                    </m:r>
                  </m:oMath>
                </a14:m>
                <a:r>
                  <a:rPr lang="en-US" altLang="ja-JP" sz="2000" dirty="0"/>
                  <a:t> </a:t>
                </a:r>
              </a:p>
              <a:p>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𝛽</m:t>
                        </m:r>
                      </m:e>
                      <m:sub>
                        <m:r>
                          <a:rPr lang="en-US" altLang="ja-JP" sz="2000" i="1">
                            <a:latin typeface="Cambria Math" panose="02040503050406030204" pitchFamily="18" charset="0"/>
                          </a:rPr>
                          <m:t>𝑖</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𝜉</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=0</m:t>
                    </m:r>
                  </m:oMath>
                </a14:m>
                <a:r>
                  <a:rPr lang="en-US" altLang="ja-JP" sz="2000" dirty="0"/>
                  <a:t> </a:t>
                </a:r>
              </a:p>
              <a:p>
                <a14:m>
                  <m:oMath xmlns:m="http://schemas.openxmlformats.org/officeDocument/2006/math">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𝜈</m:t>
                        </m:r>
                        <m:r>
                          <a:rPr lang="en-US" altLang="ja-JP" sz="2000" i="1">
                            <a:latin typeface="Cambria Math" panose="02040503050406030204" pitchFamily="18" charset="0"/>
                          </a:rPr>
                          <m:t>𝑙</m:t>
                        </m:r>
                      </m:den>
                    </m:f>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𝛼</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𝛽</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=0 </m:t>
                    </m:r>
                  </m:oMath>
                </a14:m>
                <a:r>
                  <a:rPr lang="en-US" altLang="ja-JP" sz="2000" dirty="0"/>
                  <a:t> </a:t>
                </a:r>
                <a:r>
                  <a:rPr lang="ja-JP" altLang="en-US" sz="2000" dirty="0"/>
                  <a:t>       </a:t>
                </a:r>
                <a:endParaRPr lang="en-US" altLang="ja-JP" sz="2000" dirty="0"/>
              </a:p>
            </p:txBody>
          </p:sp>
        </mc:Choice>
        <mc:Fallback xmlns="">
          <p:sp>
            <p:nvSpPr>
              <p:cNvPr id="18" name="正方形/長方形 17">
                <a:extLst>
                  <a:ext uri="{FF2B5EF4-FFF2-40B4-BE49-F238E27FC236}">
                    <a16:creationId xmlns:a16="http://schemas.microsoft.com/office/drawing/2014/main" id="{3BE7275B-C0E7-AD49-AE58-D8C0E33C9177}"/>
                  </a:ext>
                </a:extLst>
              </p:cNvPr>
              <p:cNvSpPr>
                <a:spLocks noRot="1" noChangeAspect="1" noMove="1" noResize="1" noEditPoints="1" noAdjustHandles="1" noChangeArrowheads="1" noChangeShapeType="1" noTextEdit="1"/>
              </p:cNvSpPr>
              <p:nvPr/>
            </p:nvSpPr>
            <p:spPr>
              <a:xfrm>
                <a:off x="2420619" y="2566281"/>
                <a:ext cx="6753775" cy="1183786"/>
              </a:xfrm>
              <a:prstGeom prst="rect">
                <a:avLst/>
              </a:prstGeom>
              <a:blipFill>
                <a:blip r:embed="rId6"/>
                <a:stretch>
                  <a:fillRect l="-376" b="-1064"/>
                </a:stretch>
              </a:blipFill>
            </p:spPr>
            <p:txBody>
              <a:bodyPr/>
              <a:lstStyle/>
              <a:p>
                <a:r>
                  <a:rPr lang="ja-JP" altLang="en-US">
                    <a:noFill/>
                  </a:rPr>
                  <a:t> </a:t>
                </a:r>
              </a:p>
            </p:txBody>
          </p:sp>
        </mc:Fallback>
      </mc:AlternateContent>
      <p:grpSp>
        <p:nvGrpSpPr>
          <p:cNvPr id="26" name="グループ化 25">
            <a:extLst>
              <a:ext uri="{FF2B5EF4-FFF2-40B4-BE49-F238E27FC236}">
                <a16:creationId xmlns:a16="http://schemas.microsoft.com/office/drawing/2014/main" id="{2E389712-755E-C244-AC3C-79F74E29D3AF}"/>
              </a:ext>
            </a:extLst>
          </p:cNvPr>
          <p:cNvGrpSpPr/>
          <p:nvPr/>
        </p:nvGrpSpPr>
        <p:grpSpPr>
          <a:xfrm>
            <a:off x="5906666" y="2788842"/>
            <a:ext cx="4480714" cy="947819"/>
            <a:chOff x="5906666" y="2788842"/>
            <a:chExt cx="4480714" cy="947819"/>
          </a:xfrm>
        </p:grpSpPr>
        <p:sp>
          <p:nvSpPr>
            <p:cNvPr id="20" name="正方形/長方形 19">
              <a:extLst>
                <a:ext uri="{FF2B5EF4-FFF2-40B4-BE49-F238E27FC236}">
                  <a16:creationId xmlns:a16="http://schemas.microsoft.com/office/drawing/2014/main" id="{0126DD08-0557-2448-BC90-2A838ABCE42D}"/>
                </a:ext>
              </a:extLst>
            </p:cNvPr>
            <p:cNvSpPr/>
            <p:nvPr/>
          </p:nvSpPr>
          <p:spPr>
            <a:xfrm>
              <a:off x="5906666" y="2788842"/>
              <a:ext cx="4480714" cy="400110"/>
            </a:xfrm>
            <a:prstGeom prst="rect">
              <a:avLst/>
            </a:prstGeom>
          </p:spPr>
          <p:txBody>
            <a:bodyPr wrap="none">
              <a:spAutoFit/>
            </a:bodyPr>
            <a:lstStyle/>
            <a:p>
              <a:r>
                <a:rPr lang="ja-JP" altLang="en-US" sz="2000"/>
                <a:t>主問題の</a:t>
              </a:r>
              <a:r>
                <a:rPr lang="en-US" altLang="ja-JP" sz="2000" dirty="0"/>
                <a:t>KKT</a:t>
              </a:r>
              <a:r>
                <a:rPr lang="ja-JP" altLang="en-US" sz="2000"/>
                <a:t>条件から導かれる相補性</a:t>
              </a:r>
              <a:endParaRPr lang="en-US" altLang="ja-JP" sz="2000" dirty="0"/>
            </a:p>
          </p:txBody>
        </p:sp>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EA20413C-F07A-C949-A968-F82274C97B72}"/>
                    </a:ext>
                  </a:extLst>
                </p:cNvPr>
                <p:cNvSpPr/>
                <p:nvPr/>
              </p:nvSpPr>
              <p:spPr>
                <a:xfrm>
                  <a:off x="5906666" y="3336551"/>
                  <a:ext cx="2071914" cy="400110"/>
                </a:xfrm>
                <a:prstGeom prst="rect">
                  <a:avLst/>
                </a:prstGeom>
              </p:spPr>
              <p:txBody>
                <a:bodyPr wrap="none">
                  <a:spAutoFit/>
                </a:bodyPr>
                <a:lstStyle/>
                <a:p>
                  <a:r>
                    <a:rPr lang="en-US" altLang="ja-JP" sz="2000" dirty="0"/>
                    <a:t>(</a:t>
                  </a:r>
                  <a14:m>
                    <m:oMath xmlns:m="http://schemas.openxmlformats.org/officeDocument/2006/math">
                      <m:sSub>
                        <m:sSubPr>
                          <m:ctrlPr>
                            <a:rPr lang="en-US" altLang="ja-JP" sz="2000" i="1" dirty="0">
                              <a:latin typeface="Cambria Math" panose="02040503050406030204" pitchFamily="18" charset="0"/>
                            </a:rPr>
                          </m:ctrlPr>
                        </m:sSubPr>
                        <m:e>
                          <m:r>
                            <a:rPr lang="en-US" altLang="ja-JP" sz="2000" i="1" dirty="0">
                              <a:latin typeface="Cambria Math" panose="02040503050406030204" pitchFamily="18" charset="0"/>
                            </a:rPr>
                            <m:t>𝜉</m:t>
                          </m:r>
                        </m:e>
                        <m:sub>
                          <m:r>
                            <a:rPr lang="en-US" altLang="ja-JP" sz="2000" i="1" dirty="0">
                              <a:latin typeface="Cambria Math" panose="02040503050406030204" pitchFamily="18" charset="0"/>
                            </a:rPr>
                            <m:t>𝑖</m:t>
                          </m:r>
                        </m:sub>
                      </m:sSub>
                    </m:oMath>
                  </a14:m>
                  <a:r>
                    <a:rPr lang="ja-JP" altLang="en-US" sz="2000"/>
                    <a:t>に関する微分</a:t>
                  </a:r>
                  <a:r>
                    <a:rPr lang="en-US" altLang="ja-JP" sz="2000" dirty="0"/>
                    <a:t>)</a:t>
                  </a:r>
                  <a:endParaRPr lang="ja-JP" altLang="en-US" sz="2000"/>
                </a:p>
              </p:txBody>
            </p:sp>
          </mc:Choice>
          <mc:Fallback xmlns="">
            <p:sp>
              <p:nvSpPr>
                <p:cNvPr id="24" name="正方形/長方形 23">
                  <a:extLst>
                    <a:ext uri="{FF2B5EF4-FFF2-40B4-BE49-F238E27FC236}">
                      <a16:creationId xmlns:a16="http://schemas.microsoft.com/office/drawing/2014/main" id="{EA20413C-F07A-C949-A968-F82274C97B72}"/>
                    </a:ext>
                  </a:extLst>
                </p:cNvPr>
                <p:cNvSpPr>
                  <a:spLocks noRot="1" noChangeAspect="1" noMove="1" noResize="1" noEditPoints="1" noAdjustHandles="1" noChangeArrowheads="1" noChangeShapeType="1" noTextEdit="1"/>
                </p:cNvSpPr>
                <p:nvPr/>
              </p:nvSpPr>
              <p:spPr>
                <a:xfrm>
                  <a:off x="5906666" y="3336551"/>
                  <a:ext cx="2071914" cy="400110"/>
                </a:xfrm>
                <a:prstGeom prst="rect">
                  <a:avLst/>
                </a:prstGeom>
                <a:blipFill>
                  <a:blip r:embed="rId7"/>
                  <a:stretch>
                    <a:fillRect l="-3049" t="-9375" r="-1829" b="-28125"/>
                  </a:stretch>
                </a:blipFill>
              </p:spPr>
              <p:txBody>
                <a:bodyPr/>
                <a:lstStyle/>
                <a:p>
                  <a:r>
                    <a:rPr lang="ja-JP" altLang="en-US">
                      <a:noFill/>
                    </a:rPr>
                    <a:t> </a:t>
                  </a:r>
                </a:p>
              </p:txBody>
            </p:sp>
          </mc:Fallback>
        </mc:AlternateContent>
      </p:grpSp>
      <p:sp>
        <p:nvSpPr>
          <p:cNvPr id="38" name="左中かっこ 37">
            <a:extLst>
              <a:ext uri="{FF2B5EF4-FFF2-40B4-BE49-F238E27FC236}">
                <a16:creationId xmlns:a16="http://schemas.microsoft.com/office/drawing/2014/main" id="{984A2056-922F-4D43-AD71-355AEC5576D8}"/>
              </a:ext>
            </a:extLst>
          </p:cNvPr>
          <p:cNvSpPr/>
          <p:nvPr/>
        </p:nvSpPr>
        <p:spPr>
          <a:xfrm>
            <a:off x="2070742" y="2590339"/>
            <a:ext cx="414770" cy="1182572"/>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7FBEC783-52AF-9F43-B0E0-669BF9DEA2A5}"/>
              </a:ext>
            </a:extLst>
          </p:cNvPr>
          <p:cNvSpPr txBox="1"/>
          <p:nvPr/>
        </p:nvSpPr>
        <p:spPr>
          <a:xfrm>
            <a:off x="1243765" y="3680443"/>
            <a:ext cx="825867" cy="400110"/>
          </a:xfrm>
          <a:prstGeom prst="rect">
            <a:avLst/>
          </a:prstGeom>
          <a:noFill/>
        </p:spPr>
        <p:txBody>
          <a:bodyPr wrap="none" rtlCol="0">
            <a:spAutoFit/>
          </a:bodyPr>
          <a:lstStyle/>
          <a:p>
            <a:r>
              <a:rPr lang="ja-JP" altLang="en-US" sz="2000"/>
              <a:t>より</a:t>
            </a:r>
            <a:r>
              <a:rPr lang="en-US" altLang="ja-JP" sz="2000" dirty="0"/>
              <a:t>,</a:t>
            </a:r>
            <a:r>
              <a:rPr kumimoji="1" lang="en-US" altLang="ja-JP" sz="2000" dirty="0"/>
              <a:t> </a:t>
            </a:r>
            <a:endParaRPr kumimoji="1" lang="ja-JP" altLang="en-US" sz="2000"/>
          </a:p>
        </p:txBody>
      </p:sp>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86A14C25-47CB-DB4B-9272-BF68F9FFFCFC}"/>
                  </a:ext>
                </a:extLst>
              </p:cNvPr>
              <p:cNvSpPr/>
              <p:nvPr/>
            </p:nvSpPr>
            <p:spPr>
              <a:xfrm>
                <a:off x="1756882" y="5144525"/>
                <a:ext cx="9854070" cy="58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𝛼</m:t>
                        </m:r>
                      </m:e>
                      <m:sub>
                        <m:r>
                          <a:rPr lang="en-US" altLang="ja-JP" sz="2000" b="0" i="1" smtClean="0">
                            <a:solidFill>
                              <a:schemeClr val="tx1"/>
                            </a:solidFill>
                            <a:latin typeface="Cambria Math" panose="02040503050406030204" pitchFamily="18" charset="0"/>
                          </a:rPr>
                          <m:t>𝑖</m:t>
                        </m:r>
                      </m:sub>
                    </m:sSub>
                    <m:r>
                      <a:rPr lang="en-US" altLang="ja-JP" sz="2000" b="0" i="1" smtClean="0">
                        <a:solidFill>
                          <a:schemeClr val="tx1"/>
                        </a:solidFill>
                        <a:latin typeface="Cambria Math" panose="02040503050406030204" pitchFamily="18" charset="0"/>
                      </a:rPr>
                      <m:t>=0</m:t>
                    </m:r>
                  </m:oMath>
                </a14:m>
                <a:r>
                  <a:rPr lang="ja-JP" altLang="en-US" sz="2000" dirty="0">
                    <a:solidFill>
                      <a:schemeClr val="tx1"/>
                    </a:solidFill>
                  </a:rPr>
                  <a:t>となる</a:t>
                </a:r>
                <a14:m>
                  <m:oMath xmlns:m="http://schemas.openxmlformats.org/officeDocument/2006/math">
                    <m:sSub>
                      <m:sSubPr>
                        <m:ctrlPr>
                          <a:rPr lang="en-US" altLang="ja-JP" sz="2000" i="1">
                            <a:solidFill>
                              <a:schemeClr val="tx1"/>
                            </a:solidFill>
                            <a:latin typeface="Cambria Math" panose="02040503050406030204" pitchFamily="18" charset="0"/>
                          </a:rPr>
                        </m:ctrlPr>
                      </m:sSubPr>
                      <m:e>
                        <m:r>
                          <a:rPr lang="en-US" altLang="ja-JP" sz="2000" b="1" i="1">
                            <a:solidFill>
                              <a:schemeClr val="tx1"/>
                            </a:solidFill>
                            <a:latin typeface="Cambria Math" panose="02040503050406030204" pitchFamily="18" charset="0"/>
                          </a:rPr>
                          <m:t>𝒙</m:t>
                        </m:r>
                      </m:e>
                      <m:sub>
                        <m:r>
                          <a:rPr lang="en-US" altLang="ja-JP" sz="2000" i="1">
                            <a:solidFill>
                              <a:schemeClr val="tx1"/>
                            </a:solidFill>
                            <a:latin typeface="Cambria Math" panose="02040503050406030204" pitchFamily="18" charset="0"/>
                          </a:rPr>
                          <m:t>𝑖</m:t>
                        </m:r>
                      </m:sub>
                    </m:sSub>
                  </m:oMath>
                </a14:m>
                <a:r>
                  <a:rPr lang="ja-JP" altLang="en-US" sz="2000" dirty="0">
                    <a:solidFill>
                      <a:schemeClr val="tx1"/>
                    </a:solidFill>
                  </a:rPr>
                  <a:t>は識別</a:t>
                </a:r>
                <a:r>
                  <a:rPr lang="ja-JP" altLang="en-US" sz="2000">
                    <a:solidFill>
                      <a:schemeClr val="tx1"/>
                    </a:solidFill>
                  </a:rPr>
                  <a:t>関数に寄与しない</a:t>
                </a:r>
                <a:r>
                  <a:rPr lang="en-US" altLang="ja-JP" sz="2000" dirty="0">
                    <a:solidFill>
                      <a:schemeClr val="tx1"/>
                    </a:solidFill>
                  </a:rPr>
                  <a:t>.</a:t>
                </a:r>
              </a:p>
            </p:txBody>
          </p:sp>
        </mc:Choice>
        <mc:Fallback xmlns="">
          <p:sp>
            <p:nvSpPr>
              <p:cNvPr id="45" name="正方形/長方形 44">
                <a:extLst>
                  <a:ext uri="{FF2B5EF4-FFF2-40B4-BE49-F238E27FC236}">
                    <a16:creationId xmlns:a16="http://schemas.microsoft.com/office/drawing/2014/main" id="{86A14C25-47CB-DB4B-9272-BF68F9FFFCFC}"/>
                  </a:ext>
                </a:extLst>
              </p:cNvPr>
              <p:cNvSpPr>
                <a:spLocks noRot="1" noChangeAspect="1" noMove="1" noResize="1" noEditPoints="1" noAdjustHandles="1" noChangeArrowheads="1" noChangeShapeType="1" noTextEdit="1"/>
              </p:cNvSpPr>
              <p:nvPr/>
            </p:nvSpPr>
            <p:spPr>
              <a:xfrm>
                <a:off x="1756882" y="5144525"/>
                <a:ext cx="9854070" cy="580931"/>
              </a:xfrm>
              <a:prstGeom prst="rect">
                <a:avLst/>
              </a:prstGeom>
              <a:blipFill>
                <a:blip r:embed="rId8"/>
                <a:stretch>
                  <a:fillRect b="-4255"/>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11219130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1BB2A4-5D10-554A-B1DB-B7A652C69DBA}"/>
              </a:ext>
            </a:extLst>
          </p:cNvPr>
          <p:cNvSpPr>
            <a:spLocks noGrp="1"/>
          </p:cNvSpPr>
          <p:nvPr>
            <p:ph type="title"/>
          </p:nvPr>
        </p:nvSpPr>
        <p:spPr/>
        <p:txBody>
          <a:bodyPr/>
          <a:lstStyle/>
          <a:p>
            <a:r>
              <a:rPr kumimoji="1" lang="en-US" altLang="ja-JP" dirty="0"/>
              <a:t>One-Class SVM</a:t>
            </a:r>
            <a:r>
              <a:rPr lang="en-US" altLang="ja-JP" dirty="0"/>
              <a:t>   </a:t>
            </a:r>
            <a:r>
              <a:rPr kumimoji="1" lang="ja-JP" altLang="en-US"/>
              <a:t>性質</a:t>
            </a:r>
          </a:p>
        </p:txBody>
      </p:sp>
      <p:sp>
        <p:nvSpPr>
          <p:cNvPr id="4" name="日付プレースホルダー 3">
            <a:extLst>
              <a:ext uri="{FF2B5EF4-FFF2-40B4-BE49-F238E27FC236}">
                <a16:creationId xmlns:a16="http://schemas.microsoft.com/office/drawing/2014/main" id="{9F9B1EA5-5FB1-3A4D-9314-6C082091468D}"/>
              </a:ext>
            </a:extLst>
          </p:cNvPr>
          <p:cNvSpPr>
            <a:spLocks noGrp="1"/>
          </p:cNvSpPr>
          <p:nvPr>
            <p:ph type="dt" sz="half" idx="10"/>
          </p:nvPr>
        </p:nvSpPr>
        <p:spPr/>
        <p:txBody>
          <a:bodyPr/>
          <a:lstStyle/>
          <a:p>
            <a:fld id="{B37334E0-2B5B-144E-9991-B5033B4A4F20}"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D748A423-4F34-5E49-A55F-CC821D4F1B8C}"/>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2E0E81C1-D341-3448-BE6E-AC87CF7EBE73}"/>
              </a:ext>
            </a:extLst>
          </p:cNvPr>
          <p:cNvSpPr>
            <a:spLocks noGrp="1"/>
          </p:cNvSpPr>
          <p:nvPr>
            <p:ph type="sldNum" sz="quarter" idx="12"/>
          </p:nvPr>
        </p:nvSpPr>
        <p:spPr/>
        <p:txBody>
          <a:bodyPr/>
          <a:lstStyle/>
          <a:p>
            <a:fld id="{C396DE94-E78B-4743-9932-E18BCB9B557B}" type="slidenum">
              <a:rPr kumimoji="1" lang="ja-JP" altLang="en-US" smtClean="0"/>
              <a:t>62</a:t>
            </a:fld>
            <a:endParaRPr kumimoji="1" lang="ja-JP" altLang="en-US"/>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748BD744-3594-4A4E-9597-0660B86A0602}"/>
                  </a:ext>
                </a:extLst>
              </p:cNvPr>
              <p:cNvSpPr/>
              <p:nvPr/>
            </p:nvSpPr>
            <p:spPr>
              <a:xfrm>
                <a:off x="1315448" y="1267528"/>
                <a:ext cx="9854070" cy="58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mj-lt"/>
                  <a:buAutoNum type="arabicPeriod"/>
                </a:pPr>
                <a:r>
                  <a:rPr lang="ja-JP" altLang="en-US" sz="2000">
                    <a:solidFill>
                      <a:schemeClr val="tx1"/>
                    </a:solidFill>
                  </a:rPr>
                  <a:t>サポートベクタの割合の</a:t>
                </a:r>
                <a:r>
                  <a:rPr lang="ja-JP" altLang="en-US" sz="2000" dirty="0">
                    <a:solidFill>
                      <a:schemeClr val="tx1"/>
                    </a:solidFill>
                  </a:rPr>
                  <a:t>下限は</a:t>
                </a:r>
                <a14:m>
                  <m:oMath xmlns:m="http://schemas.openxmlformats.org/officeDocument/2006/math">
                    <m:r>
                      <a:rPr lang="en-US" altLang="ja-JP" sz="2000" b="0" i="1" smtClean="0">
                        <a:solidFill>
                          <a:schemeClr val="tx1"/>
                        </a:solidFill>
                        <a:latin typeface="Cambria Math" panose="02040503050406030204" pitchFamily="18" charset="0"/>
                      </a:rPr>
                      <m:t>𝜈</m:t>
                    </m:r>
                  </m:oMath>
                </a14:m>
                <a:endParaRPr lang="en-US" altLang="ja-JP" sz="2000" b="0" dirty="0">
                  <a:solidFill>
                    <a:schemeClr val="tx1"/>
                  </a:solidFill>
                </a:endParaRPr>
              </a:p>
            </p:txBody>
          </p:sp>
        </mc:Choice>
        <mc:Fallback xmlns="">
          <p:sp>
            <p:nvSpPr>
              <p:cNvPr id="7" name="正方形/長方形 6">
                <a:extLst>
                  <a:ext uri="{FF2B5EF4-FFF2-40B4-BE49-F238E27FC236}">
                    <a16:creationId xmlns:a16="http://schemas.microsoft.com/office/drawing/2014/main" id="{748BD744-3594-4A4E-9597-0660B86A0602}"/>
                  </a:ext>
                </a:extLst>
              </p:cNvPr>
              <p:cNvSpPr>
                <a:spLocks noRot="1" noChangeAspect="1" noMove="1" noResize="1" noEditPoints="1" noAdjustHandles="1" noChangeArrowheads="1" noChangeShapeType="1" noTextEdit="1"/>
              </p:cNvSpPr>
              <p:nvPr/>
            </p:nvSpPr>
            <p:spPr>
              <a:xfrm>
                <a:off x="1315448" y="1267528"/>
                <a:ext cx="9854070" cy="580931"/>
              </a:xfrm>
              <a:prstGeom prst="rect">
                <a:avLst/>
              </a:prstGeom>
              <a:blipFill>
                <a:blip r:embed="rId2"/>
                <a:stretch>
                  <a:fillRect l="-644" b="-2128"/>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11263576-DA5D-2E46-9525-67DF68140F7A}"/>
                  </a:ext>
                </a:extLst>
              </p:cNvPr>
              <p:cNvSpPr/>
              <p:nvPr/>
            </p:nvSpPr>
            <p:spPr>
              <a:xfrm>
                <a:off x="1315448" y="3455112"/>
                <a:ext cx="9854070" cy="58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mj-lt"/>
                  <a:buAutoNum type="arabicPeriod" startAt="2"/>
                </a:pPr>
                <a:r>
                  <a:rPr lang="ja-JP" altLang="en-US" sz="2000">
                    <a:solidFill>
                      <a:schemeClr val="tx1"/>
                    </a:solidFill>
                  </a:rPr>
                  <a:t>外れ値と判断されるデータの割合の上限は</a:t>
                </a:r>
                <a14:m>
                  <m:oMath xmlns:m="http://schemas.openxmlformats.org/officeDocument/2006/math">
                    <m:r>
                      <a:rPr lang="en-US" altLang="ja-JP" sz="2000" i="1">
                        <a:solidFill>
                          <a:schemeClr val="tx1"/>
                        </a:solidFill>
                        <a:latin typeface="Cambria Math" panose="02040503050406030204" pitchFamily="18" charset="0"/>
                      </a:rPr>
                      <m:t>𝜈</m:t>
                    </m:r>
                  </m:oMath>
                </a14:m>
                <a:endParaRPr lang="en-US" altLang="ja-JP" sz="2000" dirty="0">
                  <a:solidFill>
                    <a:schemeClr val="tx1"/>
                  </a:solidFill>
                </a:endParaRPr>
              </a:p>
            </p:txBody>
          </p:sp>
        </mc:Choice>
        <mc:Fallback xmlns="">
          <p:sp>
            <p:nvSpPr>
              <p:cNvPr id="11" name="正方形/長方形 10">
                <a:extLst>
                  <a:ext uri="{FF2B5EF4-FFF2-40B4-BE49-F238E27FC236}">
                    <a16:creationId xmlns:a16="http://schemas.microsoft.com/office/drawing/2014/main" id="{11263576-DA5D-2E46-9525-67DF68140F7A}"/>
                  </a:ext>
                </a:extLst>
              </p:cNvPr>
              <p:cNvSpPr>
                <a:spLocks noRot="1" noChangeAspect="1" noMove="1" noResize="1" noEditPoints="1" noAdjustHandles="1" noChangeArrowheads="1" noChangeShapeType="1" noTextEdit="1"/>
              </p:cNvSpPr>
              <p:nvPr/>
            </p:nvSpPr>
            <p:spPr>
              <a:xfrm>
                <a:off x="1315448" y="3455112"/>
                <a:ext cx="9854070" cy="580931"/>
              </a:xfrm>
              <a:prstGeom prst="rect">
                <a:avLst/>
              </a:prstGeom>
              <a:blipFill>
                <a:blip r:embed="rId3"/>
                <a:stretch>
                  <a:fillRect l="-644" b="-4255"/>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D63E2143-2B74-F24F-95BB-1BED6A975FE6}"/>
                  </a:ext>
                </a:extLst>
              </p:cNvPr>
              <p:cNvSpPr/>
              <p:nvPr/>
            </p:nvSpPr>
            <p:spPr>
              <a:xfrm>
                <a:off x="1315448" y="2006265"/>
                <a:ext cx="10686052" cy="1144159"/>
              </a:xfrm>
              <a:prstGeom prst="rect">
                <a:avLst/>
              </a:prstGeom>
            </p:spPr>
            <p:txBody>
              <a:bodyPr wrap="square">
                <a:spAutoFit/>
              </a:bodyPr>
              <a:lstStyle/>
              <a:p>
                <a:r>
                  <a:rPr lang="ja-JP" altLang="en-US" sz="2000"/>
                  <a:t>証明</a:t>
                </a:r>
                <a:endParaRPr lang="en-US" altLang="ja-JP" sz="2000" dirty="0"/>
              </a:p>
              <a:p>
                <a:r>
                  <a:rPr lang="ja-JP" altLang="en-US" sz="2000"/>
                  <a:t>サポートベクタは</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𝛼</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≠0</m:t>
                    </m:r>
                  </m:oMath>
                </a14:m>
                <a:r>
                  <a:rPr lang="ja-JP" altLang="en-US" sz="2000"/>
                  <a:t>を満たす</a:t>
                </a:r>
                <a:r>
                  <a:rPr lang="en-US" altLang="ja-JP" sz="2000" dirty="0"/>
                  <a:t>. </a:t>
                </a:r>
                <a:r>
                  <a:rPr lang="ja-JP" altLang="en-US" sz="2000" dirty="0"/>
                  <a:t>不等式制約</a:t>
                </a:r>
                <a14:m>
                  <m:oMath xmlns:m="http://schemas.openxmlformats.org/officeDocument/2006/math">
                    <m:r>
                      <a:rPr lang="de-DE" altLang="ja-JP" sz="2000" i="1">
                        <a:latin typeface="Cambria Math" panose="02040503050406030204" pitchFamily="18" charset="0"/>
                      </a:rPr>
                      <m:t>0≤</m:t>
                    </m:r>
                    <m:sSub>
                      <m:sSubPr>
                        <m:ctrlPr>
                          <a:rPr lang="ja-JP" altLang="ja-JP" sz="2000" i="1">
                            <a:latin typeface="Cambria Math" panose="02040503050406030204" pitchFamily="18" charset="0"/>
                          </a:rPr>
                        </m:ctrlPr>
                      </m:sSubPr>
                      <m:e>
                        <m:r>
                          <a:rPr lang="de-DE" altLang="ja-JP" sz="2000" i="1">
                            <a:latin typeface="Cambria Math" panose="02040503050406030204" pitchFamily="18" charset="0"/>
                          </a:rPr>
                          <m:t>𝛼</m:t>
                        </m:r>
                      </m:e>
                      <m:sub>
                        <m:r>
                          <a:rPr lang="de-DE" altLang="ja-JP" sz="2000" i="1">
                            <a:latin typeface="Cambria Math" panose="02040503050406030204" pitchFamily="18" charset="0"/>
                          </a:rPr>
                          <m:t>𝑖</m:t>
                        </m:r>
                      </m:sub>
                    </m:sSub>
                    <m:r>
                      <a:rPr lang="de-DE" altLang="ja-JP" sz="2000" i="1">
                        <a:latin typeface="Cambria Math" panose="02040503050406030204" pitchFamily="18" charset="0"/>
                      </a:rPr>
                      <m:t>≤</m:t>
                    </m:r>
                    <m:f>
                      <m:fPr>
                        <m:ctrlPr>
                          <a:rPr lang="ja-JP" altLang="ja-JP" sz="2000" i="1">
                            <a:latin typeface="Cambria Math" panose="02040503050406030204" pitchFamily="18" charset="0"/>
                          </a:rPr>
                        </m:ctrlPr>
                      </m:fPr>
                      <m:num>
                        <m:r>
                          <a:rPr lang="de-DE" altLang="ja-JP" sz="2000" i="1">
                            <a:latin typeface="Cambria Math" panose="02040503050406030204" pitchFamily="18" charset="0"/>
                          </a:rPr>
                          <m:t>1</m:t>
                        </m:r>
                      </m:num>
                      <m:den>
                        <m:r>
                          <a:rPr lang="de-DE" altLang="ja-JP" sz="2000" i="1">
                            <a:latin typeface="Cambria Math" panose="02040503050406030204" pitchFamily="18" charset="0"/>
                          </a:rPr>
                          <m:t>𝑣𝑙</m:t>
                        </m:r>
                      </m:den>
                    </m:f>
                    <m:r>
                      <a:rPr lang="ja-JP" altLang="en-US" sz="2000" i="1">
                        <a:latin typeface="Cambria Math" panose="02040503050406030204" pitchFamily="18" charset="0"/>
                      </a:rPr>
                      <m:t>を満たしながら，等式制約</m:t>
                    </m:r>
                    <m:nary>
                      <m:naryPr>
                        <m:chr m:val="∑"/>
                        <m:supHide m:val="on"/>
                        <m:ctrlPr>
                          <a:rPr lang="en-US" altLang="ja-JP" sz="2000" i="1">
                            <a:latin typeface="Cambria Math" panose="02040503050406030204" pitchFamily="18" charset="0"/>
                          </a:rPr>
                        </m:ctrlPr>
                      </m:naryPr>
                      <m:sub>
                        <m:r>
                          <a:rPr lang="en-US" altLang="ja-JP" sz="2000" i="1">
                            <a:latin typeface="Cambria Math" panose="02040503050406030204" pitchFamily="18" charset="0"/>
                          </a:rPr>
                          <m:t>𝑖</m:t>
                        </m:r>
                      </m:sub>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𝛼</m:t>
                            </m:r>
                          </m:e>
                          <m:sub>
                            <m:r>
                              <a:rPr lang="en-US" altLang="ja-JP" sz="2000" i="1">
                                <a:latin typeface="Cambria Math" panose="02040503050406030204" pitchFamily="18" charset="0"/>
                              </a:rPr>
                              <m:t>𝑖</m:t>
                            </m:r>
                          </m:sub>
                        </m:sSub>
                      </m:e>
                    </m:nary>
                    <m:r>
                      <a:rPr lang="en-US" altLang="ja-JP" sz="2000" i="1">
                        <a:latin typeface="Cambria Math" panose="02040503050406030204" pitchFamily="18" charset="0"/>
                      </a:rPr>
                      <m:t>=1</m:t>
                    </m:r>
                  </m:oMath>
                </a14:m>
                <a:r>
                  <a:rPr lang="ja-JP" altLang="en-US" sz="2000"/>
                  <a:t>を満たすためには少なくとも，</a:t>
                </a:r>
                <a:r>
                  <a:rPr lang="de-DE" altLang="ja-JP" sz="2000" dirty="0"/>
                  <a:t> </a:t>
                </a:r>
                <a14:m>
                  <m:oMath xmlns:m="http://schemas.openxmlformats.org/officeDocument/2006/math">
                    <m:r>
                      <a:rPr lang="en-US" altLang="ja-JP" sz="2000" b="0" i="1" smtClean="0">
                        <a:latin typeface="Cambria Math" panose="02040503050406030204" pitchFamily="18" charset="0"/>
                      </a:rPr>
                      <m:t>𝜈</m:t>
                    </m:r>
                    <m:r>
                      <a:rPr lang="en-US" altLang="ja-JP" sz="2000" b="0" i="1" smtClean="0">
                        <a:latin typeface="Cambria Math" panose="02040503050406030204" pitchFamily="18" charset="0"/>
                      </a:rPr>
                      <m:t>𝑙</m:t>
                    </m:r>
                  </m:oMath>
                </a14:m>
                <a:r>
                  <a:rPr lang="ja-JP" altLang="en-US" sz="2000"/>
                  <a:t>個のサポートベクタが必要</a:t>
                </a:r>
                <a:r>
                  <a:rPr lang="en-US" altLang="ja-JP" sz="2000" dirty="0"/>
                  <a:t>.</a:t>
                </a:r>
                <a:r>
                  <a:rPr lang="ja-JP" altLang="ja-JP" sz="2000"/>
                  <a:t> </a:t>
                </a:r>
                <a:endParaRPr lang="en-US" altLang="ja-JP" sz="2000" b="0" dirty="0"/>
              </a:p>
            </p:txBody>
          </p:sp>
        </mc:Choice>
        <mc:Fallback xmlns="">
          <p:sp>
            <p:nvSpPr>
              <p:cNvPr id="13" name="正方形/長方形 12">
                <a:extLst>
                  <a:ext uri="{FF2B5EF4-FFF2-40B4-BE49-F238E27FC236}">
                    <a16:creationId xmlns:a16="http://schemas.microsoft.com/office/drawing/2014/main" id="{D63E2143-2B74-F24F-95BB-1BED6A975FE6}"/>
                  </a:ext>
                </a:extLst>
              </p:cNvPr>
              <p:cNvSpPr>
                <a:spLocks noRot="1" noChangeAspect="1" noMove="1" noResize="1" noEditPoints="1" noAdjustHandles="1" noChangeArrowheads="1" noChangeShapeType="1" noTextEdit="1"/>
              </p:cNvSpPr>
              <p:nvPr/>
            </p:nvSpPr>
            <p:spPr>
              <a:xfrm>
                <a:off x="1315448" y="2006265"/>
                <a:ext cx="10686052" cy="1144159"/>
              </a:xfrm>
              <a:prstGeom prst="rect">
                <a:avLst/>
              </a:prstGeom>
              <a:blipFill>
                <a:blip r:embed="rId4"/>
                <a:stretch>
                  <a:fillRect l="-594" t="-8791" b="-307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715AA5BD-9809-D64B-B0D3-2CC1A29641B1}"/>
                  </a:ext>
                </a:extLst>
              </p:cNvPr>
              <p:cNvSpPr/>
              <p:nvPr/>
            </p:nvSpPr>
            <p:spPr>
              <a:xfrm>
                <a:off x="1599299" y="4193849"/>
                <a:ext cx="10402201" cy="1799788"/>
              </a:xfrm>
              <a:prstGeom prst="rect">
                <a:avLst/>
              </a:prstGeom>
            </p:spPr>
            <p:txBody>
              <a:bodyPr wrap="square">
                <a:spAutoFit/>
              </a:bodyPr>
              <a:lstStyle/>
              <a:p>
                <a:r>
                  <a:rPr lang="ja-JP" altLang="en-US" sz="2000"/>
                  <a:t>証明</a:t>
                </a:r>
                <a:endParaRPr lang="en-US" altLang="ja-JP" sz="2000" dirty="0"/>
              </a:p>
              <a:p>
                <a:r>
                  <a:rPr lang="ja-JP" altLang="en-US" sz="2000"/>
                  <a:t>外れ</a:t>
                </a:r>
                <a:r>
                  <a:rPr lang="ja-JP" altLang="en-US" sz="2000" b="0"/>
                  <a:t>値と判断されるデータについて，</a:t>
                </a:r>
                <a14:m>
                  <m:oMath xmlns:m="http://schemas.openxmlformats.org/officeDocument/2006/math">
                    <m:d>
                      <m:dPr>
                        <m:ctrlPr>
                          <a:rPr lang="en-US" altLang="ja-JP" sz="2000" i="1">
                            <a:latin typeface="Cambria Math" panose="02040503050406030204" pitchFamily="18" charset="0"/>
                          </a:rPr>
                        </m:ctrlPr>
                      </m:dPr>
                      <m:e>
                        <m:r>
                          <a:rPr lang="en-US" altLang="ja-JP" sz="2000" b="1" i="1" smtClean="0">
                            <a:latin typeface="Cambria Math" panose="02040503050406030204" pitchFamily="18" charset="0"/>
                          </a:rPr>
                          <m:t>𝒘</m:t>
                        </m:r>
                        <m:r>
                          <a:rPr lang="en-US" altLang="ja-JP" sz="2000" b="1" i="1">
                            <a:latin typeface="Cambria Math" panose="02040503050406030204" pitchFamily="18" charset="0"/>
                          </a:rPr>
                          <m:t>⋅</m:t>
                        </m:r>
                        <m:r>
                          <a:rPr lang="en-US" altLang="ja-JP" sz="2000" b="1" i="1">
                            <a:latin typeface="Cambria Math" panose="02040503050406030204" pitchFamily="18" charset="0"/>
                          </a:rPr>
                          <m:t>𝚽</m:t>
                        </m:r>
                        <m:d>
                          <m:dPr>
                            <m:ctrlPr>
                              <a:rPr lang="en-US" altLang="ja-JP" sz="2000" b="1" i="1">
                                <a:latin typeface="Cambria Math" panose="02040503050406030204" pitchFamily="18" charset="0"/>
                              </a:rPr>
                            </m:ctrlPr>
                          </m:dPr>
                          <m:e>
                            <m:sSub>
                              <m:sSubPr>
                                <m:ctrlPr>
                                  <a:rPr lang="en-US" altLang="ja-JP" sz="2000" i="1" smtClean="0">
                                    <a:latin typeface="Cambria Math" panose="02040503050406030204" pitchFamily="18" charset="0"/>
                                  </a:rPr>
                                </m:ctrlPr>
                              </m:sSubPr>
                              <m:e>
                                <m:r>
                                  <a:rPr lang="en-US" altLang="ja-JP" sz="2000" b="1" i="1">
                                    <a:latin typeface="Cambria Math" panose="02040503050406030204" pitchFamily="18" charset="0"/>
                                  </a:rPr>
                                  <m:t>𝒙</m:t>
                                </m:r>
                              </m:e>
                              <m:sub>
                                <m:r>
                                  <a:rPr lang="en-US" altLang="ja-JP" sz="2000" b="0" i="1" smtClean="0">
                                    <a:latin typeface="Cambria Math" panose="02040503050406030204" pitchFamily="18" charset="0"/>
                                  </a:rPr>
                                  <m:t>𝑖</m:t>
                                </m:r>
                              </m:sub>
                            </m:sSub>
                          </m:e>
                        </m:d>
                      </m:e>
                    </m:d>
                    <m:r>
                      <a:rPr lang="en-US" altLang="ja-JP" sz="2000" i="1">
                        <a:latin typeface="Cambria Math" panose="02040503050406030204" pitchFamily="18" charset="0"/>
                      </a:rPr>
                      <m:t>−</m:t>
                    </m:r>
                    <m:r>
                      <a:rPr lang="en-US" altLang="ja-JP" sz="2000" i="1">
                        <a:latin typeface="Cambria Math" panose="02040503050406030204" pitchFamily="18" charset="0"/>
                      </a:rPr>
                      <m:t>𝜌</m:t>
                    </m:r>
                    <m:r>
                      <a:rPr lang="en-US" altLang="ja-JP" sz="2000" b="0" i="1" smtClean="0">
                        <a:latin typeface="Cambria Math" panose="02040503050406030204" pitchFamily="18" charset="0"/>
                      </a:rPr>
                      <m:t>&lt;0</m:t>
                    </m:r>
                  </m:oMath>
                </a14:m>
                <a:r>
                  <a:rPr lang="ja-JP" altLang="en-US" sz="2000" b="0"/>
                  <a:t>である．主問題の制約条件</a:t>
                </a:r>
                <a14:m>
                  <m:oMath xmlns:m="http://schemas.openxmlformats.org/officeDocument/2006/math">
                    <m:func>
                      <m:funcPr>
                        <m:ctrlPr>
                          <a:rPr lang="ja-JP" altLang="en-US" sz="2000" i="1">
                            <a:latin typeface="Cambria Math" panose="02040503050406030204" pitchFamily="18" charset="0"/>
                          </a:rPr>
                        </m:ctrlPr>
                      </m:funcPr>
                      <m:fName>
                        <m:r>
                          <a:rPr lang="en-US" altLang="ja-JP" sz="2000" i="1">
                            <a:latin typeface="Cambria Math" panose="02040503050406030204" pitchFamily="18" charset="0"/>
                          </a:rPr>
                          <m:t> </m:t>
                        </m:r>
                      </m:fName>
                      <m:e>
                        <m:r>
                          <a:rPr lang="ja-JP" altLang="en-US" sz="2000">
                            <a:latin typeface="Cambria Math" panose="02040503050406030204" pitchFamily="18" charset="0"/>
                          </a:rPr>
                          <m:t> </m:t>
                        </m:r>
                        <m:d>
                          <m:dPr>
                            <m:ctrlPr>
                              <a:rPr lang="ja-JP" altLang="en-US" sz="2000" i="1">
                                <a:latin typeface="Cambria Math" panose="02040503050406030204" pitchFamily="18" charset="0"/>
                              </a:rPr>
                            </m:ctrlPr>
                          </m:dPr>
                          <m:e>
                            <m:r>
                              <a:rPr lang="ja-JP" altLang="en-US" sz="2000" b="1" i="1">
                                <a:latin typeface="Cambria Math" panose="02040503050406030204" pitchFamily="18" charset="0"/>
                              </a:rPr>
                              <m:t>𝒘</m:t>
                            </m:r>
                            <m:r>
                              <a:rPr lang="ja-JP" altLang="en-US" sz="2000">
                                <a:latin typeface="Cambria Math" panose="02040503050406030204" pitchFamily="18" charset="0"/>
                              </a:rPr>
                              <m:t>⋅</m:t>
                            </m:r>
                            <m:r>
                              <a:rPr lang="ja-JP" altLang="en-US" sz="2000" b="1">
                                <a:latin typeface="Cambria Math" panose="02040503050406030204" pitchFamily="18" charset="0"/>
                              </a:rPr>
                              <m:t>𝚽</m:t>
                            </m:r>
                            <m:r>
                              <a:rPr lang="ja-JP" altLang="en-US" sz="2000">
                                <a:latin typeface="Cambria Math" panose="02040503050406030204" pitchFamily="18" charset="0"/>
                              </a:rPr>
                              <m:t>(</m:t>
                            </m:r>
                            <m:sSub>
                              <m:sSubPr>
                                <m:ctrlPr>
                                  <a:rPr lang="ja-JP" altLang="en-US" sz="2000" i="1">
                                    <a:latin typeface="Cambria Math" panose="02040503050406030204" pitchFamily="18" charset="0"/>
                                  </a:rPr>
                                </m:ctrlPr>
                              </m:sSubPr>
                              <m:e>
                                <m:r>
                                  <a:rPr lang="ja-JP" altLang="en-US" sz="2000" b="1" i="1">
                                    <a:latin typeface="Cambria Math" panose="02040503050406030204" pitchFamily="18" charset="0"/>
                                  </a:rPr>
                                  <m:t>𝒙</m:t>
                                </m:r>
                              </m:e>
                              <m:sub>
                                <m:r>
                                  <a:rPr lang="ja-JP" altLang="en-US" sz="2000" i="1">
                                    <a:latin typeface="Cambria Math" panose="02040503050406030204" pitchFamily="18" charset="0"/>
                                  </a:rPr>
                                  <m:t>𝑖</m:t>
                                </m:r>
                              </m:sub>
                            </m:sSub>
                          </m:e>
                        </m:d>
                        <m:r>
                          <a:rPr lang="ja-JP" altLang="en-US" sz="2000">
                            <a:latin typeface="Cambria Math" panose="02040503050406030204" pitchFamily="18" charset="0"/>
                          </a:rPr>
                          <m:t>)</m:t>
                        </m:r>
                        <m:r>
                          <a:rPr lang="ja-JP" altLang="en-US" sz="2000" smtClean="0">
                            <a:latin typeface="Cambria Math" panose="02040503050406030204" pitchFamily="18" charset="0"/>
                          </a:rPr>
                          <m:t>≥</m:t>
                        </m:r>
                        <m:r>
                          <a:rPr lang="ja-JP" altLang="en-US" sz="2000" i="1">
                            <a:latin typeface="Cambria Math" panose="02040503050406030204" pitchFamily="18" charset="0"/>
                          </a:rPr>
                          <m:t>𝜌</m:t>
                        </m:r>
                        <m:r>
                          <a:rPr lang="ja-JP" altLang="en-US" sz="2000">
                            <a:latin typeface="Cambria Math" panose="02040503050406030204" pitchFamily="18" charset="0"/>
                          </a:rPr>
                          <m:t>−</m:t>
                        </m:r>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𝜉</m:t>
                            </m:r>
                          </m:e>
                          <m:sub>
                            <m:r>
                              <a:rPr lang="ja-JP" altLang="en-US" sz="2000" i="1">
                                <a:latin typeface="Cambria Math" panose="02040503050406030204" pitchFamily="18" charset="0"/>
                              </a:rPr>
                              <m:t>𝑖</m:t>
                            </m:r>
                          </m:sub>
                        </m:sSub>
                        <m:r>
                          <a:rPr lang="ja-JP" altLang="en-US" sz="2000">
                            <a:latin typeface="Cambria Math" panose="02040503050406030204" pitchFamily="18" charset="0"/>
                          </a:rPr>
                          <m:t>, </m:t>
                        </m:r>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𝜉</m:t>
                            </m:r>
                          </m:e>
                          <m:sub>
                            <m:r>
                              <a:rPr lang="ja-JP" altLang="en-US" sz="2000" i="1">
                                <a:latin typeface="Cambria Math" panose="02040503050406030204" pitchFamily="18" charset="0"/>
                              </a:rPr>
                              <m:t>𝑖</m:t>
                            </m:r>
                          </m:sub>
                        </m:sSub>
                        <m:r>
                          <a:rPr lang="ja-JP" altLang="en-US" sz="2000">
                            <a:latin typeface="Cambria Math" panose="02040503050406030204" pitchFamily="18" charset="0"/>
                          </a:rPr>
                          <m:t>≥0</m:t>
                        </m:r>
                      </m:e>
                    </m:func>
                  </m:oMath>
                </a14:m>
                <a:r>
                  <a:rPr lang="ja-JP" altLang="en-US" sz="2000" b="0"/>
                  <a:t>より</a:t>
                </a:r>
                <a14:m>
                  <m:oMath xmlns:m="http://schemas.openxmlformats.org/officeDocument/2006/math">
                    <m:func>
                      <m:funcPr>
                        <m:ctrlPr>
                          <a:rPr lang="ja-JP" altLang="en-US" sz="2000" i="1">
                            <a:latin typeface="Cambria Math" panose="02040503050406030204" pitchFamily="18" charset="0"/>
                          </a:rPr>
                        </m:ctrlPr>
                      </m:funcPr>
                      <m:fName>
                        <m:r>
                          <a:rPr lang="en-US" altLang="ja-JP" sz="2000" b="0" i="1" smtClean="0">
                            <a:latin typeface="Cambria Math" panose="02040503050406030204" pitchFamily="18" charset="0"/>
                          </a:rPr>
                          <m:t> </m:t>
                        </m:r>
                      </m:fName>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𝜉</m:t>
                            </m:r>
                          </m:e>
                          <m:sub>
                            <m:r>
                              <a:rPr lang="ja-JP" altLang="en-US" sz="2000" i="1">
                                <a:latin typeface="Cambria Math" panose="02040503050406030204" pitchFamily="18" charset="0"/>
                              </a:rPr>
                              <m:t>𝑖</m:t>
                            </m:r>
                          </m:sub>
                        </m:sSub>
                        <m:r>
                          <a:rPr lang="en-US" altLang="ja-JP" sz="2000" b="0" i="1" smtClean="0">
                            <a:latin typeface="Cambria Math" panose="02040503050406030204" pitchFamily="18" charset="0"/>
                          </a:rPr>
                          <m:t>≠</m:t>
                        </m:r>
                        <m:r>
                          <a:rPr lang="ja-JP" altLang="en-US" sz="2000">
                            <a:latin typeface="Cambria Math" panose="02040503050406030204" pitchFamily="18" charset="0"/>
                          </a:rPr>
                          <m:t>0</m:t>
                        </m:r>
                      </m:e>
                    </m:func>
                  </m:oMath>
                </a14:m>
                <a:r>
                  <a:rPr lang="ja-JP" altLang="en-US" sz="2000" b="0" dirty="0"/>
                  <a:t> な</a:t>
                </a:r>
                <a:r>
                  <a:rPr lang="ja-JP" altLang="en-US" sz="2000" b="0"/>
                  <a:t>ので，</a:t>
                </a:r>
                <a:r>
                  <a:rPr lang="en-US" altLang="ja-JP" sz="2000" b="0" dirty="0"/>
                  <a:t>KKT</a:t>
                </a:r>
                <a:r>
                  <a:rPr lang="ja-JP" altLang="en-US" sz="2000" b="0"/>
                  <a:t>条件の相補性</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𝛽</m:t>
                        </m:r>
                      </m:e>
                      <m:sub>
                        <m:r>
                          <a:rPr lang="en-US" altLang="ja-JP" sz="2000" i="1">
                            <a:latin typeface="Cambria Math" panose="02040503050406030204" pitchFamily="18" charset="0"/>
                          </a:rPr>
                          <m:t>𝑖</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𝜉</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=0</m:t>
                    </m:r>
                  </m:oMath>
                </a14:m>
                <a:r>
                  <a:rPr lang="en-US" altLang="ja-JP" sz="2000" dirty="0"/>
                  <a:t> </a:t>
                </a:r>
                <a:r>
                  <a:rPr lang="ja-JP" altLang="en-US" sz="2000" dirty="0"/>
                  <a:t>より</a:t>
                </a:r>
                <a14:m>
                  <m:oMath xmlns:m="http://schemas.openxmlformats.org/officeDocument/2006/math">
                    <m:func>
                      <m:funcPr>
                        <m:ctrlPr>
                          <a:rPr lang="ja-JP" altLang="en-US" sz="2000" i="1">
                            <a:latin typeface="Cambria Math" panose="02040503050406030204" pitchFamily="18" charset="0"/>
                          </a:rPr>
                        </m:ctrlPr>
                      </m:funcPr>
                      <m:fName>
                        <m:r>
                          <a:rPr lang="en-US" altLang="ja-JP" sz="2000" i="1">
                            <a:latin typeface="Cambria Math" panose="02040503050406030204" pitchFamily="18" charset="0"/>
                          </a:rPr>
                          <m:t> </m:t>
                        </m:r>
                      </m:fName>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𝛽</m:t>
                            </m:r>
                          </m:e>
                          <m:sub>
                            <m:r>
                              <a:rPr lang="en-US" altLang="ja-JP" sz="2000" b="0" i="1" smtClean="0">
                                <a:latin typeface="Cambria Math" panose="02040503050406030204" pitchFamily="18" charset="0"/>
                              </a:rPr>
                              <m:t>𝑖</m:t>
                            </m:r>
                          </m:sub>
                        </m:sSub>
                        <m:r>
                          <a:rPr lang="en-US" altLang="ja-JP" sz="2000" i="1">
                            <a:latin typeface="Cambria Math" panose="02040503050406030204" pitchFamily="18" charset="0"/>
                          </a:rPr>
                          <m:t>≠</m:t>
                        </m:r>
                        <m:r>
                          <a:rPr lang="ja-JP" altLang="en-US" sz="2000">
                            <a:latin typeface="Cambria Math" panose="02040503050406030204" pitchFamily="18" charset="0"/>
                          </a:rPr>
                          <m:t>0</m:t>
                        </m:r>
                      </m:e>
                    </m:func>
                  </m:oMath>
                </a14:m>
                <a:r>
                  <a:rPr lang="ja-JP" altLang="en-US" sz="2000" b="0"/>
                  <a:t>．これと</a:t>
                </a:r>
                <a:r>
                  <a:rPr lang="en-US" altLang="ja-JP" sz="2000" b="0" dirty="0"/>
                  <a:t>KKT</a:t>
                </a:r>
                <a:r>
                  <a:rPr lang="ja-JP" altLang="en-US" sz="2000"/>
                  <a:t>条件</a:t>
                </a:r>
                <a:r>
                  <a:rPr lang="en-US" altLang="ja-JP" sz="2000" dirty="0"/>
                  <a:t> </a:t>
                </a:r>
                <a14:m>
                  <m:oMath xmlns:m="http://schemas.openxmlformats.org/officeDocument/2006/math">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i="1">
                            <a:latin typeface="Cambria Math" panose="02040503050406030204" pitchFamily="18" charset="0"/>
                          </a:rPr>
                          <m:t>𝜈</m:t>
                        </m:r>
                        <m:r>
                          <a:rPr lang="en-US" altLang="ja-JP" sz="2000" i="1">
                            <a:latin typeface="Cambria Math" panose="02040503050406030204" pitchFamily="18" charset="0"/>
                          </a:rPr>
                          <m:t>𝑙</m:t>
                        </m:r>
                      </m:den>
                    </m:f>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𝛼</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𝛽</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=0</m:t>
                    </m:r>
                  </m:oMath>
                </a14:m>
                <a:r>
                  <a:rPr lang="ja-JP" altLang="en-US" sz="2000" b="0" dirty="0"/>
                  <a:t>より</a:t>
                </a:r>
                <a14:m>
                  <m:oMath xmlns:m="http://schemas.openxmlformats.org/officeDocument/2006/math">
                    <m:r>
                      <a:rPr lang="ja-JP" altLang="en-US" sz="2000" i="1" dirty="0">
                        <a:latin typeface="Cambria Math" panose="02040503050406030204" pitchFamily="18" charset="0"/>
                      </a:rPr>
                      <m:t>外れ値</m:t>
                    </m:r>
                    <m:r>
                      <a:rPr lang="ja-JP" altLang="en-US" sz="2000" i="1" dirty="0" smtClean="0">
                        <a:latin typeface="Cambria Math" panose="02040503050406030204" pitchFamily="18" charset="0"/>
                      </a:rPr>
                      <m:t>データについて</m:t>
                    </m:r>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𝛼</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1</m:t>
                        </m:r>
                      </m:num>
                      <m:den>
                        <m:r>
                          <a:rPr lang="en-US" altLang="ja-JP" sz="2000" b="0" i="1" smtClean="0">
                            <a:latin typeface="Cambria Math" panose="02040503050406030204" pitchFamily="18" charset="0"/>
                          </a:rPr>
                          <m:t>𝜈</m:t>
                        </m:r>
                        <m:r>
                          <a:rPr lang="en-US" altLang="ja-JP" sz="2000" b="0" i="1" smtClean="0">
                            <a:latin typeface="Cambria Math" panose="02040503050406030204" pitchFamily="18" charset="0"/>
                          </a:rPr>
                          <m:t>𝑙</m:t>
                        </m:r>
                      </m:den>
                    </m:f>
                  </m:oMath>
                </a14:m>
                <a:r>
                  <a:rPr lang="en-US" altLang="ja-JP" sz="2000" b="0" dirty="0"/>
                  <a:t>.</a:t>
                </a:r>
                <a14:m>
                  <m:oMath xmlns:m="http://schemas.openxmlformats.org/officeDocument/2006/math">
                    <m:r>
                      <a:rPr lang="ja-JP" altLang="en-US" sz="2000" i="1">
                        <a:latin typeface="Cambria Math" panose="02040503050406030204" pitchFamily="18" charset="0"/>
                      </a:rPr>
                      <m:t>等式制約</m:t>
                    </m:r>
                    <m:nary>
                      <m:naryPr>
                        <m:chr m:val="∑"/>
                        <m:supHide m:val="on"/>
                        <m:ctrlPr>
                          <a:rPr lang="en-US" altLang="ja-JP" sz="2000" i="1">
                            <a:latin typeface="Cambria Math" panose="02040503050406030204" pitchFamily="18" charset="0"/>
                          </a:rPr>
                        </m:ctrlPr>
                      </m:naryPr>
                      <m:sub>
                        <m:r>
                          <a:rPr lang="en-US" altLang="ja-JP" sz="2000" i="1">
                            <a:latin typeface="Cambria Math" panose="02040503050406030204" pitchFamily="18" charset="0"/>
                          </a:rPr>
                          <m:t>𝑖</m:t>
                        </m:r>
                      </m:sub>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𝛼</m:t>
                            </m:r>
                          </m:e>
                          <m:sub>
                            <m:r>
                              <a:rPr lang="en-US" altLang="ja-JP" sz="2000" i="1">
                                <a:latin typeface="Cambria Math" panose="02040503050406030204" pitchFamily="18" charset="0"/>
                              </a:rPr>
                              <m:t>𝑖</m:t>
                            </m:r>
                          </m:sub>
                        </m:sSub>
                      </m:e>
                    </m:nary>
                    <m:r>
                      <a:rPr lang="en-US" altLang="ja-JP" sz="2000" i="1">
                        <a:latin typeface="Cambria Math" panose="02040503050406030204" pitchFamily="18" charset="0"/>
                      </a:rPr>
                      <m:t>=1</m:t>
                    </m:r>
                    <m:r>
                      <a:rPr lang="ja-JP" altLang="en-US" sz="2000" i="1">
                        <a:latin typeface="Cambria Math" panose="02040503050406030204" pitchFamily="18" charset="0"/>
                      </a:rPr>
                      <m:t>と</m:t>
                    </m:r>
                  </m:oMath>
                </a14:m>
                <a:r>
                  <a:rPr lang="ja-JP" altLang="en-US" sz="2000" b="0"/>
                  <a:t>合わせると</a:t>
                </a:r>
                <a:r>
                  <a:rPr lang="ja-JP" altLang="en-US" sz="2000"/>
                  <a:t>，最大でも</a:t>
                </a:r>
                <a14:m>
                  <m:oMath xmlns:m="http://schemas.openxmlformats.org/officeDocument/2006/math">
                    <m:r>
                      <a:rPr lang="en-US" altLang="ja-JP" sz="2000" b="0" i="1" smtClean="0">
                        <a:latin typeface="Cambria Math" panose="02040503050406030204" pitchFamily="18" charset="0"/>
                      </a:rPr>
                      <m:t>𝜈</m:t>
                    </m:r>
                    <m:r>
                      <a:rPr lang="en-US" altLang="ja-JP" sz="2000" b="0" i="1" smtClean="0">
                        <a:latin typeface="Cambria Math" panose="02040503050406030204" pitchFamily="18" charset="0"/>
                      </a:rPr>
                      <m:t>𝑙</m:t>
                    </m:r>
                    <m:r>
                      <a:rPr lang="ja-JP" altLang="en-US" sz="2000" i="1">
                        <a:latin typeface="Cambria Math" panose="02040503050406030204" pitchFamily="18" charset="0"/>
                      </a:rPr>
                      <m:t>個</m:t>
                    </m:r>
                    <m:r>
                      <a:rPr lang="ja-JP" altLang="en-US" sz="2000" i="1" smtClean="0">
                        <a:latin typeface="Cambria Math" panose="02040503050406030204" pitchFamily="18" charset="0"/>
                      </a:rPr>
                      <m:t>しか</m:t>
                    </m:r>
                    <m:r>
                      <a:rPr lang="ja-JP" altLang="en-US" sz="2000" i="1">
                        <a:latin typeface="Cambria Math" panose="02040503050406030204" pitchFamily="18" charset="0"/>
                      </a:rPr>
                      <m:t>外れ</m:t>
                    </m:r>
                  </m:oMath>
                </a14:m>
                <a:r>
                  <a:rPr lang="ja-JP" altLang="en-US" sz="2000" b="0"/>
                  <a:t>値と判断されない．</a:t>
                </a:r>
                <a:endParaRPr lang="en-US" altLang="ja-JP" sz="2000" b="0" dirty="0"/>
              </a:p>
            </p:txBody>
          </p:sp>
        </mc:Choice>
        <mc:Fallback xmlns="">
          <p:sp>
            <p:nvSpPr>
              <p:cNvPr id="14" name="正方形/長方形 13">
                <a:extLst>
                  <a:ext uri="{FF2B5EF4-FFF2-40B4-BE49-F238E27FC236}">
                    <a16:creationId xmlns:a16="http://schemas.microsoft.com/office/drawing/2014/main" id="{715AA5BD-9809-D64B-B0D3-2CC1A29641B1}"/>
                  </a:ext>
                </a:extLst>
              </p:cNvPr>
              <p:cNvSpPr>
                <a:spLocks noRot="1" noChangeAspect="1" noMove="1" noResize="1" noEditPoints="1" noAdjustHandles="1" noChangeArrowheads="1" noChangeShapeType="1" noTextEdit="1"/>
              </p:cNvSpPr>
              <p:nvPr/>
            </p:nvSpPr>
            <p:spPr>
              <a:xfrm>
                <a:off x="1599299" y="4193849"/>
                <a:ext cx="10402201" cy="1799788"/>
              </a:xfrm>
              <a:prstGeom prst="rect">
                <a:avLst/>
              </a:prstGeom>
              <a:blipFill>
                <a:blip r:embed="rId5"/>
                <a:stretch>
                  <a:fillRect l="-610" t="-699" r="-122" b="-1888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073500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D2EDAC-F7D0-6E4E-AA2B-1A6000A2A7A4}"/>
              </a:ext>
            </a:extLst>
          </p:cNvPr>
          <p:cNvSpPr>
            <a:spLocks noGrp="1"/>
          </p:cNvSpPr>
          <p:nvPr>
            <p:ph type="title"/>
          </p:nvPr>
        </p:nvSpPr>
        <p:spPr/>
        <p:txBody>
          <a:bodyPr/>
          <a:lstStyle/>
          <a:p>
            <a:r>
              <a:rPr kumimoji="1" lang="en-US" altLang="ja-JP" dirty="0"/>
              <a:t>One-Class SVM  </a:t>
            </a:r>
            <a:r>
              <a:rPr kumimoji="1" lang="ja-JP" altLang="en-US"/>
              <a:t>カーネル法</a:t>
            </a:r>
          </a:p>
        </p:txBody>
      </p:sp>
      <p:sp>
        <p:nvSpPr>
          <p:cNvPr id="4" name="日付プレースホルダー 3">
            <a:extLst>
              <a:ext uri="{FF2B5EF4-FFF2-40B4-BE49-F238E27FC236}">
                <a16:creationId xmlns:a16="http://schemas.microsoft.com/office/drawing/2014/main" id="{EE1C5B20-C284-6542-BE4B-0ACE272098C3}"/>
              </a:ext>
            </a:extLst>
          </p:cNvPr>
          <p:cNvSpPr>
            <a:spLocks noGrp="1"/>
          </p:cNvSpPr>
          <p:nvPr>
            <p:ph type="dt" sz="half" idx="10"/>
          </p:nvPr>
        </p:nvSpPr>
        <p:spPr/>
        <p:txBody>
          <a:bodyPr/>
          <a:lstStyle/>
          <a:p>
            <a:fld id="{BB378C50-961D-CD46-AACE-6A5F8CD4ABAE}"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2C592101-006A-434D-82A2-C2480B9EA09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5444562-2704-4B47-8B1B-C146F9879CCE}"/>
              </a:ext>
            </a:extLst>
          </p:cNvPr>
          <p:cNvSpPr>
            <a:spLocks noGrp="1"/>
          </p:cNvSpPr>
          <p:nvPr>
            <p:ph type="sldNum" sz="quarter" idx="12"/>
          </p:nvPr>
        </p:nvSpPr>
        <p:spPr/>
        <p:txBody>
          <a:bodyPr/>
          <a:lstStyle/>
          <a:p>
            <a:fld id="{C396DE94-E78B-4743-9932-E18BCB9B557B}" type="slidenum">
              <a:rPr kumimoji="1" lang="ja-JP" altLang="en-US" smtClean="0"/>
              <a:t>63</a:t>
            </a:fld>
            <a:endParaRPr kumimoji="1" lang="ja-JP" altLang="en-US"/>
          </a:p>
        </p:txBody>
      </p:sp>
      <p:sp>
        <p:nvSpPr>
          <p:cNvPr id="10" name="テキスト ボックス 9">
            <a:extLst>
              <a:ext uri="{FF2B5EF4-FFF2-40B4-BE49-F238E27FC236}">
                <a16:creationId xmlns:a16="http://schemas.microsoft.com/office/drawing/2014/main" id="{2D19D344-9455-DC41-9950-0C0134A835FB}"/>
              </a:ext>
            </a:extLst>
          </p:cNvPr>
          <p:cNvSpPr txBox="1"/>
          <p:nvPr/>
        </p:nvSpPr>
        <p:spPr>
          <a:xfrm>
            <a:off x="1142165" y="773474"/>
            <a:ext cx="2906117" cy="461665"/>
          </a:xfrm>
          <a:prstGeom prst="rect">
            <a:avLst/>
          </a:prstGeom>
          <a:noFill/>
        </p:spPr>
        <p:txBody>
          <a:bodyPr wrap="none" rtlCol="0">
            <a:spAutoFit/>
          </a:bodyPr>
          <a:lstStyle/>
          <a:p>
            <a:r>
              <a:rPr kumimoji="1" lang="en-US" altLang="ja-JP" sz="2400" dirty="0"/>
              <a:t>One-SVM</a:t>
            </a:r>
            <a:r>
              <a:rPr kumimoji="1" lang="ja-JP" altLang="en-US" sz="2400"/>
              <a:t>の双対問題</a:t>
            </a:r>
          </a:p>
        </p:txBody>
      </p:sp>
      <p:sp>
        <p:nvSpPr>
          <p:cNvPr id="11" name="テキスト ボックス 10">
            <a:extLst>
              <a:ext uri="{FF2B5EF4-FFF2-40B4-BE49-F238E27FC236}">
                <a16:creationId xmlns:a16="http://schemas.microsoft.com/office/drawing/2014/main" id="{C556C891-09E7-1647-84F5-AC751CE4DD1C}"/>
              </a:ext>
            </a:extLst>
          </p:cNvPr>
          <p:cNvSpPr txBox="1"/>
          <p:nvPr/>
        </p:nvSpPr>
        <p:spPr>
          <a:xfrm>
            <a:off x="1142165" y="2667230"/>
            <a:ext cx="1415772" cy="461665"/>
          </a:xfrm>
          <a:prstGeom prst="rect">
            <a:avLst/>
          </a:prstGeom>
          <a:noFill/>
        </p:spPr>
        <p:txBody>
          <a:bodyPr wrap="none" rtlCol="0">
            <a:spAutoFit/>
          </a:bodyPr>
          <a:lstStyle/>
          <a:p>
            <a:r>
              <a:rPr lang="ja-JP" altLang="en-US" sz="2400"/>
              <a:t>識別関数</a:t>
            </a:r>
          </a:p>
        </p:txBody>
      </p:sp>
      <p:grpSp>
        <p:nvGrpSpPr>
          <p:cNvPr id="22" name="グループ化 21">
            <a:extLst>
              <a:ext uri="{FF2B5EF4-FFF2-40B4-BE49-F238E27FC236}">
                <a16:creationId xmlns:a16="http://schemas.microsoft.com/office/drawing/2014/main" id="{9D960921-5791-194D-A2D1-994CF40C944F}"/>
              </a:ext>
            </a:extLst>
          </p:cNvPr>
          <p:cNvGrpSpPr/>
          <p:nvPr/>
        </p:nvGrpSpPr>
        <p:grpSpPr>
          <a:xfrm>
            <a:off x="1813901" y="1173596"/>
            <a:ext cx="9884612" cy="1346840"/>
            <a:chOff x="1813901" y="1333250"/>
            <a:chExt cx="9086328" cy="1346840"/>
          </a:xfrm>
        </p:grpSpPr>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92161C9B-BE15-534D-90AA-0CE7C4EFCAB3}"/>
                    </a:ext>
                  </a:extLst>
                </p:cNvPr>
                <p:cNvSpPr/>
                <p:nvPr/>
              </p:nvSpPr>
              <p:spPr>
                <a:xfrm>
                  <a:off x="1813901" y="1366194"/>
                  <a:ext cx="9086328" cy="131389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ja-JP" altLang="ja-JP" sz="2000" i="1" smtClean="0">
                                <a:solidFill>
                                  <a:schemeClr val="tx1"/>
                                </a:solidFill>
                                <a:latin typeface="Cambria Math" panose="02040503050406030204" pitchFamily="18" charset="0"/>
                              </a:rPr>
                            </m:ctrlPr>
                          </m:funcPr>
                          <m:fName>
                            <m:limLow>
                              <m:limLowPr>
                                <m:ctrlPr>
                                  <a:rPr lang="en-US" altLang="ja-JP" sz="2000" b="1" i="1" smtClean="0">
                                    <a:solidFill>
                                      <a:schemeClr val="tx1"/>
                                    </a:solidFill>
                                    <a:latin typeface="Cambria Math" panose="02040503050406030204" pitchFamily="18" charset="0"/>
                                  </a:rPr>
                                </m:ctrlPr>
                              </m:limLowPr>
                              <m:e>
                                <m:r>
                                  <m:rPr>
                                    <m:sty m:val="p"/>
                                  </m:rPr>
                                  <a:rPr lang="en-US" altLang="ja-JP" sz="2000" b="0" i="0" smtClean="0">
                                    <a:solidFill>
                                      <a:schemeClr val="tx1"/>
                                    </a:solidFill>
                                    <a:latin typeface="Cambria Math" panose="02040503050406030204" pitchFamily="18" charset="0"/>
                                  </a:rPr>
                                  <m:t>max</m:t>
                                </m:r>
                              </m:e>
                              <m:lim>
                                <m:r>
                                  <a:rPr lang="en-US" altLang="ja-JP" sz="2000" b="1" i="1" smtClean="0">
                                    <a:solidFill>
                                      <a:schemeClr val="tx1"/>
                                    </a:solidFill>
                                    <a:latin typeface="Cambria Math" panose="02040503050406030204" pitchFamily="18" charset="0"/>
                                  </a:rPr>
                                  <m:t>𝜶</m:t>
                                </m:r>
                                <m:r>
                                  <a:rPr lang="en-US" altLang="ja-JP" sz="2000" b="1" i="1" smtClean="0">
                                    <a:solidFill>
                                      <a:schemeClr val="tx1"/>
                                    </a:solidFill>
                                    <a:latin typeface="Cambria Math" panose="02040503050406030204" pitchFamily="18" charset="0"/>
                                  </a:rPr>
                                  <m:t>,</m:t>
                                </m:r>
                                <m:r>
                                  <a:rPr lang="en-US" altLang="ja-JP" sz="2000" b="1" i="1" smtClean="0">
                                    <a:solidFill>
                                      <a:schemeClr val="tx1"/>
                                    </a:solidFill>
                                    <a:latin typeface="Cambria Math" panose="02040503050406030204" pitchFamily="18" charset="0"/>
                                  </a:rPr>
                                  <m:t>𝜷</m:t>
                                </m:r>
                              </m:lim>
                            </m:limLow>
                          </m:fName>
                          <m:e>
                            <m:limLow>
                              <m:limLowPr>
                                <m:ctrlPr>
                                  <a:rPr lang="en-US" altLang="ja-JP" sz="2000" b="0" i="1" smtClean="0">
                                    <a:solidFill>
                                      <a:schemeClr val="tx1"/>
                                    </a:solidFill>
                                    <a:latin typeface="Cambria Math" panose="02040503050406030204" pitchFamily="18" charset="0"/>
                                  </a:rPr>
                                </m:ctrlPr>
                              </m:limLowPr>
                              <m:e>
                                <m:r>
                                  <m:rPr>
                                    <m:sty m:val="p"/>
                                  </m:rPr>
                                  <a:rPr lang="en-US" altLang="ja-JP" sz="2000" b="0" i="0" smtClean="0">
                                    <a:solidFill>
                                      <a:schemeClr val="tx1"/>
                                    </a:solidFill>
                                    <a:latin typeface="Cambria Math" panose="02040503050406030204" pitchFamily="18" charset="0"/>
                                  </a:rPr>
                                  <m:t>min</m:t>
                                </m:r>
                              </m:e>
                              <m:lim>
                                <m:r>
                                  <a:rPr lang="en-US" altLang="ja-JP" sz="2000" b="1" i="1" smtClean="0">
                                    <a:solidFill>
                                      <a:schemeClr val="tx1"/>
                                    </a:solidFill>
                                    <a:latin typeface="Cambria Math" panose="02040503050406030204" pitchFamily="18" charset="0"/>
                                  </a:rPr>
                                  <m:t>𝒘</m:t>
                                </m:r>
                                <m:r>
                                  <a:rPr lang="en-US" altLang="ja-JP" sz="2000" b="1" i="1" smtClean="0">
                                    <a:solidFill>
                                      <a:schemeClr val="tx1"/>
                                    </a:solidFill>
                                    <a:latin typeface="Cambria Math" panose="02040503050406030204" pitchFamily="18" charset="0"/>
                                  </a:rPr>
                                  <m:t>, </m:t>
                                </m:r>
                                <m:r>
                                  <a:rPr lang="en-US" altLang="ja-JP" sz="2000" b="1" i="1" smtClean="0">
                                    <a:solidFill>
                                      <a:schemeClr val="tx1"/>
                                    </a:solidFill>
                                    <a:latin typeface="Cambria Math" panose="02040503050406030204" pitchFamily="18" charset="0"/>
                                  </a:rPr>
                                  <m:t>𝝃</m:t>
                                </m:r>
                                <m:r>
                                  <a:rPr lang="en-US" altLang="ja-JP" sz="2000" b="0" i="1" smtClean="0">
                                    <a:solidFill>
                                      <a:schemeClr val="tx1"/>
                                    </a:solidFill>
                                    <a:latin typeface="Cambria Math" panose="02040503050406030204" pitchFamily="18" charset="0"/>
                                  </a:rPr>
                                  <m:t>, </m:t>
                                </m:r>
                                <m:r>
                                  <a:rPr lang="en-US" altLang="ja-JP" sz="2000" b="0" i="1" smtClean="0">
                                    <a:solidFill>
                                      <a:schemeClr val="tx1"/>
                                    </a:solidFill>
                                    <a:latin typeface="Cambria Math" panose="02040503050406030204" pitchFamily="18" charset="0"/>
                                  </a:rPr>
                                  <m:t>𝜌</m:t>
                                </m:r>
                              </m:lim>
                            </m:limLow>
                          </m:e>
                        </m:func>
                        <m:r>
                          <a:rPr lang="en-US" altLang="ja-JP" sz="2000" b="0" i="1" smtClean="0">
                            <a:solidFill>
                              <a:schemeClr val="tx1"/>
                            </a:solidFill>
                            <a:latin typeface="Cambria Math" panose="02040503050406030204" pitchFamily="18" charset="0"/>
                          </a:rPr>
                          <m:t>𝐿</m:t>
                        </m:r>
                        <m:d>
                          <m:dPr>
                            <m:ctrlPr>
                              <a:rPr lang="en-US" altLang="ja-JP" sz="2000" b="1" i="1">
                                <a:solidFill>
                                  <a:schemeClr val="tx1"/>
                                </a:solidFill>
                                <a:latin typeface="Cambria Math" panose="02040503050406030204" pitchFamily="18" charset="0"/>
                              </a:rPr>
                            </m:ctrlPr>
                          </m:dPr>
                          <m:e>
                            <m:r>
                              <a:rPr lang="en-US" altLang="ja-JP" sz="2000" b="1" i="1">
                                <a:solidFill>
                                  <a:schemeClr val="tx1"/>
                                </a:solidFill>
                                <a:latin typeface="Cambria Math" panose="02040503050406030204" pitchFamily="18" charset="0"/>
                              </a:rPr>
                              <m:t>𝒘</m:t>
                            </m:r>
                            <m:r>
                              <a:rPr lang="en-US" altLang="ja-JP" sz="2000" b="0" i="1" smtClean="0">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 </m:t>
                            </m:r>
                            <m:r>
                              <a:rPr lang="en-US" altLang="ja-JP" sz="2000" b="1" i="1">
                                <a:solidFill>
                                  <a:schemeClr val="tx1"/>
                                </a:solidFill>
                                <a:latin typeface="Cambria Math" panose="02040503050406030204" pitchFamily="18" charset="0"/>
                              </a:rPr>
                              <m:t>𝝃</m:t>
                            </m:r>
                            <m:r>
                              <a:rPr lang="en-US" altLang="ja-JP" sz="2000" b="1" i="1">
                                <a:solidFill>
                                  <a:schemeClr val="tx1"/>
                                </a:solidFill>
                                <a:latin typeface="Cambria Math" panose="02040503050406030204" pitchFamily="18" charset="0"/>
                              </a:rPr>
                              <m:t>, </m:t>
                            </m:r>
                            <m:r>
                              <a:rPr lang="en-US" altLang="ja-JP" sz="2000" b="1" i="1">
                                <a:solidFill>
                                  <a:schemeClr val="tx1"/>
                                </a:solidFill>
                                <a:latin typeface="Cambria Math" panose="02040503050406030204" pitchFamily="18" charset="0"/>
                              </a:rPr>
                              <m:t>𝝆</m:t>
                            </m:r>
                            <m:r>
                              <a:rPr lang="en-US" altLang="ja-JP" sz="2000" b="1" i="1">
                                <a:solidFill>
                                  <a:schemeClr val="tx1"/>
                                </a:solidFill>
                                <a:latin typeface="Cambria Math" panose="02040503050406030204" pitchFamily="18" charset="0"/>
                              </a:rPr>
                              <m:t>, </m:t>
                            </m:r>
                            <m:r>
                              <a:rPr lang="en-US" altLang="ja-JP" sz="2000" b="1" i="1">
                                <a:solidFill>
                                  <a:schemeClr val="tx1"/>
                                </a:solidFill>
                                <a:latin typeface="Cambria Math" panose="02040503050406030204" pitchFamily="18" charset="0"/>
                              </a:rPr>
                              <m:t>𝜶</m:t>
                            </m:r>
                            <m:r>
                              <a:rPr lang="en-US" altLang="ja-JP" sz="2000" b="1" i="1">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𝜷</m:t>
                            </m:r>
                          </m:e>
                        </m:d>
                        <m:r>
                          <a:rPr lang="en-US" altLang="ja-JP" sz="2000" b="1" i="1">
                            <a:solidFill>
                              <a:schemeClr val="tx1"/>
                            </a:solidFill>
                            <a:latin typeface="Cambria Math" panose="02040503050406030204" pitchFamily="18" charset="0"/>
                          </a:rPr>
                          <m:t>=</m:t>
                        </m:r>
                        <m:r>
                          <a:rPr lang="en-US" altLang="ja-JP" sz="2000" b="1" i="1" smtClean="0">
                            <a:solidFill>
                              <a:schemeClr val="tx1"/>
                            </a:solidFill>
                            <a:latin typeface="Cambria Math" panose="02040503050406030204" pitchFamily="18" charset="0"/>
                          </a:rPr>
                          <m:t> </m:t>
                        </m:r>
                        <m:func>
                          <m:funcPr>
                            <m:ctrlPr>
                              <a:rPr lang="ja-JP" altLang="ja-JP" sz="2000" i="1">
                                <a:solidFill>
                                  <a:schemeClr val="tx1"/>
                                </a:solidFill>
                                <a:latin typeface="Cambria Math" panose="02040503050406030204" pitchFamily="18" charset="0"/>
                              </a:rPr>
                            </m:ctrlPr>
                          </m:funcPr>
                          <m:fName>
                            <m:limLow>
                              <m:limLowPr>
                                <m:ctrlPr>
                                  <a:rPr lang="ja-JP" altLang="ja-JP" sz="2000" i="1">
                                    <a:solidFill>
                                      <a:schemeClr val="tx1"/>
                                    </a:solidFill>
                                    <a:latin typeface="Cambria Math" panose="02040503050406030204" pitchFamily="18" charset="0"/>
                                  </a:rPr>
                                </m:ctrlPr>
                              </m:limLowPr>
                              <m:e>
                                <m:r>
                                  <m:rPr>
                                    <m:sty m:val="p"/>
                                  </m:rPr>
                                  <a:rPr lang="de-DE" altLang="ja-JP" sz="2000">
                                    <a:solidFill>
                                      <a:schemeClr val="tx1"/>
                                    </a:solidFill>
                                    <a:latin typeface="Cambria Math" panose="02040503050406030204" pitchFamily="18" charset="0"/>
                                  </a:rPr>
                                  <m:t>min</m:t>
                                </m:r>
                              </m:e>
                              <m:lim>
                                <m:r>
                                  <a:rPr lang="de-DE" altLang="ja-JP" sz="2000" b="1" i="1">
                                    <a:solidFill>
                                      <a:schemeClr val="tx1"/>
                                    </a:solidFill>
                                    <a:latin typeface="Cambria Math" panose="02040503050406030204" pitchFamily="18" charset="0"/>
                                  </a:rPr>
                                  <m:t>𝜶</m:t>
                                </m:r>
                                <m:r>
                                  <a:rPr lang="de-DE" altLang="ja-JP" sz="2000" b="1" i="1">
                                    <a:solidFill>
                                      <a:schemeClr val="tx1"/>
                                    </a:solidFill>
                                    <a:latin typeface="Cambria Math" panose="02040503050406030204" pitchFamily="18" charset="0"/>
                                  </a:rPr>
                                  <m:t> </m:t>
                                </m:r>
                              </m:lim>
                            </m:limLow>
                          </m:fName>
                          <m:e>
                            <m:nary>
                              <m:naryPr>
                                <m:chr m:val="∑"/>
                                <m:supHide m:val="on"/>
                                <m:ctrlPr>
                                  <a:rPr lang="ja-JP" altLang="ja-JP" sz="2000" i="1">
                                    <a:solidFill>
                                      <a:schemeClr val="tx1"/>
                                    </a:solidFill>
                                    <a:latin typeface="Cambria Math" panose="02040503050406030204" pitchFamily="18" charset="0"/>
                                  </a:rPr>
                                </m:ctrlPr>
                              </m:naryPr>
                              <m:sub>
                                <m:r>
                                  <a:rPr lang="de-DE" altLang="ja-JP" sz="2000" i="1">
                                    <a:solidFill>
                                      <a:schemeClr val="tx1"/>
                                    </a:solidFill>
                                    <a:latin typeface="Cambria Math" panose="02040503050406030204" pitchFamily="18" charset="0"/>
                                  </a:rPr>
                                  <m:t>𝑖𝑗</m:t>
                                </m:r>
                              </m:sub>
                              <m:sup/>
                              <m:e>
                                <m:sSub>
                                  <m:sSubPr>
                                    <m:ctrlPr>
                                      <a:rPr lang="ja-JP" altLang="ja-JP" sz="2000" i="1">
                                        <a:solidFill>
                                          <a:schemeClr val="tx1"/>
                                        </a:solidFill>
                                        <a:latin typeface="Cambria Math" panose="02040503050406030204" pitchFamily="18" charset="0"/>
                                      </a:rPr>
                                    </m:ctrlPr>
                                  </m:sSubPr>
                                  <m:e>
                                    <m:r>
                                      <a:rPr lang="de-DE" altLang="ja-JP" sz="2000" i="1">
                                        <a:solidFill>
                                          <a:schemeClr val="tx1"/>
                                        </a:solidFill>
                                        <a:latin typeface="Cambria Math" panose="02040503050406030204" pitchFamily="18" charset="0"/>
                                      </a:rPr>
                                      <m:t>𝛼</m:t>
                                    </m:r>
                                  </m:e>
                                  <m:sub>
                                    <m:r>
                                      <a:rPr lang="de-DE" altLang="ja-JP" sz="2000" i="1">
                                        <a:solidFill>
                                          <a:schemeClr val="tx1"/>
                                        </a:solidFill>
                                        <a:latin typeface="Cambria Math" panose="02040503050406030204" pitchFamily="18" charset="0"/>
                                      </a:rPr>
                                      <m:t>𝑖</m:t>
                                    </m:r>
                                  </m:sub>
                                </m:sSub>
                                <m:sSub>
                                  <m:sSubPr>
                                    <m:ctrlPr>
                                      <a:rPr lang="ja-JP" altLang="ja-JP" sz="2000" i="1">
                                        <a:solidFill>
                                          <a:schemeClr val="tx1"/>
                                        </a:solidFill>
                                        <a:latin typeface="Cambria Math" panose="02040503050406030204" pitchFamily="18" charset="0"/>
                                      </a:rPr>
                                    </m:ctrlPr>
                                  </m:sSubPr>
                                  <m:e>
                                    <m:r>
                                      <a:rPr lang="de-DE" altLang="ja-JP" sz="2000" i="1">
                                        <a:solidFill>
                                          <a:schemeClr val="tx1"/>
                                        </a:solidFill>
                                        <a:latin typeface="Cambria Math" panose="02040503050406030204" pitchFamily="18" charset="0"/>
                                      </a:rPr>
                                      <m:t>𝛼</m:t>
                                    </m:r>
                                  </m:e>
                                  <m:sub>
                                    <m:r>
                                      <a:rPr lang="de-DE" altLang="ja-JP" sz="2000" i="1">
                                        <a:solidFill>
                                          <a:schemeClr val="tx1"/>
                                        </a:solidFill>
                                        <a:latin typeface="Cambria Math" panose="02040503050406030204" pitchFamily="18" charset="0"/>
                                      </a:rPr>
                                      <m:t>𝑗</m:t>
                                    </m:r>
                                  </m:sub>
                                </m:sSub>
                                <m:r>
                                  <a:rPr lang="en-US" altLang="ja-JP" sz="2000" b="0" i="1" smtClean="0">
                                    <a:solidFill>
                                      <a:schemeClr val="tx1"/>
                                    </a:solidFill>
                                    <a:latin typeface="Cambria Math" panose="02040503050406030204" pitchFamily="18" charset="0"/>
                                  </a:rPr>
                                  <m:t>(</m:t>
                                </m:r>
                                <m:r>
                                  <a:rPr lang="de-DE" altLang="ja-JP" sz="2000" b="1" i="1">
                                    <a:solidFill>
                                      <a:schemeClr val="tx1"/>
                                    </a:solidFill>
                                    <a:latin typeface="Cambria Math" panose="02040503050406030204" pitchFamily="18" charset="0"/>
                                  </a:rPr>
                                  <m:t>𝚽</m:t>
                                </m:r>
                                <m:d>
                                  <m:dPr>
                                    <m:ctrlPr>
                                      <a:rPr lang="ja-JP" altLang="ja-JP" sz="2000" b="1" i="1">
                                        <a:solidFill>
                                          <a:schemeClr val="tx1"/>
                                        </a:solidFill>
                                        <a:latin typeface="Cambria Math" panose="02040503050406030204" pitchFamily="18" charset="0"/>
                                      </a:rPr>
                                    </m:ctrlPr>
                                  </m:dPr>
                                  <m:e>
                                    <m:sSub>
                                      <m:sSubPr>
                                        <m:ctrlPr>
                                          <a:rPr lang="ja-JP" altLang="ja-JP" sz="2000" b="1" i="1">
                                            <a:solidFill>
                                              <a:schemeClr val="tx1"/>
                                            </a:solidFill>
                                            <a:latin typeface="Cambria Math" panose="02040503050406030204" pitchFamily="18" charset="0"/>
                                          </a:rPr>
                                        </m:ctrlPr>
                                      </m:sSubPr>
                                      <m:e>
                                        <m:r>
                                          <a:rPr lang="de-DE" altLang="ja-JP" sz="2000" b="1" i="1">
                                            <a:solidFill>
                                              <a:schemeClr val="tx1"/>
                                            </a:solidFill>
                                            <a:latin typeface="Cambria Math" panose="02040503050406030204" pitchFamily="18" charset="0"/>
                                          </a:rPr>
                                          <m:t>𝒙</m:t>
                                        </m:r>
                                      </m:e>
                                      <m:sub>
                                        <m:r>
                                          <a:rPr lang="de-DE" altLang="ja-JP" sz="2000" i="1">
                                            <a:solidFill>
                                              <a:schemeClr val="tx1"/>
                                            </a:solidFill>
                                            <a:latin typeface="Cambria Math" panose="02040503050406030204" pitchFamily="18" charset="0"/>
                                          </a:rPr>
                                          <m:t>𝑖</m:t>
                                        </m:r>
                                      </m:sub>
                                    </m:sSub>
                                  </m:e>
                                </m:d>
                                <m:r>
                                  <a:rPr lang="en-US" altLang="ja-JP" sz="2000" b="1" i="1" smtClean="0">
                                    <a:solidFill>
                                      <a:schemeClr val="tx1"/>
                                    </a:solidFill>
                                    <a:latin typeface="Cambria Math" panose="02040503050406030204" pitchFamily="18" charset="0"/>
                                  </a:rPr>
                                  <m:t>⋅</m:t>
                                </m:r>
                                <m:r>
                                  <a:rPr lang="de-DE" altLang="ja-JP" sz="2000" b="1" i="1">
                                    <a:solidFill>
                                      <a:schemeClr val="tx1"/>
                                    </a:solidFill>
                                    <a:latin typeface="Cambria Math" panose="02040503050406030204" pitchFamily="18" charset="0"/>
                                  </a:rPr>
                                  <m:t>𝚽</m:t>
                                </m:r>
                                <m:d>
                                  <m:dPr>
                                    <m:ctrlPr>
                                      <a:rPr lang="de-DE" altLang="ja-JP" sz="2000" b="1" i="1">
                                        <a:solidFill>
                                          <a:schemeClr val="tx1"/>
                                        </a:solidFill>
                                        <a:latin typeface="Cambria Math" panose="02040503050406030204" pitchFamily="18" charset="0"/>
                                      </a:rPr>
                                    </m:ctrlPr>
                                  </m:dPr>
                                  <m:e>
                                    <m:sSub>
                                      <m:sSubPr>
                                        <m:ctrlPr>
                                          <a:rPr lang="ja-JP" altLang="ja-JP" sz="2000" b="1" i="1">
                                            <a:solidFill>
                                              <a:schemeClr val="tx1"/>
                                            </a:solidFill>
                                            <a:latin typeface="Cambria Math" panose="02040503050406030204" pitchFamily="18" charset="0"/>
                                          </a:rPr>
                                        </m:ctrlPr>
                                      </m:sSubPr>
                                      <m:e>
                                        <m:r>
                                          <a:rPr lang="de-DE" altLang="ja-JP" sz="2000" b="1" i="1">
                                            <a:solidFill>
                                              <a:schemeClr val="tx1"/>
                                            </a:solidFill>
                                            <a:latin typeface="Cambria Math" panose="02040503050406030204" pitchFamily="18" charset="0"/>
                                          </a:rPr>
                                          <m:t>𝒙</m:t>
                                        </m:r>
                                      </m:e>
                                      <m:sub>
                                        <m:r>
                                          <a:rPr lang="de-DE" altLang="ja-JP" sz="2000" i="1">
                                            <a:solidFill>
                                              <a:schemeClr val="tx1"/>
                                            </a:solidFill>
                                            <a:latin typeface="Cambria Math" panose="02040503050406030204" pitchFamily="18" charset="0"/>
                                          </a:rPr>
                                          <m:t>𝑗</m:t>
                                        </m:r>
                                      </m:sub>
                                    </m:sSub>
                                  </m:e>
                                </m:d>
                                <m:r>
                                  <a:rPr lang="en-US" altLang="ja-JP" sz="2000" b="1" i="1" smtClean="0">
                                    <a:solidFill>
                                      <a:schemeClr val="tx1"/>
                                    </a:solidFill>
                                    <a:latin typeface="Cambria Math" panose="02040503050406030204" pitchFamily="18" charset="0"/>
                                  </a:rPr>
                                  <m:t>)</m:t>
                                </m:r>
                              </m:e>
                            </m:nary>
                          </m:e>
                        </m:func>
                      </m:oMath>
                    </m:oMathPara>
                  </a14:m>
                  <a:endParaRPr lang="en-US" altLang="ja-JP" sz="2000" dirty="0">
                    <a:solidFill>
                      <a:schemeClr val="tx1"/>
                    </a:solidFill>
                    <a:effectLst/>
                  </a:endParaRPr>
                </a:p>
                <a:p>
                  <a:pPr algn="ctr"/>
                  <a14:m>
                    <m:oMath xmlns:m="http://schemas.openxmlformats.org/officeDocument/2006/math">
                      <m:func>
                        <m:funcPr>
                          <m:ctrlPr>
                            <a:rPr lang="ja-JP" altLang="ja-JP" sz="2000" i="1" smtClean="0">
                              <a:solidFill>
                                <a:schemeClr val="tx1"/>
                              </a:solidFill>
                              <a:latin typeface="Cambria Math" panose="02040503050406030204" pitchFamily="18" charset="0"/>
                            </a:rPr>
                          </m:ctrlPr>
                        </m:funcPr>
                        <m:fName>
                          <m:limLow>
                            <m:limLowPr>
                              <m:ctrlPr>
                                <a:rPr lang="ja-JP" altLang="ja-JP" sz="2000" i="1">
                                  <a:solidFill>
                                    <a:schemeClr val="tx1"/>
                                  </a:solidFill>
                                  <a:latin typeface="Cambria Math" panose="02040503050406030204" pitchFamily="18" charset="0"/>
                                </a:rPr>
                              </m:ctrlPr>
                            </m:limLowPr>
                            <m:e>
                              <m:r>
                                <m:rPr>
                                  <m:sty m:val="p"/>
                                </m:rPr>
                                <a:rPr lang="de-DE" altLang="ja-JP" sz="2000">
                                  <a:solidFill>
                                    <a:schemeClr val="tx1"/>
                                  </a:solidFill>
                                  <a:latin typeface="Cambria Math" panose="02040503050406030204" pitchFamily="18" charset="0"/>
                                </a:rPr>
                                <m:t>subject</m:t>
                              </m:r>
                              <m:r>
                                <a:rPr lang="de-DE" altLang="ja-JP" sz="2000">
                                  <a:solidFill>
                                    <a:schemeClr val="tx1"/>
                                  </a:solidFill>
                                  <a:latin typeface="Cambria Math" panose="02040503050406030204" pitchFamily="18" charset="0"/>
                                </a:rPr>
                                <m:t> </m:t>
                              </m:r>
                              <m:r>
                                <m:rPr>
                                  <m:sty m:val="p"/>
                                </m:rPr>
                                <a:rPr lang="de-DE" altLang="ja-JP" sz="2000">
                                  <a:solidFill>
                                    <a:schemeClr val="tx1"/>
                                  </a:solidFill>
                                  <a:latin typeface="Cambria Math" panose="02040503050406030204" pitchFamily="18" charset="0"/>
                                </a:rPr>
                                <m:t>to</m:t>
                              </m:r>
                            </m:e>
                            <m:lim>
                              <m:r>
                                <a:rPr lang="de-DE" altLang="ja-JP" sz="2000" i="1">
                                  <a:solidFill>
                                    <a:schemeClr val="tx1"/>
                                  </a:solidFill>
                                  <a:latin typeface="Cambria Math" panose="02040503050406030204" pitchFamily="18" charset="0"/>
                                </a:rPr>
                                <m:t> </m:t>
                              </m:r>
                            </m:lim>
                          </m:limLow>
                        </m:fName>
                        <m:e/>
                      </m:func>
                      <m:r>
                        <a:rPr lang="de-DE" altLang="ja-JP" sz="2000" i="1">
                          <a:solidFill>
                            <a:schemeClr val="tx1"/>
                          </a:solidFill>
                          <a:latin typeface="Cambria Math" panose="02040503050406030204" pitchFamily="18" charset="0"/>
                        </a:rPr>
                        <m:t>0≤</m:t>
                      </m:r>
                      <m:sSub>
                        <m:sSubPr>
                          <m:ctrlPr>
                            <a:rPr lang="ja-JP" altLang="ja-JP" sz="2000" i="1">
                              <a:solidFill>
                                <a:schemeClr val="tx1"/>
                              </a:solidFill>
                              <a:latin typeface="Cambria Math" panose="02040503050406030204" pitchFamily="18" charset="0"/>
                            </a:rPr>
                          </m:ctrlPr>
                        </m:sSubPr>
                        <m:e>
                          <m:r>
                            <a:rPr lang="de-DE" altLang="ja-JP" sz="2000" i="1">
                              <a:solidFill>
                                <a:schemeClr val="tx1"/>
                              </a:solidFill>
                              <a:latin typeface="Cambria Math" panose="02040503050406030204" pitchFamily="18" charset="0"/>
                            </a:rPr>
                            <m:t>𝛼</m:t>
                          </m:r>
                        </m:e>
                        <m:sub>
                          <m:r>
                            <a:rPr lang="de-DE" altLang="ja-JP" sz="2000" i="1">
                              <a:solidFill>
                                <a:schemeClr val="tx1"/>
                              </a:solidFill>
                              <a:latin typeface="Cambria Math" panose="02040503050406030204" pitchFamily="18" charset="0"/>
                            </a:rPr>
                            <m:t>𝑖</m:t>
                          </m:r>
                        </m:sub>
                      </m:sSub>
                      <m:r>
                        <a:rPr lang="de-DE" altLang="ja-JP" sz="2000" i="1">
                          <a:solidFill>
                            <a:schemeClr val="tx1"/>
                          </a:solidFill>
                          <a:latin typeface="Cambria Math" panose="02040503050406030204" pitchFamily="18" charset="0"/>
                        </a:rPr>
                        <m:t>≤</m:t>
                      </m:r>
                      <m:f>
                        <m:fPr>
                          <m:ctrlPr>
                            <a:rPr lang="ja-JP" altLang="ja-JP" sz="2000" i="1">
                              <a:solidFill>
                                <a:schemeClr val="tx1"/>
                              </a:solidFill>
                              <a:latin typeface="Cambria Math" panose="02040503050406030204" pitchFamily="18" charset="0"/>
                            </a:rPr>
                          </m:ctrlPr>
                        </m:fPr>
                        <m:num>
                          <m:r>
                            <a:rPr lang="de-DE" altLang="ja-JP" sz="2000" i="1">
                              <a:solidFill>
                                <a:schemeClr val="tx1"/>
                              </a:solidFill>
                              <a:latin typeface="Cambria Math" panose="02040503050406030204" pitchFamily="18" charset="0"/>
                            </a:rPr>
                            <m:t>1</m:t>
                          </m:r>
                        </m:num>
                        <m:den>
                          <m:r>
                            <a:rPr lang="de-DE" altLang="ja-JP" sz="2000" i="1">
                              <a:solidFill>
                                <a:schemeClr val="tx1"/>
                              </a:solidFill>
                              <a:latin typeface="Cambria Math" panose="02040503050406030204" pitchFamily="18" charset="0"/>
                            </a:rPr>
                            <m:t>𝑣𝑙</m:t>
                          </m:r>
                        </m:den>
                      </m:f>
                      <m:r>
                        <a:rPr lang="en-US" altLang="ja-JP" sz="2000" b="0" i="1" smtClean="0">
                          <a:solidFill>
                            <a:schemeClr val="tx1"/>
                          </a:solidFill>
                          <a:latin typeface="Cambria Math" panose="02040503050406030204" pitchFamily="18" charset="0"/>
                        </a:rPr>
                        <m:t>, </m:t>
                      </m:r>
                      <m:nary>
                        <m:naryPr>
                          <m:chr m:val="∑"/>
                          <m:supHide m:val="on"/>
                          <m:ctrlPr>
                            <a:rPr lang="en-US" altLang="ja-JP" sz="2000" b="0" i="1" smtClean="0">
                              <a:solidFill>
                                <a:schemeClr val="tx1"/>
                              </a:solidFill>
                              <a:latin typeface="Cambria Math" panose="02040503050406030204" pitchFamily="18" charset="0"/>
                            </a:rPr>
                          </m:ctrlPr>
                        </m:naryPr>
                        <m:sub>
                          <m:r>
                            <a:rPr lang="en-US" altLang="ja-JP" sz="2000" b="0" i="1" smtClean="0">
                              <a:solidFill>
                                <a:schemeClr val="tx1"/>
                              </a:solidFill>
                              <a:latin typeface="Cambria Math" panose="02040503050406030204" pitchFamily="18" charset="0"/>
                            </a:rPr>
                            <m:t>𝑖</m:t>
                          </m:r>
                        </m:sub>
                        <m:sup/>
                        <m:e>
                          <m:sSub>
                            <m:sSubPr>
                              <m:ctrlPr>
                                <a:rPr lang="en-US" altLang="ja-JP" sz="2000" b="0" i="1" smtClean="0">
                                  <a:solidFill>
                                    <a:schemeClr val="tx1"/>
                                  </a:solidFill>
                                  <a:latin typeface="Cambria Math" panose="02040503050406030204" pitchFamily="18" charset="0"/>
                                </a:rPr>
                              </m:ctrlPr>
                            </m:sSubPr>
                            <m:e>
                              <m:r>
                                <a:rPr lang="en-US" altLang="ja-JP" sz="2000" b="0" i="1" smtClean="0">
                                  <a:solidFill>
                                    <a:schemeClr val="tx1"/>
                                  </a:solidFill>
                                  <a:latin typeface="Cambria Math" panose="02040503050406030204" pitchFamily="18" charset="0"/>
                                </a:rPr>
                                <m:t>𝛼</m:t>
                              </m:r>
                            </m:e>
                            <m:sub>
                              <m:r>
                                <a:rPr lang="en-US" altLang="ja-JP" sz="2000" b="0" i="1" smtClean="0">
                                  <a:solidFill>
                                    <a:schemeClr val="tx1"/>
                                  </a:solidFill>
                                  <a:latin typeface="Cambria Math" panose="02040503050406030204" pitchFamily="18" charset="0"/>
                                </a:rPr>
                                <m:t>𝑖</m:t>
                              </m:r>
                            </m:sub>
                          </m:sSub>
                        </m:e>
                      </m:nary>
                      <m:r>
                        <a:rPr lang="en-US" altLang="ja-JP" sz="2000" b="0" i="1" smtClean="0">
                          <a:solidFill>
                            <a:schemeClr val="tx1"/>
                          </a:solidFill>
                          <a:latin typeface="Cambria Math" panose="02040503050406030204" pitchFamily="18" charset="0"/>
                        </a:rPr>
                        <m:t>=1</m:t>
                      </m:r>
                    </m:oMath>
                  </a14:m>
                  <a:r>
                    <a:rPr lang="de-DE" altLang="ja-JP" sz="2000" dirty="0">
                      <a:solidFill>
                        <a:schemeClr val="tx1"/>
                      </a:solidFill>
                    </a:rPr>
                    <a:t>.</a:t>
                  </a:r>
                  <a:r>
                    <a:rPr lang="ja-JP" altLang="ja-JP" sz="2000">
                      <a:solidFill>
                        <a:schemeClr val="tx1"/>
                      </a:solidFill>
                      <a:effectLst/>
                    </a:rPr>
                    <a:t> </a:t>
                  </a:r>
                  <a:endParaRPr kumimoji="1" lang="ja-JP" altLang="en-US" sz="2000">
                    <a:solidFill>
                      <a:schemeClr val="tx1"/>
                    </a:solidFill>
                  </a:endParaRPr>
                </a:p>
              </p:txBody>
            </p:sp>
          </mc:Choice>
          <mc:Fallback xmlns="">
            <p:sp>
              <p:nvSpPr>
                <p:cNvPr id="7" name="正方形/長方形 6">
                  <a:extLst>
                    <a:ext uri="{FF2B5EF4-FFF2-40B4-BE49-F238E27FC236}">
                      <a16:creationId xmlns:a16="http://schemas.microsoft.com/office/drawing/2014/main" id="{92161C9B-BE15-534D-90AA-0CE7C4EFCAB3}"/>
                    </a:ext>
                  </a:extLst>
                </p:cNvPr>
                <p:cNvSpPr>
                  <a:spLocks noRot="1" noChangeAspect="1" noMove="1" noResize="1" noEditPoints="1" noAdjustHandles="1" noChangeArrowheads="1" noChangeShapeType="1" noTextEdit="1"/>
                </p:cNvSpPr>
                <p:nvPr/>
              </p:nvSpPr>
              <p:spPr>
                <a:xfrm>
                  <a:off x="1813901" y="1366194"/>
                  <a:ext cx="9086328" cy="1313896"/>
                </a:xfrm>
                <a:prstGeom prst="rect">
                  <a:avLst/>
                </a:prstGeom>
                <a:blipFill>
                  <a:blip r:embed="rId2"/>
                  <a:stretch>
                    <a:fillRect t="-82692" b="-74038"/>
                  </a:stretch>
                </a:blipFill>
                <a:ln>
                  <a:noFill/>
                </a:ln>
              </p:spPr>
              <p:txBody>
                <a:bodyPr/>
                <a:lstStyle/>
                <a:p>
                  <a:r>
                    <a:rPr lang="ja-JP" altLang="en-US">
                      <a:noFill/>
                    </a:rPr>
                    <a:t> </a:t>
                  </a:r>
                </a:p>
              </p:txBody>
            </p:sp>
          </mc:Fallback>
        </mc:AlternateContent>
        <p:sp>
          <p:nvSpPr>
            <p:cNvPr id="12" name="円/楕円 11">
              <a:extLst>
                <a:ext uri="{FF2B5EF4-FFF2-40B4-BE49-F238E27FC236}">
                  <a16:creationId xmlns:a16="http://schemas.microsoft.com/office/drawing/2014/main" id="{7F510D15-BB3A-AA4C-9270-0AEDB64C2580}"/>
                </a:ext>
              </a:extLst>
            </p:cNvPr>
            <p:cNvSpPr/>
            <p:nvPr/>
          </p:nvSpPr>
          <p:spPr>
            <a:xfrm>
              <a:off x="7605485" y="1333250"/>
              <a:ext cx="1564871" cy="7819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582933EF-3973-BC4C-8FA4-F74C6E436B61}"/>
              </a:ext>
            </a:extLst>
          </p:cNvPr>
          <p:cNvGrpSpPr/>
          <p:nvPr/>
        </p:nvGrpSpPr>
        <p:grpSpPr>
          <a:xfrm>
            <a:off x="1813900" y="3075780"/>
            <a:ext cx="9884613" cy="872867"/>
            <a:chOff x="1813901" y="3409602"/>
            <a:chExt cx="9086328" cy="872867"/>
          </a:xfrm>
        </p:grpSpPr>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842434B2-D96A-5642-AB75-F8EBD0E7771B}"/>
                    </a:ext>
                  </a:extLst>
                </p:cNvPr>
                <p:cNvSpPr/>
                <p:nvPr/>
              </p:nvSpPr>
              <p:spPr>
                <a:xfrm>
                  <a:off x="1813901" y="3409602"/>
                  <a:ext cx="9086328" cy="87286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ja-JP" sz="2000" i="1" smtClean="0">
                            <a:solidFill>
                              <a:schemeClr val="tx1"/>
                            </a:solidFill>
                            <a:latin typeface="Cambria Math" panose="02040503050406030204" pitchFamily="18" charset="0"/>
                          </a:rPr>
                          <m:t>𝑓</m:t>
                        </m:r>
                        <m:r>
                          <a:rPr lang="ja-JP" altLang="en-US" sz="2000" i="1">
                            <a:solidFill>
                              <a:schemeClr val="tx1"/>
                            </a:solidFill>
                            <a:latin typeface="Cambria Math" panose="02040503050406030204" pitchFamily="18" charset="0"/>
                          </a:rPr>
                          <m:t>(</m:t>
                        </m:r>
                        <m:sSub>
                          <m:sSubPr>
                            <m:ctrlPr>
                              <a:rPr lang="ja-JP" altLang="en-US" sz="2000" i="1">
                                <a:solidFill>
                                  <a:schemeClr val="tx1"/>
                                </a:solidFill>
                                <a:latin typeface="Cambria Math" panose="02040503050406030204" pitchFamily="18" charset="0"/>
                              </a:rPr>
                            </m:ctrlPr>
                          </m:sSubPr>
                          <m:e>
                            <m:d>
                              <m:dPr>
                                <m:begChr m:val=""/>
                                <m:ctrlPr>
                                  <a:rPr lang="ja-JP" altLang="en-US" sz="2000" i="1">
                                    <a:solidFill>
                                      <a:schemeClr val="tx1"/>
                                    </a:solidFill>
                                    <a:latin typeface="Cambria Math" panose="02040503050406030204" pitchFamily="18" charset="0"/>
                                  </a:rPr>
                                </m:ctrlPr>
                              </m:dPr>
                              <m:e>
                                <m:r>
                                  <a:rPr lang="ja-JP" altLang="en-US" sz="2000" b="1" i="1">
                                    <a:solidFill>
                                      <a:schemeClr val="tx1"/>
                                    </a:solidFill>
                                    <a:latin typeface="Cambria Math" panose="02040503050406030204" pitchFamily="18" charset="0"/>
                                  </a:rPr>
                                  <m:t>𝒙</m:t>
                                </m:r>
                              </m:e>
                            </m:d>
                          </m:e>
                          <m:sub>
                            <m:r>
                              <a:rPr lang="ja-JP" altLang="en-US" sz="2000" i="1">
                                <a:solidFill>
                                  <a:schemeClr val="tx1"/>
                                </a:solidFill>
                                <a:latin typeface="Cambria Math" panose="02040503050406030204" pitchFamily="18" charset="0"/>
                              </a:rPr>
                              <m:t> </m:t>
                            </m:r>
                          </m:sub>
                        </m:sSub>
                        <m:r>
                          <a:rPr lang="ja-JP" altLang="en-US" sz="2000">
                            <a:solidFill>
                              <a:schemeClr val="tx1"/>
                            </a:solidFill>
                            <a:latin typeface="Cambria Math" panose="02040503050406030204" pitchFamily="18" charset="0"/>
                          </a:rPr>
                          <m:t>=</m:t>
                        </m:r>
                        <m:r>
                          <m:rPr>
                            <m:sty m:val="p"/>
                          </m:rPr>
                          <a:rPr lang="ja-JP" altLang="en-US" sz="2000">
                            <a:solidFill>
                              <a:schemeClr val="tx1"/>
                            </a:solidFill>
                            <a:latin typeface="Cambria Math" panose="02040503050406030204" pitchFamily="18" charset="0"/>
                          </a:rPr>
                          <m:t>sgn</m:t>
                        </m:r>
                        <m:d>
                          <m:dPr>
                            <m:ctrlPr>
                              <a:rPr lang="ja-JP" altLang="en-US" sz="2000" i="1">
                                <a:solidFill>
                                  <a:schemeClr val="tx1"/>
                                </a:solidFill>
                                <a:latin typeface="Cambria Math" panose="02040503050406030204" pitchFamily="18" charset="0"/>
                              </a:rPr>
                            </m:ctrlPr>
                          </m:dPr>
                          <m:e>
                            <m:nary>
                              <m:naryPr>
                                <m:chr m:val="∑"/>
                                <m:supHide m:val="on"/>
                                <m:ctrlPr>
                                  <a:rPr lang="en-US" altLang="ja-JP" sz="2000" i="1">
                                    <a:solidFill>
                                      <a:schemeClr val="tx1"/>
                                    </a:solidFill>
                                    <a:latin typeface="Cambria Math" panose="02040503050406030204" pitchFamily="18" charset="0"/>
                                  </a:rPr>
                                </m:ctrlPr>
                              </m:naryPr>
                              <m:sub>
                                <m:r>
                                  <a:rPr lang="en-US" altLang="ja-JP" sz="2000" i="1">
                                    <a:solidFill>
                                      <a:schemeClr val="tx1"/>
                                    </a:solidFill>
                                    <a:latin typeface="Cambria Math" panose="02040503050406030204" pitchFamily="18" charset="0"/>
                                  </a:rPr>
                                  <m:t>𝑖</m:t>
                                </m:r>
                              </m:sub>
                              <m:sup/>
                              <m:e>
                                <m:sSub>
                                  <m:sSubPr>
                                    <m:ctrlPr>
                                      <a:rPr lang="en-US" altLang="ja-JP" sz="2000" i="1">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𝛼</m:t>
                                    </m:r>
                                  </m:e>
                                  <m:sub>
                                    <m:r>
                                      <a:rPr lang="en-US" altLang="ja-JP" sz="2000" i="1">
                                        <a:solidFill>
                                          <a:schemeClr val="tx1"/>
                                        </a:solidFill>
                                        <a:latin typeface="Cambria Math" panose="02040503050406030204" pitchFamily="18" charset="0"/>
                                      </a:rPr>
                                      <m:t>𝑖</m:t>
                                    </m:r>
                                  </m:sub>
                                </m:sSub>
                                <m:d>
                                  <m:dPr>
                                    <m:ctrlPr>
                                      <a:rPr lang="en-US" altLang="ja-JP" sz="2000" i="1">
                                        <a:solidFill>
                                          <a:schemeClr val="tx1"/>
                                        </a:solidFill>
                                        <a:latin typeface="Cambria Math" panose="02040503050406030204" pitchFamily="18" charset="0"/>
                                      </a:rPr>
                                    </m:ctrlPr>
                                  </m:dPr>
                                  <m:e>
                                    <m:r>
                                      <a:rPr lang="en-US" altLang="ja-JP" sz="2000" b="1" i="1">
                                        <a:solidFill>
                                          <a:schemeClr val="tx1"/>
                                        </a:solidFill>
                                        <a:latin typeface="Cambria Math" panose="02040503050406030204" pitchFamily="18" charset="0"/>
                                      </a:rPr>
                                      <m:t>𝚽</m:t>
                                    </m:r>
                                    <m:d>
                                      <m:dPr>
                                        <m:ctrlPr>
                                          <a:rPr lang="en-US" altLang="ja-JP" sz="2000" b="1" i="1">
                                            <a:solidFill>
                                              <a:schemeClr val="tx1"/>
                                            </a:solidFill>
                                            <a:latin typeface="Cambria Math" panose="02040503050406030204" pitchFamily="18" charset="0"/>
                                          </a:rPr>
                                        </m:ctrlPr>
                                      </m:dPr>
                                      <m:e>
                                        <m:sSub>
                                          <m:sSubPr>
                                            <m:ctrlPr>
                                              <a:rPr lang="en-US" altLang="ja-JP" sz="2000" i="1">
                                                <a:solidFill>
                                                  <a:schemeClr val="tx1"/>
                                                </a:solidFill>
                                                <a:latin typeface="Cambria Math" panose="02040503050406030204" pitchFamily="18" charset="0"/>
                                              </a:rPr>
                                            </m:ctrlPr>
                                          </m:sSubPr>
                                          <m:e>
                                            <m:r>
                                              <a:rPr lang="en-US" altLang="ja-JP" sz="2000" b="1" i="1">
                                                <a:solidFill>
                                                  <a:schemeClr val="tx1"/>
                                                </a:solidFill>
                                                <a:latin typeface="Cambria Math" panose="02040503050406030204" pitchFamily="18" charset="0"/>
                                              </a:rPr>
                                              <m:t>𝒙</m:t>
                                            </m:r>
                                          </m:e>
                                          <m:sub>
                                            <m:r>
                                              <a:rPr lang="en-US" altLang="ja-JP" sz="2000" b="0" i="1">
                                                <a:solidFill>
                                                  <a:schemeClr val="tx1"/>
                                                </a:solidFill>
                                                <a:latin typeface="Cambria Math" panose="02040503050406030204" pitchFamily="18" charset="0"/>
                                              </a:rPr>
                                              <m:t>𝑖</m:t>
                                            </m:r>
                                          </m:sub>
                                        </m:sSub>
                                      </m:e>
                                    </m:d>
                                    <m:r>
                                      <a:rPr lang="en-US" altLang="ja-JP" sz="2000" b="1" i="1" smtClean="0">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𝚽</m:t>
                                    </m:r>
                                    <m:d>
                                      <m:dPr>
                                        <m:ctrlPr>
                                          <a:rPr lang="en-US" altLang="ja-JP" sz="2000" b="1" i="1">
                                            <a:solidFill>
                                              <a:schemeClr val="tx1"/>
                                            </a:solidFill>
                                            <a:latin typeface="Cambria Math" panose="02040503050406030204" pitchFamily="18" charset="0"/>
                                          </a:rPr>
                                        </m:ctrlPr>
                                      </m:dPr>
                                      <m:e>
                                        <m:r>
                                          <a:rPr lang="en-US" altLang="ja-JP" sz="2000" b="1" i="1">
                                            <a:solidFill>
                                              <a:schemeClr val="tx1"/>
                                            </a:solidFill>
                                            <a:latin typeface="Cambria Math" panose="02040503050406030204" pitchFamily="18" charset="0"/>
                                          </a:rPr>
                                          <m:t>𝒙</m:t>
                                        </m:r>
                                      </m:e>
                                    </m:d>
                                  </m:e>
                                </m:d>
                              </m:e>
                            </m:nary>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𝜌</m:t>
                            </m:r>
                          </m:e>
                        </m:d>
                        <m:r>
                          <a:rPr lang="en-US" altLang="ja-JP" sz="2000" b="0" i="0" smtClean="0">
                            <a:solidFill>
                              <a:schemeClr val="tx1"/>
                            </a:solidFill>
                            <a:latin typeface="Cambria Math" panose="02040503050406030204" pitchFamily="18" charset="0"/>
                          </a:rPr>
                          <m:t>.</m:t>
                        </m:r>
                      </m:oMath>
                    </m:oMathPara>
                  </a14:m>
                  <a:endParaRPr lang="en-US" altLang="ja-JP" dirty="0">
                    <a:solidFill>
                      <a:schemeClr val="tx1"/>
                    </a:solidFill>
                  </a:endParaRPr>
                </a:p>
              </p:txBody>
            </p:sp>
          </mc:Choice>
          <mc:Fallback xmlns="">
            <p:sp>
              <p:nvSpPr>
                <p:cNvPr id="8" name="正方形/長方形 7">
                  <a:extLst>
                    <a:ext uri="{FF2B5EF4-FFF2-40B4-BE49-F238E27FC236}">
                      <a16:creationId xmlns:a16="http://schemas.microsoft.com/office/drawing/2014/main" id="{842434B2-D96A-5642-AB75-F8EBD0E7771B}"/>
                    </a:ext>
                  </a:extLst>
                </p:cNvPr>
                <p:cNvSpPr>
                  <a:spLocks noRot="1" noChangeAspect="1" noMove="1" noResize="1" noEditPoints="1" noAdjustHandles="1" noChangeArrowheads="1" noChangeShapeType="1" noTextEdit="1"/>
                </p:cNvSpPr>
                <p:nvPr/>
              </p:nvSpPr>
              <p:spPr>
                <a:xfrm>
                  <a:off x="1813901" y="3409602"/>
                  <a:ext cx="9086328" cy="872867"/>
                </a:xfrm>
                <a:prstGeom prst="rect">
                  <a:avLst/>
                </a:prstGeom>
                <a:blipFill>
                  <a:blip r:embed="rId3"/>
                  <a:stretch>
                    <a:fillRect t="-112857" b="-168571"/>
                  </a:stretch>
                </a:blipFill>
                <a:ln>
                  <a:noFill/>
                </a:ln>
              </p:spPr>
              <p:txBody>
                <a:bodyPr/>
                <a:lstStyle/>
                <a:p>
                  <a:r>
                    <a:rPr lang="ja-JP" altLang="en-US">
                      <a:noFill/>
                    </a:rPr>
                    <a:t> </a:t>
                  </a:r>
                </a:p>
              </p:txBody>
            </p:sp>
          </mc:Fallback>
        </mc:AlternateContent>
        <p:sp>
          <p:nvSpPr>
            <p:cNvPr id="13" name="円/楕円 12">
              <a:extLst>
                <a:ext uri="{FF2B5EF4-FFF2-40B4-BE49-F238E27FC236}">
                  <a16:creationId xmlns:a16="http://schemas.microsoft.com/office/drawing/2014/main" id="{C378ED50-AF30-0F43-8814-E7604E240669}"/>
                </a:ext>
              </a:extLst>
            </p:cNvPr>
            <p:cNvSpPr/>
            <p:nvPr/>
          </p:nvSpPr>
          <p:spPr>
            <a:xfrm>
              <a:off x="6223591" y="3462717"/>
              <a:ext cx="1381894" cy="7819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E642D93A-57B7-A24B-BAC4-8D0878435A9E}"/>
              </a:ext>
            </a:extLst>
          </p:cNvPr>
          <p:cNvGrpSpPr/>
          <p:nvPr/>
        </p:nvGrpSpPr>
        <p:grpSpPr>
          <a:xfrm>
            <a:off x="1537994" y="4022177"/>
            <a:ext cx="11376407" cy="911894"/>
            <a:chOff x="2002451" y="4399542"/>
            <a:chExt cx="11376407" cy="911894"/>
          </a:xfrm>
        </p:grpSpPr>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D53AD2A2-1A8E-6E49-AE7C-27ECE0D0B736}"/>
                    </a:ext>
                  </a:extLst>
                </p:cNvPr>
                <p:cNvSpPr/>
                <p:nvPr/>
              </p:nvSpPr>
              <p:spPr>
                <a:xfrm>
                  <a:off x="2557937" y="4432926"/>
                  <a:ext cx="10820921" cy="878510"/>
                </a:xfrm>
                <a:prstGeom prst="rect">
                  <a:avLst/>
                </a:prstGeom>
              </p:spPr>
              <p:txBody>
                <a:bodyPr wrap="square">
                  <a:spAutoFit/>
                </a:bodyPr>
                <a:lstStyle/>
                <a:p>
                  <a:r>
                    <a:rPr lang="ja-JP" altLang="en-US" sz="2400" dirty="0"/>
                    <a:t>結局，</a:t>
                  </a:r>
                  <a:r>
                    <a:rPr lang="en-US" altLang="ja-JP" sz="2400" b="1" dirty="0"/>
                    <a:t> </a:t>
                  </a:r>
                  <a:r>
                    <a:rPr lang="ja-JP" altLang="en-US" sz="2400" dirty="0"/>
                    <a:t>特徴量関数</a:t>
                  </a:r>
                  <a14:m>
                    <m:oMath xmlns:m="http://schemas.openxmlformats.org/officeDocument/2006/math">
                      <m:r>
                        <a:rPr lang="en-US" altLang="ja-JP" sz="2400" b="1" i="1">
                          <a:latin typeface="Cambria Math" panose="02040503050406030204" pitchFamily="18" charset="0"/>
                        </a:rPr>
                        <m:t>𝚽</m:t>
                      </m:r>
                      <m:d>
                        <m:dPr>
                          <m:ctrlPr>
                            <a:rPr lang="en-US" altLang="ja-JP" sz="2400" b="1"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b="1" i="1">
                                  <a:latin typeface="Cambria Math" panose="02040503050406030204" pitchFamily="18" charset="0"/>
                                </a:rPr>
                                <m:t>𝒙</m:t>
                              </m:r>
                            </m:e>
                            <m:sub>
                              <m:r>
                                <a:rPr lang="en-US" altLang="ja-JP" sz="2400" b="0" i="1" smtClean="0">
                                  <a:latin typeface="Cambria Math" panose="02040503050406030204" pitchFamily="18" charset="0"/>
                                </a:rPr>
                                <m:t> </m:t>
                              </m:r>
                            </m:sub>
                          </m:sSub>
                        </m:e>
                      </m:d>
                    </m:oMath>
                  </a14:m>
                  <a:r>
                    <a:rPr lang="ja-JP" altLang="en-US" sz="2400"/>
                    <a:t>を直接計算する必要はなく，</a:t>
                  </a:r>
                  <a:endParaRPr lang="en-US" altLang="ja-JP" sz="2400" dirty="0"/>
                </a:p>
                <a:p>
                  <a:r>
                    <a:rPr lang="ja-JP" altLang="en-US" sz="2400"/>
                    <a:t>内積</a:t>
                  </a:r>
                  <a:r>
                    <a:rPr lang="en-US" altLang="ja-JP" sz="2400" dirty="0"/>
                    <a:t> </a:t>
                  </a:r>
                  <a14:m>
                    <m:oMath xmlns:m="http://schemas.openxmlformats.org/officeDocument/2006/math">
                      <m:d>
                        <m:dPr>
                          <m:ctrlPr>
                            <a:rPr lang="en-US" altLang="ja-JP" sz="2400" i="1">
                              <a:latin typeface="Cambria Math" panose="02040503050406030204" pitchFamily="18" charset="0"/>
                            </a:rPr>
                          </m:ctrlPr>
                        </m:dPr>
                        <m:e>
                          <m:r>
                            <a:rPr lang="en-US" altLang="ja-JP" sz="2400" b="1" i="1">
                              <a:latin typeface="Cambria Math" panose="02040503050406030204" pitchFamily="18" charset="0"/>
                            </a:rPr>
                            <m:t>𝚽</m:t>
                          </m:r>
                          <m:d>
                            <m:dPr>
                              <m:ctrlPr>
                                <a:rPr lang="en-US" altLang="ja-JP" sz="2400" b="1"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b="1" i="1">
                                      <a:latin typeface="Cambria Math" panose="02040503050406030204" pitchFamily="18" charset="0"/>
                                    </a:rPr>
                                    <m:t>𝒙</m:t>
                                  </m:r>
                                </m:e>
                                <m:sub>
                                  <m:r>
                                    <a:rPr lang="en-US" altLang="ja-JP" sz="2400" b="0" i="1" smtClean="0">
                                      <a:latin typeface="Cambria Math" panose="02040503050406030204" pitchFamily="18" charset="0"/>
                                    </a:rPr>
                                    <m:t> </m:t>
                                  </m:r>
                                </m:sub>
                              </m:sSub>
                            </m:e>
                          </m:d>
                          <m:r>
                            <a:rPr lang="en-US" altLang="ja-JP" sz="2400" b="1" i="1" smtClean="0">
                              <a:latin typeface="Cambria Math" panose="02040503050406030204" pitchFamily="18" charset="0"/>
                            </a:rPr>
                            <m:t>⋅</m:t>
                          </m:r>
                          <m:r>
                            <a:rPr lang="en-US" altLang="ja-JP" sz="2400" b="1" i="1">
                              <a:latin typeface="Cambria Math" panose="02040503050406030204" pitchFamily="18" charset="0"/>
                            </a:rPr>
                            <m:t>𝚽</m:t>
                          </m:r>
                          <m:d>
                            <m:dPr>
                              <m:ctrlPr>
                                <a:rPr lang="en-US" altLang="ja-JP" sz="2400" b="1" i="1">
                                  <a:latin typeface="Cambria Math" panose="02040503050406030204" pitchFamily="18" charset="0"/>
                                </a:rPr>
                              </m:ctrlPr>
                            </m:dPr>
                            <m:e>
                              <m:r>
                                <a:rPr lang="en-US" altLang="ja-JP" sz="2400" b="1" i="1" smtClean="0">
                                  <a:latin typeface="Cambria Math" panose="02040503050406030204" pitchFamily="18" charset="0"/>
                                </a:rPr>
                                <m:t>𝒚</m:t>
                              </m:r>
                            </m:e>
                          </m:d>
                        </m:e>
                      </m:d>
                      <m:r>
                        <a:rPr lang="en-US" altLang="ja-JP" sz="2400" b="0" i="0" smtClean="0">
                          <a:latin typeface="Cambria Math" panose="02040503050406030204" pitchFamily="18" charset="0"/>
                        </a:rPr>
                        <m:t>=</m:t>
                      </m:r>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m:t>
                      </m:r>
                      <m:r>
                        <a:rPr lang="en-US" altLang="ja-JP" sz="2400" b="1" i="1" smtClean="0">
                          <a:latin typeface="Cambria Math" panose="02040503050406030204" pitchFamily="18" charset="0"/>
                        </a:rPr>
                        <m:t>𝒙</m:t>
                      </m:r>
                      <m:r>
                        <a:rPr lang="en-US" altLang="ja-JP" sz="2400" b="0" i="1" smtClean="0">
                          <a:latin typeface="Cambria Math" panose="02040503050406030204" pitchFamily="18" charset="0"/>
                        </a:rPr>
                        <m:t>,</m:t>
                      </m:r>
                      <m:r>
                        <a:rPr lang="en-US" altLang="ja-JP" sz="2400" b="1" i="1" smtClean="0">
                          <a:latin typeface="Cambria Math" panose="02040503050406030204" pitchFamily="18" charset="0"/>
                        </a:rPr>
                        <m:t>𝒚</m:t>
                      </m:r>
                      <m:r>
                        <a:rPr lang="en-US" altLang="ja-JP" sz="2400" b="0" i="1" smtClean="0">
                          <a:latin typeface="Cambria Math" panose="02040503050406030204" pitchFamily="18" charset="0"/>
                        </a:rPr>
                        <m:t>)</m:t>
                      </m:r>
                    </m:oMath>
                  </a14:m>
                  <a:r>
                    <a:rPr lang="en-US" altLang="ja-JP" sz="2400" i="1" dirty="0"/>
                    <a:t> </a:t>
                  </a:r>
                  <a:r>
                    <a:rPr lang="ja-JP" altLang="en-US" sz="2400" i="1"/>
                    <a:t>が計算できれば良い</a:t>
                  </a:r>
                  <a:r>
                    <a:rPr lang="en-US" altLang="ja-JP" sz="2400" i="1" dirty="0"/>
                    <a:t> </a:t>
                  </a:r>
                  <a:r>
                    <a:rPr lang="ja-JP" altLang="en-US" sz="2400" i="1"/>
                    <a:t>➡️ </a:t>
                  </a:r>
                  <a:r>
                    <a:rPr lang="ja-JP" altLang="en-US" sz="2400" b="1" i="1">
                      <a:solidFill>
                        <a:schemeClr val="accent5">
                          <a:lumMod val="50000"/>
                        </a:schemeClr>
                      </a:solidFill>
                    </a:rPr>
                    <a:t>カーネル法</a:t>
                  </a:r>
                  <a:r>
                    <a:rPr lang="en-US" altLang="ja-JP" sz="2400" i="1" dirty="0">
                      <a:solidFill>
                        <a:srgbClr val="002060"/>
                      </a:solidFill>
                    </a:rPr>
                    <a:t> </a:t>
                  </a:r>
                  <a:endParaRPr lang="ja-JP" altLang="en-US" sz="2400" i="1">
                    <a:solidFill>
                      <a:srgbClr val="002060"/>
                    </a:solidFill>
                  </a:endParaRPr>
                </a:p>
              </p:txBody>
            </p:sp>
          </mc:Choice>
          <mc:Fallback xmlns="">
            <p:sp>
              <p:nvSpPr>
                <p:cNvPr id="15" name="正方形/長方形 14">
                  <a:extLst>
                    <a:ext uri="{FF2B5EF4-FFF2-40B4-BE49-F238E27FC236}">
                      <a16:creationId xmlns:a16="http://schemas.microsoft.com/office/drawing/2014/main" id="{D53AD2A2-1A8E-6E49-AE7C-27ECE0D0B736}"/>
                    </a:ext>
                  </a:extLst>
                </p:cNvPr>
                <p:cNvSpPr>
                  <a:spLocks noRot="1" noChangeAspect="1" noMove="1" noResize="1" noEditPoints="1" noAdjustHandles="1" noChangeArrowheads="1" noChangeShapeType="1" noTextEdit="1"/>
                </p:cNvSpPr>
                <p:nvPr/>
              </p:nvSpPr>
              <p:spPr>
                <a:xfrm>
                  <a:off x="2557937" y="4432926"/>
                  <a:ext cx="10820921" cy="878510"/>
                </a:xfrm>
                <a:prstGeom prst="rect">
                  <a:avLst/>
                </a:prstGeom>
                <a:blipFill>
                  <a:blip r:embed="rId4"/>
                  <a:stretch>
                    <a:fillRect l="-821" t="-7042" b="-12676"/>
                  </a:stretch>
                </a:blipFill>
              </p:spPr>
              <p:txBody>
                <a:bodyPr/>
                <a:lstStyle/>
                <a:p>
                  <a:r>
                    <a:rPr lang="ja-JP" altLang="en-US">
                      <a:noFill/>
                    </a:rPr>
                    <a:t> </a:t>
                  </a:r>
                </a:p>
              </p:txBody>
            </p:sp>
          </mc:Fallback>
        </mc:AlternateContent>
        <p:sp>
          <p:nvSpPr>
            <p:cNvPr id="18" name="正方形/長方形 17">
              <a:extLst>
                <a:ext uri="{FF2B5EF4-FFF2-40B4-BE49-F238E27FC236}">
                  <a16:creationId xmlns:a16="http://schemas.microsoft.com/office/drawing/2014/main" id="{43654C76-BE25-5C4A-9E00-99EB937CBC73}"/>
                </a:ext>
              </a:extLst>
            </p:cNvPr>
            <p:cNvSpPr/>
            <p:nvPr/>
          </p:nvSpPr>
          <p:spPr>
            <a:xfrm>
              <a:off x="2002451" y="4399542"/>
              <a:ext cx="595035" cy="584775"/>
            </a:xfrm>
            <a:prstGeom prst="rect">
              <a:avLst/>
            </a:prstGeom>
          </p:spPr>
          <p:txBody>
            <a:bodyPr wrap="none">
              <a:spAutoFit/>
            </a:bodyPr>
            <a:lstStyle/>
            <a:p>
              <a:r>
                <a:rPr lang="ja-JP" altLang="en-US" sz="3200" i="1">
                  <a:solidFill>
                    <a:srgbClr val="C00000"/>
                  </a:solidFill>
                </a:rPr>
                <a:t>➡️</a:t>
              </a:r>
              <a:endParaRPr lang="ja-JP" altLang="en-US" sz="3200">
                <a:solidFill>
                  <a:srgbClr val="C00000"/>
                </a:solidFill>
              </a:endParaRPr>
            </a:p>
          </p:txBody>
        </p:sp>
      </p:grpSp>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B1680118-565A-1944-9E9E-5317E0C24BA3}"/>
                  </a:ext>
                </a:extLst>
              </p:cNvPr>
              <p:cNvSpPr/>
              <p:nvPr/>
            </p:nvSpPr>
            <p:spPr>
              <a:xfrm>
                <a:off x="1813900" y="5489519"/>
                <a:ext cx="9884614" cy="87286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ja-JP" altLang="en-US" sz="2000" i="1" smtClean="0">
                          <a:solidFill>
                            <a:schemeClr val="tx1"/>
                          </a:solidFill>
                          <a:latin typeface="Cambria Math" panose="02040503050406030204" pitchFamily="18" charset="0"/>
                        </a:rPr>
                        <m:t>線形</m:t>
                      </m:r>
                      <m:r>
                        <a:rPr lang="ja-JP" altLang="en-US" sz="2000" i="1">
                          <a:solidFill>
                            <a:schemeClr val="tx1"/>
                          </a:solidFill>
                          <a:latin typeface="Cambria Math" panose="02040503050406030204" pitchFamily="18" charset="0"/>
                        </a:rPr>
                        <m:t>カーネル</m:t>
                      </m:r>
                      <m:r>
                        <a:rPr lang="en-US" altLang="ja-JP" sz="2000" b="0" i="1" smtClean="0">
                          <a:solidFill>
                            <a:schemeClr val="tx1"/>
                          </a:solidFill>
                          <a:latin typeface="Cambria Math" panose="02040503050406030204" pitchFamily="18" charset="0"/>
                        </a:rPr>
                        <m:t> :</m:t>
                      </m:r>
                      <m:sSup>
                        <m:sSupPr>
                          <m:ctrlPr>
                            <a:rPr lang="en-US" altLang="ja-JP" sz="2000" b="1" i="1" smtClean="0">
                              <a:solidFill>
                                <a:schemeClr val="tx1"/>
                              </a:solidFill>
                              <a:latin typeface="Cambria Math" panose="02040503050406030204" pitchFamily="18" charset="0"/>
                            </a:rPr>
                          </m:ctrlPr>
                        </m:sSupPr>
                        <m:e>
                          <m:r>
                            <a:rPr lang="en-US" altLang="ja-JP" sz="2000" b="1" i="1" smtClean="0">
                              <a:solidFill>
                                <a:schemeClr val="tx1"/>
                              </a:solidFill>
                              <a:latin typeface="Cambria Math" panose="02040503050406030204" pitchFamily="18" charset="0"/>
                            </a:rPr>
                            <m:t>𝒙</m:t>
                          </m:r>
                        </m:e>
                        <m:sup>
                          <m:r>
                            <a:rPr lang="en-US" altLang="ja-JP" sz="2000" b="1" i="1" smtClean="0">
                              <a:solidFill>
                                <a:schemeClr val="tx1"/>
                              </a:solidFill>
                              <a:latin typeface="Cambria Math" panose="02040503050406030204" pitchFamily="18" charset="0"/>
                            </a:rPr>
                            <m:t>𝑻</m:t>
                          </m:r>
                        </m:sup>
                      </m:sSup>
                      <m:r>
                        <a:rPr lang="en-US" altLang="ja-JP" sz="2000" b="1" i="1" smtClean="0">
                          <a:solidFill>
                            <a:schemeClr val="tx1"/>
                          </a:solidFill>
                          <a:latin typeface="Cambria Math" panose="02040503050406030204" pitchFamily="18" charset="0"/>
                        </a:rPr>
                        <m:t>𝒚</m:t>
                      </m:r>
                      <m:r>
                        <a:rPr lang="ja-JP" altLang="en-US" sz="2000" i="1" smtClean="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多項式</m:t>
                      </m:r>
                      <m:r>
                        <a:rPr lang="ja-JP" altLang="en-US" sz="2000" i="1" smtClean="0">
                          <a:solidFill>
                            <a:schemeClr val="tx1"/>
                          </a:solidFill>
                          <a:latin typeface="Cambria Math" panose="02040503050406030204" pitchFamily="18" charset="0"/>
                        </a:rPr>
                        <m:t>カーネル</m:t>
                      </m:r>
                      <m:r>
                        <a:rPr lang="ja-JP" altLang="en-US" sz="2000" i="1">
                          <a:solidFill>
                            <a:schemeClr val="tx1"/>
                          </a:solidFill>
                          <a:latin typeface="Cambria Math" panose="02040503050406030204" pitchFamily="18" charset="0"/>
                        </a:rPr>
                        <m:t>：</m:t>
                      </m:r>
                      <m:sSup>
                        <m:sSupPr>
                          <m:ctrlPr>
                            <a:rPr lang="en-US" altLang="ja-JP" sz="2000" b="1" i="1">
                              <a:solidFill>
                                <a:schemeClr val="tx1"/>
                              </a:solidFill>
                              <a:latin typeface="Cambria Math" panose="02040503050406030204" pitchFamily="18" charset="0"/>
                            </a:rPr>
                          </m:ctrlPr>
                        </m:sSupPr>
                        <m:e>
                          <m:r>
                            <a:rPr lang="en-US" altLang="ja-JP" sz="2000" b="0" i="0" smtClean="0">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𝒙</m:t>
                          </m:r>
                        </m:e>
                        <m:sup>
                          <m:r>
                            <a:rPr lang="en-US" altLang="ja-JP" sz="2000" b="1" i="1">
                              <a:solidFill>
                                <a:schemeClr val="tx1"/>
                              </a:solidFill>
                              <a:latin typeface="Cambria Math" panose="02040503050406030204" pitchFamily="18" charset="0"/>
                            </a:rPr>
                            <m:t>𝑻</m:t>
                          </m:r>
                        </m:sup>
                      </m:sSup>
                      <m:r>
                        <a:rPr lang="en-US" altLang="ja-JP" sz="2000" b="1" i="1">
                          <a:solidFill>
                            <a:schemeClr val="tx1"/>
                          </a:solidFill>
                          <a:latin typeface="Cambria Math" panose="02040503050406030204" pitchFamily="18" charset="0"/>
                        </a:rPr>
                        <m:t>𝒚</m:t>
                      </m:r>
                      <m:r>
                        <a:rPr lang="en-US" altLang="ja-JP" sz="2000" b="1" i="1" smtClean="0">
                          <a:solidFill>
                            <a:schemeClr val="tx1"/>
                          </a:solidFill>
                          <a:latin typeface="Cambria Math" panose="02040503050406030204" pitchFamily="18" charset="0"/>
                        </a:rPr>
                        <m:t>+</m:t>
                      </m:r>
                      <m:sSup>
                        <m:sSupPr>
                          <m:ctrlPr>
                            <a:rPr lang="en-US" altLang="ja-JP" sz="2000" b="1" i="1" smtClean="0">
                              <a:solidFill>
                                <a:schemeClr val="tx1"/>
                              </a:solidFill>
                              <a:latin typeface="Cambria Math" panose="02040503050406030204" pitchFamily="18" charset="0"/>
                            </a:rPr>
                          </m:ctrlPr>
                        </m:sSupPr>
                        <m:e>
                          <m:r>
                            <a:rPr lang="en-US" altLang="ja-JP" sz="2000" b="0" i="1" smtClean="0">
                              <a:solidFill>
                                <a:schemeClr val="tx1"/>
                              </a:solidFill>
                              <a:latin typeface="Cambria Math" panose="02040503050406030204" pitchFamily="18" charset="0"/>
                            </a:rPr>
                            <m:t>𝑙</m:t>
                          </m:r>
                          <m:r>
                            <a:rPr lang="en-US" altLang="ja-JP" sz="2000" b="0" i="1" smtClean="0">
                              <a:solidFill>
                                <a:schemeClr val="tx1"/>
                              </a:solidFill>
                              <a:latin typeface="Cambria Math" panose="02040503050406030204" pitchFamily="18" charset="0"/>
                            </a:rPr>
                            <m:t>)</m:t>
                          </m:r>
                        </m:e>
                        <m:sup>
                          <m:r>
                            <a:rPr lang="en-US" altLang="ja-JP" sz="2000" b="0" i="1" smtClean="0">
                              <a:solidFill>
                                <a:schemeClr val="tx1"/>
                              </a:solidFill>
                              <a:latin typeface="Cambria Math" panose="02040503050406030204" pitchFamily="18" charset="0"/>
                            </a:rPr>
                            <m:t>𝐷</m:t>
                          </m:r>
                        </m:sup>
                      </m:sSup>
                      <m:r>
                        <a:rPr lang="en-US" altLang="ja-JP" sz="2000" b="1" i="1" smtClean="0">
                          <a:solidFill>
                            <a:schemeClr val="tx1"/>
                          </a:solidFill>
                          <a:latin typeface="Cambria Math" panose="02040503050406030204" pitchFamily="18" charset="0"/>
                        </a:rPr>
                        <m:t> </m:t>
                      </m:r>
                      <m:r>
                        <a:rPr lang="ja-JP" altLang="en-US" sz="2000" b="1" i="1">
                          <a:solidFill>
                            <a:schemeClr val="tx1"/>
                          </a:solidFill>
                          <a:latin typeface="Cambria Math" panose="02040503050406030204" pitchFamily="18" charset="0"/>
                        </a:rPr>
                        <m:t>，</m:t>
                      </m:r>
                    </m:oMath>
                  </m:oMathPara>
                </a14:m>
                <a:endParaRPr lang="en-US" altLang="ja-JP" sz="2000" b="1" i="1" dirty="0">
                  <a:solidFill>
                    <a:schemeClr val="tx1"/>
                  </a:solidFill>
                  <a:latin typeface="Cambria Math" panose="02040503050406030204" pitchFamily="18" charset="0"/>
                </a:endParaRPr>
              </a:p>
              <a:p>
                <a:pPr algn="ctr"/>
                <a14:m>
                  <m:oMath xmlns:m="http://schemas.openxmlformats.org/officeDocument/2006/math">
                    <m:r>
                      <a:rPr lang="ja-JP" altLang="en-US" sz="2000" i="1">
                        <a:solidFill>
                          <a:schemeClr val="tx1"/>
                        </a:solidFill>
                        <a:latin typeface="Cambria Math" panose="02040503050406030204" pitchFamily="18" charset="0"/>
                      </a:rPr>
                      <m:t>シグモイド</m:t>
                    </m:r>
                  </m:oMath>
                </a14:m>
                <a:r>
                  <a:rPr lang="ja-JP" altLang="en-US" sz="2000" dirty="0">
                    <a:solidFill>
                      <a:schemeClr val="tx1"/>
                    </a:solidFill>
                  </a:rPr>
                  <a:t>カーネル</a:t>
                </a:r>
                <a14:m>
                  <m:oMath xmlns:m="http://schemas.openxmlformats.org/officeDocument/2006/math">
                    <m:r>
                      <a:rPr lang="ja-JP" altLang="en-US" sz="2000" b="1" i="1" dirty="0">
                        <a:solidFill>
                          <a:schemeClr val="tx1"/>
                        </a:solidFill>
                        <a:latin typeface="Cambria Math" panose="02040503050406030204" pitchFamily="18" charset="0"/>
                      </a:rPr>
                      <m:t>：</m:t>
                    </m:r>
                    <m:sSup>
                      <m:sSupPr>
                        <m:ctrlPr>
                          <a:rPr lang="en-US" altLang="ja-JP" sz="2000" b="1" i="1">
                            <a:solidFill>
                              <a:schemeClr val="tx1"/>
                            </a:solidFill>
                            <a:latin typeface="Cambria Math" panose="02040503050406030204" pitchFamily="18" charset="0"/>
                          </a:rPr>
                        </m:ctrlPr>
                      </m:sSupPr>
                      <m:e>
                        <m:r>
                          <m:rPr>
                            <m:sty m:val="p"/>
                          </m:rPr>
                          <a:rPr lang="en-US" altLang="ja-JP" sz="2000" b="0" i="0" smtClean="0">
                            <a:solidFill>
                              <a:schemeClr val="tx1"/>
                            </a:solidFill>
                            <a:latin typeface="Cambria Math" panose="02040503050406030204" pitchFamily="18" charset="0"/>
                          </a:rPr>
                          <m:t>tanh</m:t>
                        </m:r>
                        <m:r>
                          <a:rPr lang="en-US" altLang="ja-JP" sz="2000" b="1" i="1" smtClean="0">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𝒙</m:t>
                        </m:r>
                      </m:e>
                      <m:sup>
                        <m:r>
                          <a:rPr lang="en-US" altLang="ja-JP" sz="2000" b="1" i="1">
                            <a:solidFill>
                              <a:schemeClr val="tx1"/>
                            </a:solidFill>
                            <a:latin typeface="Cambria Math" panose="02040503050406030204" pitchFamily="18" charset="0"/>
                          </a:rPr>
                          <m:t>𝑻</m:t>
                        </m:r>
                      </m:sup>
                    </m:sSup>
                    <m:r>
                      <a:rPr lang="en-US" altLang="ja-JP" sz="2000" b="1" i="1">
                        <a:solidFill>
                          <a:schemeClr val="tx1"/>
                        </a:solidFill>
                        <a:latin typeface="Cambria Math" panose="02040503050406030204" pitchFamily="18" charset="0"/>
                      </a:rPr>
                      <m:t>𝒚</m:t>
                    </m:r>
                    <m:r>
                      <a:rPr lang="en-US" altLang="ja-JP" sz="2000" b="1"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𝑎</m:t>
                    </m:r>
                    <m:r>
                      <a:rPr lang="en-US" altLang="ja-JP" sz="2000" b="1" i="1" smtClean="0">
                        <a:solidFill>
                          <a:schemeClr val="tx1"/>
                        </a:solidFill>
                        <a:latin typeface="Cambria Math" panose="02040503050406030204" pitchFamily="18" charset="0"/>
                      </a:rPr>
                      <m:t>)</m:t>
                    </m:r>
                    <m:r>
                      <a:rPr lang="ja-JP" altLang="en-US" sz="2000" b="1" i="1">
                        <a:solidFill>
                          <a:schemeClr val="tx1"/>
                        </a:solidFill>
                        <a:latin typeface="Cambria Math" panose="02040503050406030204" pitchFamily="18" charset="0"/>
                      </a:rPr>
                      <m:t>，</m:t>
                    </m:r>
                  </m:oMath>
                </a14:m>
                <a:r>
                  <a:rPr lang="ja-JP" altLang="en-US" sz="2000">
                    <a:solidFill>
                      <a:schemeClr val="tx1"/>
                    </a:solidFill>
                  </a:rPr>
                  <a:t>ガウスカーネル</a:t>
                </a:r>
                <a:r>
                  <a:rPr lang="en-US" altLang="ja-JP" sz="2000" dirty="0">
                    <a:solidFill>
                      <a:schemeClr val="tx1"/>
                    </a:solidFill>
                  </a:rPr>
                  <a:t> </a:t>
                </a:r>
                <a14:m>
                  <m:oMath xmlns:m="http://schemas.openxmlformats.org/officeDocument/2006/math">
                    <m:r>
                      <a:rPr lang="en-US" altLang="ja-JP" sz="2000" i="1">
                        <a:solidFill>
                          <a:schemeClr val="tx1"/>
                        </a:solidFill>
                        <a:latin typeface="Cambria Math" panose="02040503050406030204" pitchFamily="18" charset="0"/>
                      </a:rPr>
                      <m:t>:</m:t>
                    </m:r>
                    <m:r>
                      <a:rPr lang="en-US" altLang="ja-JP" sz="2000" i="1">
                        <a:solidFill>
                          <a:schemeClr val="tx1"/>
                        </a:solidFill>
                        <a:latin typeface="Cambria Math" panose="02040503050406030204" pitchFamily="18" charset="0"/>
                      </a:rPr>
                      <m:t>𝑘</m:t>
                    </m:r>
                    <m:d>
                      <m:dPr>
                        <m:ctrlPr>
                          <a:rPr lang="en-US" altLang="ja-JP" sz="2000" b="1" i="1">
                            <a:solidFill>
                              <a:schemeClr val="tx1"/>
                            </a:solidFill>
                            <a:latin typeface="Cambria Math" panose="02040503050406030204" pitchFamily="18" charset="0"/>
                          </a:rPr>
                        </m:ctrlPr>
                      </m:dPr>
                      <m:e>
                        <m:r>
                          <a:rPr lang="en-US" altLang="ja-JP" sz="2000" b="1" i="1">
                            <a:solidFill>
                              <a:schemeClr val="tx1"/>
                            </a:solidFill>
                            <a:latin typeface="Cambria Math" panose="02040503050406030204" pitchFamily="18" charset="0"/>
                          </a:rPr>
                          <m:t>𝒙</m:t>
                        </m:r>
                        <m:r>
                          <a:rPr lang="en-US" altLang="ja-JP" sz="2000" b="1" i="1">
                            <a:solidFill>
                              <a:schemeClr val="tx1"/>
                            </a:solidFill>
                            <a:latin typeface="Cambria Math" panose="02040503050406030204" pitchFamily="18" charset="0"/>
                          </a:rPr>
                          <m:t>,</m:t>
                        </m:r>
                        <m:r>
                          <a:rPr lang="en-US" altLang="ja-JP" sz="2000" b="1" i="1">
                            <a:solidFill>
                              <a:schemeClr val="tx1"/>
                            </a:solidFill>
                            <a:latin typeface="Cambria Math" panose="02040503050406030204" pitchFamily="18" charset="0"/>
                          </a:rPr>
                          <m:t>𝒚</m:t>
                        </m:r>
                      </m:e>
                    </m:d>
                    <m:r>
                      <a:rPr lang="en-US" altLang="ja-JP" sz="2000" i="1">
                        <a:solidFill>
                          <a:schemeClr val="tx1"/>
                        </a:solidFill>
                        <a:latin typeface="Cambria Math" panose="02040503050406030204" pitchFamily="18" charset="0"/>
                      </a:rPr>
                      <m:t>=</m:t>
                    </m:r>
                    <m:r>
                      <m:rPr>
                        <m:sty m:val="p"/>
                      </m:rPr>
                      <a:rPr lang="en-US" altLang="ja-JP" sz="2000" b="0" i="0" smtClean="0">
                        <a:solidFill>
                          <a:schemeClr val="tx1"/>
                        </a:solidFill>
                        <a:latin typeface="Cambria Math" panose="02040503050406030204" pitchFamily="18" charset="0"/>
                      </a:rPr>
                      <m:t>exp</m:t>
                    </m:r>
                    <m:d>
                      <m:dPr>
                        <m:ctrlPr>
                          <a:rPr lang="en-US" altLang="ja-JP" sz="2000" b="0" i="1" smtClean="0">
                            <a:solidFill>
                              <a:schemeClr val="tx1"/>
                            </a:solidFill>
                            <a:latin typeface="Cambria Math" panose="02040503050406030204" pitchFamily="18" charset="0"/>
                          </a:rPr>
                        </m:ctrlPr>
                      </m:dPr>
                      <m:e>
                        <m:r>
                          <a:rPr lang="en-US" altLang="ja-JP" sz="2000" b="0" i="1" smtClean="0">
                            <a:solidFill>
                              <a:schemeClr val="tx1"/>
                            </a:solidFill>
                            <a:latin typeface="Cambria Math" panose="02040503050406030204" pitchFamily="18" charset="0"/>
                          </a:rPr>
                          <m:t>−</m:t>
                        </m:r>
                        <m:r>
                          <a:rPr lang="en-US" altLang="ja-JP" sz="2000" b="0" i="1" smtClean="0">
                            <a:solidFill>
                              <a:schemeClr val="tx1"/>
                            </a:solidFill>
                            <a:latin typeface="Cambria Math" panose="02040503050406030204" pitchFamily="18" charset="0"/>
                          </a:rPr>
                          <m:t>𝛾</m:t>
                        </m:r>
                        <m:sSup>
                          <m:sSupPr>
                            <m:ctrlPr>
                              <a:rPr lang="en-US" altLang="ja-JP" sz="2000" b="1" i="1" smtClean="0">
                                <a:solidFill>
                                  <a:schemeClr val="tx1"/>
                                </a:solidFill>
                                <a:latin typeface="Cambria Math" panose="02040503050406030204" pitchFamily="18" charset="0"/>
                              </a:rPr>
                            </m:ctrlPr>
                          </m:sSupPr>
                          <m:e>
                            <m:d>
                              <m:dPr>
                                <m:begChr m:val="|"/>
                                <m:endChr m:val="|"/>
                                <m:ctrlPr>
                                  <a:rPr lang="en-US" altLang="ja-JP" sz="2000" b="1" i="1" smtClean="0">
                                    <a:solidFill>
                                      <a:schemeClr val="tx1"/>
                                    </a:solidFill>
                                    <a:latin typeface="Cambria Math" panose="02040503050406030204" pitchFamily="18" charset="0"/>
                                  </a:rPr>
                                </m:ctrlPr>
                              </m:dPr>
                              <m:e>
                                <m:r>
                                  <a:rPr lang="en-US" altLang="ja-JP" sz="2000" b="1" i="1" smtClean="0">
                                    <a:solidFill>
                                      <a:schemeClr val="tx1"/>
                                    </a:solidFill>
                                    <a:latin typeface="Cambria Math" panose="02040503050406030204" pitchFamily="18" charset="0"/>
                                  </a:rPr>
                                  <m:t>𝒙</m:t>
                                </m:r>
                                <m:r>
                                  <a:rPr lang="en-US" altLang="ja-JP" sz="2000" b="1" i="1" smtClean="0">
                                    <a:solidFill>
                                      <a:schemeClr val="tx1"/>
                                    </a:solidFill>
                                    <a:latin typeface="Cambria Math" panose="02040503050406030204" pitchFamily="18" charset="0"/>
                                  </a:rPr>
                                  <m:t>−</m:t>
                                </m:r>
                                <m:r>
                                  <a:rPr lang="en-US" altLang="ja-JP" sz="2000" b="1" i="1" smtClean="0">
                                    <a:solidFill>
                                      <a:schemeClr val="tx1"/>
                                    </a:solidFill>
                                    <a:latin typeface="Cambria Math" panose="02040503050406030204" pitchFamily="18" charset="0"/>
                                  </a:rPr>
                                  <m:t>𝒚</m:t>
                                </m:r>
                              </m:e>
                            </m:d>
                          </m:e>
                          <m:sup>
                            <m:r>
                              <a:rPr lang="en-US" altLang="ja-JP" sz="2000" b="1" i="1" smtClean="0">
                                <a:solidFill>
                                  <a:schemeClr val="tx1"/>
                                </a:solidFill>
                                <a:latin typeface="Cambria Math" panose="02040503050406030204" pitchFamily="18" charset="0"/>
                              </a:rPr>
                              <m:t>𝟐</m:t>
                            </m:r>
                          </m:sup>
                        </m:sSup>
                      </m:e>
                    </m:d>
                    <m:r>
                      <a:rPr lang="en-US" altLang="ja-JP" sz="2000" b="1" i="1" smtClean="0">
                        <a:solidFill>
                          <a:schemeClr val="tx1"/>
                        </a:solidFill>
                        <a:latin typeface="Cambria Math" panose="02040503050406030204" pitchFamily="18" charset="0"/>
                      </a:rPr>
                      <m:t>.</m:t>
                    </m:r>
                  </m:oMath>
                </a14:m>
                <a:endParaRPr lang="en-US" altLang="ja-JP" sz="2000" dirty="0">
                  <a:solidFill>
                    <a:schemeClr val="tx1"/>
                  </a:solidFill>
                </a:endParaRPr>
              </a:p>
            </p:txBody>
          </p:sp>
        </mc:Choice>
        <mc:Fallback xmlns="">
          <p:sp>
            <p:nvSpPr>
              <p:cNvPr id="19" name="正方形/長方形 18">
                <a:extLst>
                  <a:ext uri="{FF2B5EF4-FFF2-40B4-BE49-F238E27FC236}">
                    <a16:creationId xmlns:a16="http://schemas.microsoft.com/office/drawing/2014/main" id="{B1680118-565A-1944-9E9E-5317E0C24BA3}"/>
                  </a:ext>
                </a:extLst>
              </p:cNvPr>
              <p:cNvSpPr>
                <a:spLocks noRot="1" noChangeAspect="1" noMove="1" noResize="1" noEditPoints="1" noAdjustHandles="1" noChangeArrowheads="1" noChangeShapeType="1" noTextEdit="1"/>
              </p:cNvSpPr>
              <p:nvPr/>
            </p:nvSpPr>
            <p:spPr>
              <a:xfrm>
                <a:off x="1813900" y="5489519"/>
                <a:ext cx="9884614" cy="872867"/>
              </a:xfrm>
              <a:prstGeom prst="rect">
                <a:avLst/>
              </a:prstGeom>
              <a:blipFill>
                <a:blip r:embed="rId5"/>
                <a:stretch>
                  <a:fillRect b="-4348"/>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C99F314D-EE58-1446-A3B7-A0B380DE8CAD}"/>
                  </a:ext>
                </a:extLst>
              </p:cNvPr>
              <p:cNvSpPr/>
              <p:nvPr/>
            </p:nvSpPr>
            <p:spPr>
              <a:xfrm>
                <a:off x="1142165" y="5027854"/>
                <a:ext cx="3019801" cy="461665"/>
              </a:xfrm>
              <a:prstGeom prst="rect">
                <a:avLst/>
              </a:prstGeom>
            </p:spPr>
            <p:txBody>
              <a:bodyPr wrap="none">
                <a:spAutoFit/>
              </a:bodyPr>
              <a:lstStyle/>
              <a:p>
                <a:r>
                  <a:rPr lang="ja-JP" altLang="en-US" sz="2400"/>
                  <a:t>カーネル関数</a:t>
                </a:r>
                <a14:m>
                  <m:oMath xmlns:m="http://schemas.openxmlformats.org/officeDocument/2006/math">
                    <m:r>
                      <a:rPr lang="en-US" altLang="ja-JP" sz="2400" i="1">
                        <a:latin typeface="Cambria Math" panose="02040503050406030204" pitchFamily="18" charset="0"/>
                      </a:rPr>
                      <m:t>𝑘</m:t>
                    </m:r>
                    <m:r>
                      <a:rPr lang="en-US" altLang="ja-JP" sz="2400" i="1">
                        <a:latin typeface="Cambria Math" panose="02040503050406030204" pitchFamily="18" charset="0"/>
                      </a:rPr>
                      <m:t>(</m:t>
                    </m:r>
                    <m:r>
                      <a:rPr lang="en-US" altLang="ja-JP" sz="2400" b="1" i="1">
                        <a:latin typeface="Cambria Math" panose="02040503050406030204" pitchFamily="18" charset="0"/>
                      </a:rPr>
                      <m:t>𝒙</m:t>
                    </m:r>
                    <m:r>
                      <a:rPr lang="en-US" altLang="ja-JP" sz="2400" i="1">
                        <a:latin typeface="Cambria Math" panose="02040503050406030204" pitchFamily="18" charset="0"/>
                      </a:rPr>
                      <m:t>,</m:t>
                    </m:r>
                    <m:r>
                      <a:rPr lang="en-US" altLang="ja-JP" sz="2400" b="1" i="1">
                        <a:latin typeface="Cambria Math" panose="02040503050406030204" pitchFamily="18" charset="0"/>
                      </a:rPr>
                      <m:t>𝒚</m:t>
                    </m:r>
                    <m:r>
                      <a:rPr lang="en-US" altLang="ja-JP" sz="2400" i="1">
                        <a:latin typeface="Cambria Math" panose="02040503050406030204" pitchFamily="18" charset="0"/>
                      </a:rPr>
                      <m:t>)</m:t>
                    </m:r>
                  </m:oMath>
                </a14:m>
                <a:r>
                  <a:rPr lang="en-US" altLang="ja-JP" sz="2400" i="1" dirty="0"/>
                  <a:t> </a:t>
                </a:r>
                <a:endParaRPr lang="ja-JP" altLang="en-US" sz="2400"/>
              </a:p>
            </p:txBody>
          </p:sp>
        </mc:Choice>
        <mc:Fallback xmlns="">
          <p:sp>
            <p:nvSpPr>
              <p:cNvPr id="24" name="正方形/長方形 23">
                <a:extLst>
                  <a:ext uri="{FF2B5EF4-FFF2-40B4-BE49-F238E27FC236}">
                    <a16:creationId xmlns:a16="http://schemas.microsoft.com/office/drawing/2014/main" id="{C99F314D-EE58-1446-A3B7-A0B380DE8CAD}"/>
                  </a:ext>
                </a:extLst>
              </p:cNvPr>
              <p:cNvSpPr>
                <a:spLocks noRot="1" noChangeAspect="1" noMove="1" noResize="1" noEditPoints="1" noAdjustHandles="1" noChangeArrowheads="1" noChangeShapeType="1" noTextEdit="1"/>
              </p:cNvSpPr>
              <p:nvPr/>
            </p:nvSpPr>
            <p:spPr>
              <a:xfrm>
                <a:off x="1142165" y="5027854"/>
                <a:ext cx="3019801" cy="461665"/>
              </a:xfrm>
              <a:prstGeom prst="rect">
                <a:avLst/>
              </a:prstGeom>
              <a:blipFill>
                <a:blip r:embed="rId6"/>
                <a:stretch>
                  <a:fillRect l="-2929" t="-8333" b="-30556"/>
                </a:stretch>
              </a:blipFill>
            </p:spPr>
            <p:txBody>
              <a:bodyPr/>
              <a:lstStyle/>
              <a:p>
                <a:r>
                  <a:rPr lang="ja-JP" altLang="en-US">
                    <a:noFill/>
                  </a:rPr>
                  <a:t> </a:t>
                </a:r>
              </a:p>
            </p:txBody>
          </p:sp>
        </mc:Fallback>
      </mc:AlternateContent>
      <p:cxnSp>
        <p:nvCxnSpPr>
          <p:cNvPr id="26" name="直線コネクタ 25">
            <a:extLst>
              <a:ext uri="{FF2B5EF4-FFF2-40B4-BE49-F238E27FC236}">
                <a16:creationId xmlns:a16="http://schemas.microsoft.com/office/drawing/2014/main" id="{A332A73F-6C6A-7E47-BAEB-768A5F11E7BF}"/>
              </a:ext>
            </a:extLst>
          </p:cNvPr>
          <p:cNvCxnSpPr/>
          <p:nvPr/>
        </p:nvCxnSpPr>
        <p:spPr>
          <a:xfrm>
            <a:off x="6444343" y="6270171"/>
            <a:ext cx="4992914"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013FCD8D-07F1-1046-B45F-4E6B79862772}"/>
              </a:ext>
            </a:extLst>
          </p:cNvPr>
          <p:cNvSpPr txBox="1"/>
          <p:nvPr/>
        </p:nvSpPr>
        <p:spPr>
          <a:xfrm>
            <a:off x="9174394" y="6361172"/>
            <a:ext cx="1415772" cy="461665"/>
          </a:xfrm>
          <a:prstGeom prst="rect">
            <a:avLst/>
          </a:prstGeom>
          <a:noFill/>
        </p:spPr>
        <p:txBody>
          <a:bodyPr wrap="none" rtlCol="0">
            <a:spAutoFit/>
          </a:bodyPr>
          <a:lstStyle/>
          <a:p>
            <a:r>
              <a:rPr lang="ja-JP" altLang="en-US" sz="2400">
                <a:solidFill>
                  <a:srgbClr val="C00000"/>
                </a:solidFill>
              </a:rPr>
              <a:t>無限次元</a:t>
            </a:r>
          </a:p>
        </p:txBody>
      </p:sp>
    </p:spTree>
    <p:extLst>
      <p:ext uri="{BB962C8B-B14F-4D97-AF65-F5344CB8AC3E}">
        <p14:creationId xmlns:p14="http://schemas.microsoft.com/office/powerpoint/2010/main" val="9440212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669682" y="89315"/>
            <a:ext cx="9601200" cy="742960"/>
          </a:xfrm>
        </p:spPr>
        <p:txBody>
          <a:bodyPr>
            <a:normAutofit/>
          </a:bodyPr>
          <a:lstStyle/>
          <a:p>
            <a:r>
              <a:rPr kumimoji="1" lang="en-US" altLang="ja-JP" sz="4000" dirty="0"/>
              <a:t>One-class SVM  </a:t>
            </a:r>
            <a:r>
              <a:rPr kumimoji="1" lang="ja-JP" altLang="en-US" sz="4000"/>
              <a:t>シミュレーション</a:t>
            </a:r>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ABB55CF1-40F3-2049-819F-E2BA92742E57}"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a:xfrm>
            <a:off x="9472736" y="6453386"/>
            <a:ext cx="1596292" cy="404614"/>
          </a:xfrm>
        </p:spPr>
        <p:txBody>
          <a:bodyPr/>
          <a:lstStyle/>
          <a:p>
            <a:fld id="{C396DE94-E78B-4743-9932-E18BCB9B557B}" type="slidenum">
              <a:rPr kumimoji="1" lang="ja-JP" altLang="en-US" smtClean="0"/>
              <a:t>64</a:t>
            </a:fld>
            <a:endParaRPr kumimoji="1" lang="ja-JP" altLang="en-US"/>
          </a:p>
        </p:txBody>
      </p:sp>
      <p:grpSp>
        <p:nvGrpSpPr>
          <p:cNvPr id="16" name="グループ化 15">
            <a:extLst>
              <a:ext uri="{FF2B5EF4-FFF2-40B4-BE49-F238E27FC236}">
                <a16:creationId xmlns:a16="http://schemas.microsoft.com/office/drawing/2014/main" id="{968ED76F-CA5A-4444-8C72-40913F307E0B}"/>
              </a:ext>
            </a:extLst>
          </p:cNvPr>
          <p:cNvGrpSpPr/>
          <p:nvPr/>
        </p:nvGrpSpPr>
        <p:grpSpPr>
          <a:xfrm>
            <a:off x="1970841" y="702983"/>
            <a:ext cx="9442020" cy="2929342"/>
            <a:chOff x="1998977" y="984341"/>
            <a:chExt cx="9442020" cy="2929342"/>
          </a:xfrm>
        </p:grpSpPr>
        <p:pic>
          <p:nvPicPr>
            <p:cNvPr id="7" name="図 6">
              <a:extLst>
                <a:ext uri="{FF2B5EF4-FFF2-40B4-BE49-F238E27FC236}">
                  <a16:creationId xmlns:a16="http://schemas.microsoft.com/office/drawing/2014/main" id="{B14030DC-2E00-A640-846E-E1FDBC6B6A3D}"/>
                </a:ext>
              </a:extLst>
            </p:cNvPr>
            <p:cNvPicPr>
              <a:picLocks noChangeAspect="1"/>
            </p:cNvPicPr>
            <p:nvPr/>
          </p:nvPicPr>
          <p:blipFill>
            <a:blip r:embed="rId3"/>
            <a:stretch>
              <a:fillRect/>
            </a:stretch>
          </p:blipFill>
          <p:spPr>
            <a:xfrm>
              <a:off x="1998977" y="984341"/>
              <a:ext cx="4012562" cy="2369591"/>
            </a:xfrm>
            <a:prstGeom prst="rect">
              <a:avLst/>
            </a:prstGeom>
          </p:spPr>
        </p:pic>
        <p:sp>
          <p:nvSpPr>
            <p:cNvPr id="13" name="テキスト ボックス 12">
              <a:extLst>
                <a:ext uri="{FF2B5EF4-FFF2-40B4-BE49-F238E27FC236}">
                  <a16:creationId xmlns:a16="http://schemas.microsoft.com/office/drawing/2014/main" id="{9ACB9E31-7FA6-1747-860C-3AFB97ECF670}"/>
                </a:ext>
              </a:extLst>
            </p:cNvPr>
            <p:cNvSpPr txBox="1"/>
            <p:nvPr/>
          </p:nvSpPr>
          <p:spPr>
            <a:xfrm>
              <a:off x="2764035" y="3375331"/>
              <a:ext cx="2339102" cy="461665"/>
            </a:xfrm>
            <a:prstGeom prst="rect">
              <a:avLst/>
            </a:prstGeom>
            <a:noFill/>
          </p:spPr>
          <p:txBody>
            <a:bodyPr wrap="none" rtlCol="0">
              <a:spAutoFit/>
            </a:bodyPr>
            <a:lstStyle/>
            <a:p>
              <a:r>
                <a:rPr kumimoji="1" lang="ja-JP" altLang="en-US" sz="2400"/>
                <a:t>ガウス</a:t>
              </a:r>
              <a:r>
                <a:rPr lang="ja-JP" altLang="en-US" sz="2400"/>
                <a:t>カーネル</a:t>
              </a:r>
              <a:endParaRPr kumimoji="1" lang="ja-JP" altLang="en-US" sz="2400"/>
            </a:p>
          </p:txBody>
        </p:sp>
        <p:pic>
          <p:nvPicPr>
            <p:cNvPr id="15" name="図 14">
              <a:extLst>
                <a:ext uri="{FF2B5EF4-FFF2-40B4-BE49-F238E27FC236}">
                  <a16:creationId xmlns:a16="http://schemas.microsoft.com/office/drawing/2014/main" id="{630492C0-9664-B74F-AD2B-D9A7CD60B053}"/>
                </a:ext>
              </a:extLst>
            </p:cNvPr>
            <p:cNvPicPr>
              <a:picLocks noChangeAspect="1"/>
            </p:cNvPicPr>
            <p:nvPr/>
          </p:nvPicPr>
          <p:blipFill>
            <a:blip r:embed="rId4"/>
            <a:stretch>
              <a:fillRect/>
            </a:stretch>
          </p:blipFill>
          <p:spPr>
            <a:xfrm>
              <a:off x="7312698" y="984341"/>
              <a:ext cx="4128299" cy="2437939"/>
            </a:xfrm>
            <a:prstGeom prst="rect">
              <a:avLst/>
            </a:prstGeom>
          </p:spPr>
        </p:pic>
        <p:sp>
          <p:nvSpPr>
            <p:cNvPr id="28" name="テキスト ボックス 27">
              <a:extLst>
                <a:ext uri="{FF2B5EF4-FFF2-40B4-BE49-F238E27FC236}">
                  <a16:creationId xmlns:a16="http://schemas.microsoft.com/office/drawing/2014/main" id="{F15724B6-D9E6-6A40-9F41-1438F264058B}"/>
                </a:ext>
              </a:extLst>
            </p:cNvPr>
            <p:cNvSpPr txBox="1"/>
            <p:nvPr/>
          </p:nvSpPr>
          <p:spPr>
            <a:xfrm>
              <a:off x="7851814" y="3452018"/>
              <a:ext cx="2954655" cy="461665"/>
            </a:xfrm>
            <a:prstGeom prst="rect">
              <a:avLst/>
            </a:prstGeom>
            <a:noFill/>
          </p:spPr>
          <p:txBody>
            <a:bodyPr wrap="none" rtlCol="0">
              <a:spAutoFit/>
            </a:bodyPr>
            <a:lstStyle/>
            <a:p>
              <a:r>
                <a:rPr lang="ja-JP" altLang="en-US" sz="2400"/>
                <a:t>シグモイドカーネル</a:t>
              </a:r>
              <a:endParaRPr kumimoji="1" lang="ja-JP" altLang="en-US" sz="2400"/>
            </a:p>
          </p:txBody>
        </p:sp>
      </p:grpSp>
      <p:pic>
        <p:nvPicPr>
          <p:cNvPr id="21" name="図 20">
            <a:extLst>
              <a:ext uri="{FF2B5EF4-FFF2-40B4-BE49-F238E27FC236}">
                <a16:creationId xmlns:a16="http://schemas.microsoft.com/office/drawing/2014/main" id="{29C055E4-FA56-4B40-93DF-2DEF1835FC4D}"/>
              </a:ext>
            </a:extLst>
          </p:cNvPr>
          <p:cNvPicPr>
            <a:picLocks noChangeAspect="1"/>
          </p:cNvPicPr>
          <p:nvPr/>
        </p:nvPicPr>
        <p:blipFill>
          <a:blip r:embed="rId5"/>
          <a:stretch>
            <a:fillRect/>
          </a:stretch>
        </p:blipFill>
        <p:spPr>
          <a:xfrm>
            <a:off x="1970841" y="3615095"/>
            <a:ext cx="4012562" cy="2369592"/>
          </a:xfrm>
          <a:prstGeom prst="rect">
            <a:avLst/>
          </a:prstGeom>
        </p:spPr>
      </p:pic>
      <p:sp>
        <p:nvSpPr>
          <p:cNvPr id="32" name="テキスト ボックス 31">
            <a:extLst>
              <a:ext uri="{FF2B5EF4-FFF2-40B4-BE49-F238E27FC236}">
                <a16:creationId xmlns:a16="http://schemas.microsoft.com/office/drawing/2014/main" id="{734F3853-A928-174C-8356-B680717EF784}"/>
              </a:ext>
            </a:extLst>
          </p:cNvPr>
          <p:cNvSpPr txBox="1"/>
          <p:nvPr/>
        </p:nvSpPr>
        <p:spPr>
          <a:xfrm>
            <a:off x="2893564" y="5994582"/>
            <a:ext cx="2031325" cy="461665"/>
          </a:xfrm>
          <a:prstGeom prst="rect">
            <a:avLst/>
          </a:prstGeom>
          <a:noFill/>
        </p:spPr>
        <p:txBody>
          <a:bodyPr wrap="none" rtlCol="0">
            <a:spAutoFit/>
          </a:bodyPr>
          <a:lstStyle/>
          <a:p>
            <a:r>
              <a:rPr lang="ja-JP" altLang="en-US" sz="2400"/>
              <a:t>線形カーネル</a:t>
            </a:r>
            <a:endParaRPr kumimoji="1" lang="ja-JP" altLang="en-US" sz="2400"/>
          </a:p>
        </p:txBody>
      </p:sp>
      <p:pic>
        <p:nvPicPr>
          <p:cNvPr id="25" name="図 24">
            <a:extLst>
              <a:ext uri="{FF2B5EF4-FFF2-40B4-BE49-F238E27FC236}">
                <a16:creationId xmlns:a16="http://schemas.microsoft.com/office/drawing/2014/main" id="{AF662B2C-5723-8442-A214-E0C5F6D3FF70}"/>
              </a:ext>
            </a:extLst>
          </p:cNvPr>
          <p:cNvPicPr>
            <a:picLocks noChangeAspect="1"/>
          </p:cNvPicPr>
          <p:nvPr/>
        </p:nvPicPr>
        <p:blipFill>
          <a:blip r:embed="rId6"/>
          <a:stretch>
            <a:fillRect/>
          </a:stretch>
        </p:blipFill>
        <p:spPr>
          <a:xfrm>
            <a:off x="7284562" y="3592523"/>
            <a:ext cx="4128299" cy="2437939"/>
          </a:xfrm>
          <a:prstGeom prst="rect">
            <a:avLst/>
          </a:prstGeom>
        </p:spPr>
      </p:pic>
      <p:sp>
        <p:nvSpPr>
          <p:cNvPr id="36" name="テキスト ボックス 35">
            <a:extLst>
              <a:ext uri="{FF2B5EF4-FFF2-40B4-BE49-F238E27FC236}">
                <a16:creationId xmlns:a16="http://schemas.microsoft.com/office/drawing/2014/main" id="{F90BDC62-890D-AA4B-AF8B-1C053D2E41C0}"/>
              </a:ext>
            </a:extLst>
          </p:cNvPr>
          <p:cNvSpPr txBox="1"/>
          <p:nvPr/>
        </p:nvSpPr>
        <p:spPr>
          <a:xfrm>
            <a:off x="8136451" y="6037496"/>
            <a:ext cx="2339102" cy="461665"/>
          </a:xfrm>
          <a:prstGeom prst="rect">
            <a:avLst/>
          </a:prstGeom>
          <a:noFill/>
        </p:spPr>
        <p:txBody>
          <a:bodyPr wrap="none" rtlCol="0">
            <a:spAutoFit/>
          </a:bodyPr>
          <a:lstStyle/>
          <a:p>
            <a:r>
              <a:rPr kumimoji="1" lang="ja-JP" altLang="en-US" sz="2400"/>
              <a:t>多項式カーネル</a:t>
            </a: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EF99435C-799F-EF4A-81CE-0AB0E9224685}"/>
                  </a:ext>
                </a:extLst>
              </p:cNvPr>
              <p:cNvSpPr/>
              <p:nvPr/>
            </p:nvSpPr>
            <p:spPr>
              <a:xfrm>
                <a:off x="770111" y="1629259"/>
                <a:ext cx="1100301" cy="646331"/>
              </a:xfrm>
              <a:prstGeom prst="rect">
                <a:avLst/>
              </a:prstGeom>
            </p:spPr>
            <p:txBody>
              <a:bodyPr wrap="none">
                <a:spAutoFit/>
              </a:bodyPr>
              <a:lstStyle/>
              <a:p>
                <a14:m>
                  <m:oMath xmlns:m="http://schemas.openxmlformats.org/officeDocument/2006/math">
                    <m:r>
                      <a:rPr lang="en-US" altLang="ja-JP" b="0" i="1" smtClean="0">
                        <a:latin typeface="Cambria Math" panose="02040503050406030204" pitchFamily="18" charset="0"/>
                      </a:rPr>
                      <m:t>𝜈</m:t>
                    </m:r>
                    <m:r>
                      <a:rPr lang="en-US" altLang="ja-JP" b="0" i="1" smtClean="0">
                        <a:latin typeface="Cambria Math" panose="02040503050406030204" pitchFamily="18" charset="0"/>
                      </a:rPr>
                      <m:t>=0.05</m:t>
                    </m:r>
                  </m:oMath>
                </a14:m>
                <a:r>
                  <a:rPr lang="en-US" altLang="ja-JP" b="0" dirty="0"/>
                  <a:t> </a:t>
                </a:r>
              </a:p>
              <a:p>
                <a14:m>
                  <m:oMath xmlns:m="http://schemas.openxmlformats.org/officeDocument/2006/math">
                    <m:r>
                      <a:rPr lang="en-US" altLang="ja-JP" b="0" i="1" smtClean="0">
                        <a:latin typeface="Cambria Math" panose="02040503050406030204" pitchFamily="18" charset="0"/>
                      </a:rPr>
                      <m:t>𝜂</m:t>
                    </m:r>
                    <m:r>
                      <a:rPr lang="en-US" altLang="ja-JP" b="0" i="1" smtClean="0">
                        <a:latin typeface="Cambria Math" panose="02040503050406030204" pitchFamily="18" charset="0"/>
                      </a:rPr>
                      <m:t>=0.5</m:t>
                    </m:r>
                  </m:oMath>
                </a14:m>
                <a:r>
                  <a:rPr lang="en-US" altLang="ja-JP" dirty="0"/>
                  <a:t> </a:t>
                </a:r>
                <a:endParaRPr lang="ja-JP" altLang="en-US"/>
              </a:p>
            </p:txBody>
          </p:sp>
        </mc:Choice>
        <mc:Fallback xmlns="">
          <p:sp>
            <p:nvSpPr>
              <p:cNvPr id="29" name="正方形/長方形 28">
                <a:extLst>
                  <a:ext uri="{FF2B5EF4-FFF2-40B4-BE49-F238E27FC236}">
                    <a16:creationId xmlns:a16="http://schemas.microsoft.com/office/drawing/2014/main" id="{EF99435C-799F-EF4A-81CE-0AB0E9224685}"/>
                  </a:ext>
                </a:extLst>
              </p:cNvPr>
              <p:cNvSpPr>
                <a:spLocks noRot="1" noChangeAspect="1" noMove="1" noResize="1" noEditPoints="1" noAdjustHandles="1" noChangeArrowheads="1" noChangeShapeType="1" noTextEdit="1"/>
              </p:cNvSpPr>
              <p:nvPr/>
            </p:nvSpPr>
            <p:spPr>
              <a:xfrm>
                <a:off x="770111" y="1629259"/>
                <a:ext cx="1100301" cy="646331"/>
              </a:xfrm>
              <a:prstGeom prst="rect">
                <a:avLst/>
              </a:prstGeom>
              <a:blipFill>
                <a:blip r:embed="rId7"/>
                <a:stretch>
                  <a:fillRect b="-384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95570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E4ACAE-AC0C-B341-A400-D64B64BAC95B}"/>
              </a:ext>
            </a:extLst>
          </p:cNvPr>
          <p:cNvSpPr>
            <a:spLocks noGrp="1"/>
          </p:cNvSpPr>
          <p:nvPr>
            <p:ph type="title"/>
          </p:nvPr>
        </p:nvSpPr>
        <p:spPr/>
        <p:txBody>
          <a:bodyPr/>
          <a:lstStyle/>
          <a:p>
            <a:r>
              <a:rPr kumimoji="1" lang="ja-JP" altLang="en-US"/>
              <a:t>研究背景</a:t>
            </a:r>
          </a:p>
        </p:txBody>
      </p:sp>
      <p:sp>
        <p:nvSpPr>
          <p:cNvPr id="4" name="日付プレースホルダー 3">
            <a:extLst>
              <a:ext uri="{FF2B5EF4-FFF2-40B4-BE49-F238E27FC236}">
                <a16:creationId xmlns:a16="http://schemas.microsoft.com/office/drawing/2014/main" id="{C709A499-EE2C-704B-9683-C84264A4DB95}"/>
              </a:ext>
            </a:extLst>
          </p:cNvPr>
          <p:cNvSpPr>
            <a:spLocks noGrp="1"/>
          </p:cNvSpPr>
          <p:nvPr>
            <p:ph type="dt" sz="half" idx="10"/>
          </p:nvPr>
        </p:nvSpPr>
        <p:spPr/>
        <p:txBody>
          <a:bodyPr/>
          <a:lstStyle/>
          <a:p>
            <a:fld id="{0E710CD3-B23E-D648-B5F8-CACCF52F5AE7}"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160DF61C-33E7-FE47-A77B-B14A2F6736C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247CF60-4CB2-CC4B-B274-C4817E20A679}"/>
              </a:ext>
            </a:extLst>
          </p:cNvPr>
          <p:cNvSpPr>
            <a:spLocks noGrp="1"/>
          </p:cNvSpPr>
          <p:nvPr>
            <p:ph type="sldNum" sz="quarter" idx="12"/>
          </p:nvPr>
        </p:nvSpPr>
        <p:spPr/>
        <p:txBody>
          <a:bodyPr/>
          <a:lstStyle/>
          <a:p>
            <a:fld id="{C396DE94-E78B-4743-9932-E18BCB9B557B}" type="slidenum">
              <a:rPr kumimoji="1" lang="ja-JP" altLang="en-US" smtClean="0"/>
              <a:t>65</a:t>
            </a:fld>
            <a:endParaRPr kumimoji="1" lang="ja-JP" altLang="en-US"/>
          </a:p>
        </p:txBody>
      </p:sp>
      <p:sp>
        <p:nvSpPr>
          <p:cNvPr id="24" name="角丸四角形 23">
            <a:extLst>
              <a:ext uri="{FF2B5EF4-FFF2-40B4-BE49-F238E27FC236}">
                <a16:creationId xmlns:a16="http://schemas.microsoft.com/office/drawing/2014/main" id="{465422E6-1CDC-4345-AC4A-4C4BA86ED4C9}"/>
              </a:ext>
            </a:extLst>
          </p:cNvPr>
          <p:cNvSpPr/>
          <p:nvPr/>
        </p:nvSpPr>
        <p:spPr>
          <a:xfrm>
            <a:off x="8822725" y="1816443"/>
            <a:ext cx="351670" cy="1681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D637AF12-5E27-BE4E-91D6-0F0DDEB485C4}"/>
              </a:ext>
            </a:extLst>
          </p:cNvPr>
          <p:cNvSpPr/>
          <p:nvPr/>
        </p:nvSpPr>
        <p:spPr>
          <a:xfrm>
            <a:off x="1175351" y="853854"/>
            <a:ext cx="2760692" cy="523220"/>
          </a:xfrm>
          <a:prstGeom prst="rect">
            <a:avLst/>
          </a:prstGeom>
        </p:spPr>
        <p:txBody>
          <a:bodyPr wrap="none">
            <a:spAutoFit/>
          </a:bodyPr>
          <a:lstStyle/>
          <a:p>
            <a:r>
              <a:rPr lang="ja-JP" altLang="en-US" sz="2800"/>
              <a:t>詐欺の撲滅法</a:t>
            </a:r>
            <a:r>
              <a:rPr lang="en-US" altLang="ja-JP" sz="2800" dirty="0"/>
              <a:t>[3]</a:t>
            </a:r>
            <a:endParaRPr lang="ja-JP" altLang="en-US" sz="2800"/>
          </a:p>
        </p:txBody>
      </p:sp>
      <p:graphicFrame>
        <p:nvGraphicFramePr>
          <p:cNvPr id="16" name="表 15">
            <a:extLst>
              <a:ext uri="{FF2B5EF4-FFF2-40B4-BE49-F238E27FC236}">
                <a16:creationId xmlns:a16="http://schemas.microsoft.com/office/drawing/2014/main" id="{DB3CCA98-A631-B24D-B555-58C8A5BCDB51}"/>
              </a:ext>
            </a:extLst>
          </p:cNvPr>
          <p:cNvGraphicFramePr>
            <a:graphicFrameLocks noGrp="1"/>
          </p:cNvGraphicFramePr>
          <p:nvPr>
            <p:extLst>
              <p:ext uri="{D42A27DB-BD31-4B8C-83A1-F6EECF244321}">
                <p14:modId xmlns:p14="http://schemas.microsoft.com/office/powerpoint/2010/main" val="2237982398"/>
              </p:ext>
            </p:extLst>
          </p:nvPr>
        </p:nvGraphicFramePr>
        <p:xfrm>
          <a:off x="1574900" y="1404874"/>
          <a:ext cx="9091504" cy="1548420"/>
        </p:xfrm>
        <a:graphic>
          <a:graphicData uri="http://schemas.openxmlformats.org/drawingml/2006/table">
            <a:tbl>
              <a:tblPr bandRow="1">
                <a:tableStyleId>{5C22544A-7EE6-4342-B048-85BDC9FD1C3A}</a:tableStyleId>
              </a:tblPr>
              <a:tblGrid>
                <a:gridCol w="1696060">
                  <a:extLst>
                    <a:ext uri="{9D8B030D-6E8A-4147-A177-3AD203B41FA5}">
                      <a16:colId xmlns:a16="http://schemas.microsoft.com/office/drawing/2014/main" val="1316512104"/>
                    </a:ext>
                  </a:extLst>
                </a:gridCol>
                <a:gridCol w="7395444">
                  <a:extLst>
                    <a:ext uri="{9D8B030D-6E8A-4147-A177-3AD203B41FA5}">
                      <a16:colId xmlns:a16="http://schemas.microsoft.com/office/drawing/2014/main" val="1577760736"/>
                    </a:ext>
                  </a:extLst>
                </a:gridCol>
              </a:tblGrid>
              <a:tr h="516140">
                <a:tc>
                  <a:txBody>
                    <a:bodyPr/>
                    <a:lstStyle/>
                    <a:p>
                      <a:r>
                        <a:rPr kumimoji="1" lang="en-US" altLang="ja-JP" sz="2400" dirty="0"/>
                        <a:t>Prevent</a:t>
                      </a:r>
                    </a:p>
                  </a:txBody>
                  <a:tcPr/>
                </a:tc>
                <a:tc>
                  <a:txBody>
                    <a:bodyPr/>
                    <a:lstStyle/>
                    <a:p>
                      <a:r>
                        <a:rPr kumimoji="1" lang="ja-JP" altLang="en-US" sz="2400"/>
                        <a:t>詐欺が行われる前に防止</a:t>
                      </a:r>
                    </a:p>
                  </a:txBody>
                  <a:tcPr/>
                </a:tc>
                <a:extLst>
                  <a:ext uri="{0D108BD9-81ED-4DB2-BD59-A6C34878D82A}">
                    <a16:rowId xmlns:a16="http://schemas.microsoft.com/office/drawing/2014/main" val="1299451991"/>
                  </a:ext>
                </a:extLst>
              </a:tr>
              <a:tr h="516140">
                <a:tc>
                  <a:txBody>
                    <a:bodyPr/>
                    <a:lstStyle/>
                    <a:p>
                      <a:r>
                        <a:rPr kumimoji="1" lang="en-US" altLang="ja-JP" sz="2400" dirty="0"/>
                        <a:t>Detection</a:t>
                      </a:r>
                      <a:endParaRPr kumimoji="1" lang="ja-JP" altLang="en-US" sz="2400"/>
                    </a:p>
                  </a:txBody>
                  <a:tcPr/>
                </a:tc>
                <a:tc>
                  <a:txBody>
                    <a:bodyPr/>
                    <a:lstStyle/>
                    <a:p>
                      <a:r>
                        <a:rPr kumimoji="1" lang="ja-JP" altLang="en-US" sz="2400"/>
                        <a:t>詐欺が行われた際に発見</a:t>
                      </a:r>
                    </a:p>
                  </a:txBody>
                  <a:tcPr/>
                </a:tc>
                <a:extLst>
                  <a:ext uri="{0D108BD9-81ED-4DB2-BD59-A6C34878D82A}">
                    <a16:rowId xmlns:a16="http://schemas.microsoft.com/office/drawing/2014/main" val="2949798443"/>
                  </a:ext>
                </a:extLst>
              </a:tr>
              <a:tr h="516140">
                <a:tc>
                  <a:txBody>
                    <a:bodyPr/>
                    <a:lstStyle/>
                    <a:p>
                      <a:r>
                        <a:rPr kumimoji="1" lang="en-US" altLang="ja-JP" sz="2400" dirty="0"/>
                        <a:t>Response</a:t>
                      </a:r>
                      <a:endParaRPr kumimoji="1" lang="ja-JP" altLang="en-US" sz="2400"/>
                    </a:p>
                  </a:txBody>
                  <a:tcPr/>
                </a:tc>
                <a:tc>
                  <a:txBody>
                    <a:bodyPr/>
                    <a:lstStyle/>
                    <a:p>
                      <a:r>
                        <a:rPr kumimoji="1" lang="ja-JP" altLang="en-US" sz="2400"/>
                        <a:t>詐欺が行われたい際に，適切な措置</a:t>
                      </a:r>
                    </a:p>
                  </a:txBody>
                  <a:tcPr/>
                </a:tc>
                <a:extLst>
                  <a:ext uri="{0D108BD9-81ED-4DB2-BD59-A6C34878D82A}">
                    <a16:rowId xmlns:a16="http://schemas.microsoft.com/office/drawing/2014/main" val="1220452131"/>
                  </a:ext>
                </a:extLst>
              </a:tr>
            </a:tbl>
          </a:graphicData>
        </a:graphic>
      </p:graphicFrame>
      <p:grpSp>
        <p:nvGrpSpPr>
          <p:cNvPr id="17" name="グループ化 16">
            <a:extLst>
              <a:ext uri="{FF2B5EF4-FFF2-40B4-BE49-F238E27FC236}">
                <a16:creationId xmlns:a16="http://schemas.microsoft.com/office/drawing/2014/main" id="{4F80C025-AA41-A84A-86CD-7B40ACAE9961}"/>
              </a:ext>
            </a:extLst>
          </p:cNvPr>
          <p:cNvGrpSpPr/>
          <p:nvPr/>
        </p:nvGrpSpPr>
        <p:grpSpPr>
          <a:xfrm>
            <a:off x="4096995" y="3241628"/>
            <a:ext cx="4901565" cy="2923424"/>
            <a:chOff x="7500293" y="2882925"/>
            <a:chExt cx="4901565" cy="2923424"/>
          </a:xfrm>
        </p:grpSpPr>
        <p:grpSp>
          <p:nvGrpSpPr>
            <p:cNvPr id="18" name="グループ化 17">
              <a:extLst>
                <a:ext uri="{FF2B5EF4-FFF2-40B4-BE49-F238E27FC236}">
                  <a16:creationId xmlns:a16="http://schemas.microsoft.com/office/drawing/2014/main" id="{2DD812C1-B60C-2E41-B53A-62226ECAC05F}"/>
                </a:ext>
              </a:extLst>
            </p:cNvPr>
            <p:cNvGrpSpPr/>
            <p:nvPr/>
          </p:nvGrpSpPr>
          <p:grpSpPr>
            <a:xfrm>
              <a:off x="7500293" y="2882925"/>
              <a:ext cx="4608294" cy="2923424"/>
              <a:chOff x="7298933" y="3204110"/>
              <a:chExt cx="4608294" cy="2923424"/>
            </a:xfrm>
          </p:grpSpPr>
          <p:grpSp>
            <p:nvGrpSpPr>
              <p:cNvPr id="22" name="グループ化 21">
                <a:extLst>
                  <a:ext uri="{FF2B5EF4-FFF2-40B4-BE49-F238E27FC236}">
                    <a16:creationId xmlns:a16="http://schemas.microsoft.com/office/drawing/2014/main" id="{21591A82-02D8-2148-8920-AA9B498D5704}"/>
                  </a:ext>
                </a:extLst>
              </p:cNvPr>
              <p:cNvGrpSpPr/>
              <p:nvPr/>
            </p:nvGrpSpPr>
            <p:grpSpPr>
              <a:xfrm>
                <a:off x="10421732" y="3470087"/>
                <a:ext cx="1485495" cy="1348970"/>
                <a:chOff x="10421732" y="4155887"/>
                <a:chExt cx="1485495" cy="1348970"/>
              </a:xfrm>
            </p:grpSpPr>
            <p:sp>
              <p:nvSpPr>
                <p:cNvPr id="34" name="テキスト ボックス 33">
                  <a:extLst>
                    <a:ext uri="{FF2B5EF4-FFF2-40B4-BE49-F238E27FC236}">
                      <a16:creationId xmlns:a16="http://schemas.microsoft.com/office/drawing/2014/main" id="{DB94CAEE-F63F-2548-A5D1-FF4EC5F2B569}"/>
                    </a:ext>
                  </a:extLst>
                </p:cNvPr>
                <p:cNvSpPr txBox="1"/>
                <p:nvPr/>
              </p:nvSpPr>
              <p:spPr>
                <a:xfrm>
                  <a:off x="10421732" y="5135525"/>
                  <a:ext cx="1485495" cy="369332"/>
                </a:xfrm>
                <a:prstGeom prst="rect">
                  <a:avLst/>
                </a:prstGeom>
                <a:noFill/>
              </p:spPr>
              <p:txBody>
                <a:bodyPr wrap="square" rtlCol="0">
                  <a:spAutoFit/>
                </a:bodyPr>
                <a:lstStyle/>
                <a:p>
                  <a:r>
                    <a:rPr kumimoji="1" lang="ja-JP" altLang="en-US"/>
                    <a:t>医療提供者</a:t>
                  </a:r>
                </a:p>
              </p:txBody>
            </p:sp>
            <p:pic>
              <p:nvPicPr>
                <p:cNvPr id="35" name="グラフィックス 34" descr="ユーザー">
                  <a:extLst>
                    <a:ext uri="{FF2B5EF4-FFF2-40B4-BE49-F238E27FC236}">
                      <a16:creationId xmlns:a16="http://schemas.microsoft.com/office/drawing/2014/main" id="{61EA92D1-671B-914F-BE1B-EE89ABF257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58156" y="4155887"/>
                  <a:ext cx="914400" cy="914400"/>
                </a:xfrm>
                <a:prstGeom prst="rect">
                  <a:avLst/>
                </a:prstGeom>
              </p:spPr>
            </p:pic>
          </p:grpSp>
          <p:grpSp>
            <p:nvGrpSpPr>
              <p:cNvPr id="23" name="グループ化 22">
                <a:extLst>
                  <a:ext uri="{FF2B5EF4-FFF2-40B4-BE49-F238E27FC236}">
                    <a16:creationId xmlns:a16="http://schemas.microsoft.com/office/drawing/2014/main" id="{A9BD85B6-5587-4F41-987E-B06019AC0BB2}"/>
                  </a:ext>
                </a:extLst>
              </p:cNvPr>
              <p:cNvGrpSpPr/>
              <p:nvPr/>
            </p:nvGrpSpPr>
            <p:grpSpPr>
              <a:xfrm>
                <a:off x="7298933" y="3204110"/>
                <a:ext cx="1487869" cy="1748297"/>
                <a:chOff x="7298933" y="3756560"/>
                <a:chExt cx="1487869" cy="1748297"/>
              </a:xfrm>
            </p:grpSpPr>
            <p:sp>
              <p:nvSpPr>
                <p:cNvPr id="32" name="テキスト ボックス 31">
                  <a:extLst>
                    <a:ext uri="{FF2B5EF4-FFF2-40B4-BE49-F238E27FC236}">
                      <a16:creationId xmlns:a16="http://schemas.microsoft.com/office/drawing/2014/main" id="{94B06940-DE7F-5546-8D47-1EFD0D995892}"/>
                    </a:ext>
                  </a:extLst>
                </p:cNvPr>
                <p:cNvSpPr txBox="1"/>
                <p:nvPr/>
              </p:nvSpPr>
              <p:spPr>
                <a:xfrm>
                  <a:off x="7477104" y="5135525"/>
                  <a:ext cx="1131526" cy="369332"/>
                </a:xfrm>
                <a:prstGeom prst="rect">
                  <a:avLst/>
                </a:prstGeom>
                <a:noFill/>
              </p:spPr>
              <p:txBody>
                <a:bodyPr wrap="square" rtlCol="0">
                  <a:spAutoFit/>
                </a:bodyPr>
                <a:lstStyle/>
                <a:p>
                  <a:r>
                    <a:rPr lang="ja-JP" altLang="en-US"/>
                    <a:t>被保険者</a:t>
                  </a:r>
                  <a:endParaRPr kumimoji="1" lang="ja-JP" altLang="en-US"/>
                </a:p>
              </p:txBody>
            </p:sp>
            <p:pic>
              <p:nvPicPr>
                <p:cNvPr id="33" name="グラフィックス 32" descr="ユーザー">
                  <a:extLst>
                    <a:ext uri="{FF2B5EF4-FFF2-40B4-BE49-F238E27FC236}">
                      <a16:creationId xmlns:a16="http://schemas.microsoft.com/office/drawing/2014/main" id="{F1904D34-12E6-304F-B13B-72A998812D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8933" y="3756560"/>
                  <a:ext cx="1487869" cy="1487869"/>
                </a:xfrm>
                <a:prstGeom prst="rect">
                  <a:avLst/>
                </a:prstGeom>
              </p:spPr>
            </p:pic>
          </p:grpSp>
          <p:pic>
            <p:nvPicPr>
              <p:cNvPr id="25" name="グラフィックス 24" descr="建物">
                <a:extLst>
                  <a:ext uri="{FF2B5EF4-FFF2-40B4-BE49-F238E27FC236}">
                    <a16:creationId xmlns:a16="http://schemas.microsoft.com/office/drawing/2014/main" id="{2EBCA9EC-49C7-3048-AF7A-9F0CF68039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64973" y="4583075"/>
                <a:ext cx="1172688" cy="1172688"/>
              </a:xfrm>
              <a:prstGeom prst="rect">
                <a:avLst/>
              </a:prstGeom>
            </p:spPr>
          </p:pic>
          <p:sp>
            <p:nvSpPr>
              <p:cNvPr id="26" name="テキスト ボックス 25">
                <a:extLst>
                  <a:ext uri="{FF2B5EF4-FFF2-40B4-BE49-F238E27FC236}">
                    <a16:creationId xmlns:a16="http://schemas.microsoft.com/office/drawing/2014/main" id="{1284BA86-9AF1-7347-876F-1ED20B4DE5D6}"/>
                  </a:ext>
                </a:extLst>
              </p:cNvPr>
              <p:cNvSpPr txBox="1"/>
              <p:nvPr/>
            </p:nvSpPr>
            <p:spPr>
              <a:xfrm>
                <a:off x="8870269" y="5758202"/>
                <a:ext cx="1362096" cy="369332"/>
              </a:xfrm>
              <a:prstGeom prst="rect">
                <a:avLst/>
              </a:prstGeom>
              <a:noFill/>
            </p:spPr>
            <p:txBody>
              <a:bodyPr wrap="square" rtlCol="0">
                <a:spAutoFit/>
              </a:bodyPr>
              <a:lstStyle/>
              <a:p>
                <a:r>
                  <a:rPr kumimoji="1" lang="ja-JP" altLang="en-US"/>
                  <a:t>保険提供者</a:t>
                </a:r>
              </a:p>
            </p:txBody>
          </p:sp>
          <p:grpSp>
            <p:nvGrpSpPr>
              <p:cNvPr id="27" name="グループ化 26">
                <a:extLst>
                  <a:ext uri="{FF2B5EF4-FFF2-40B4-BE49-F238E27FC236}">
                    <a16:creationId xmlns:a16="http://schemas.microsoft.com/office/drawing/2014/main" id="{054D5D71-0407-2D43-A957-5F944B97E85B}"/>
                  </a:ext>
                </a:extLst>
              </p:cNvPr>
              <p:cNvGrpSpPr/>
              <p:nvPr/>
            </p:nvGrpSpPr>
            <p:grpSpPr>
              <a:xfrm>
                <a:off x="8905063" y="3699963"/>
                <a:ext cx="1413089" cy="685743"/>
                <a:chOff x="8905063" y="3699963"/>
                <a:chExt cx="1413089" cy="685743"/>
              </a:xfrm>
            </p:grpSpPr>
            <p:sp>
              <p:nvSpPr>
                <p:cNvPr id="28" name="テキスト ボックス 27">
                  <a:extLst>
                    <a:ext uri="{FF2B5EF4-FFF2-40B4-BE49-F238E27FC236}">
                      <a16:creationId xmlns:a16="http://schemas.microsoft.com/office/drawing/2014/main" id="{EB0CC74A-086C-4848-86FB-40CEFB4D054E}"/>
                    </a:ext>
                  </a:extLst>
                </p:cNvPr>
                <p:cNvSpPr txBox="1"/>
                <p:nvPr/>
              </p:nvSpPr>
              <p:spPr>
                <a:xfrm>
                  <a:off x="9197276" y="3699963"/>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grpSp>
              <p:nvGrpSpPr>
                <p:cNvPr id="29" name="グループ化 28">
                  <a:extLst>
                    <a:ext uri="{FF2B5EF4-FFF2-40B4-BE49-F238E27FC236}">
                      <a16:creationId xmlns:a16="http://schemas.microsoft.com/office/drawing/2014/main" id="{B755CDAD-2A09-864E-A13D-0FCAEF115054}"/>
                    </a:ext>
                  </a:extLst>
                </p:cNvPr>
                <p:cNvGrpSpPr/>
                <p:nvPr/>
              </p:nvGrpSpPr>
              <p:grpSpPr>
                <a:xfrm>
                  <a:off x="8905063" y="3865450"/>
                  <a:ext cx="1254056" cy="520256"/>
                  <a:chOff x="9105784" y="3865450"/>
                  <a:chExt cx="1254056" cy="520256"/>
                </a:xfrm>
              </p:grpSpPr>
              <p:sp>
                <p:nvSpPr>
                  <p:cNvPr id="30" name="テキスト ボックス 29">
                    <a:extLst>
                      <a:ext uri="{FF2B5EF4-FFF2-40B4-BE49-F238E27FC236}">
                        <a16:creationId xmlns:a16="http://schemas.microsoft.com/office/drawing/2014/main" id="{28988424-0C7C-F149-86F5-5317AF3E8D6F}"/>
                      </a:ext>
                    </a:extLst>
                  </p:cNvPr>
                  <p:cNvSpPr txBox="1"/>
                  <p:nvPr/>
                </p:nvSpPr>
                <p:spPr>
                  <a:xfrm>
                    <a:off x="9238964" y="3865450"/>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31" name="テキスト ボックス 30">
                    <a:extLst>
                      <a:ext uri="{FF2B5EF4-FFF2-40B4-BE49-F238E27FC236}">
                        <a16:creationId xmlns:a16="http://schemas.microsoft.com/office/drawing/2014/main" id="{F56DF4BA-FF2E-924A-9FD4-BF6EF349EEEE}"/>
                      </a:ext>
                    </a:extLst>
                  </p:cNvPr>
                  <p:cNvSpPr txBox="1"/>
                  <p:nvPr/>
                </p:nvSpPr>
                <p:spPr>
                  <a:xfrm>
                    <a:off x="9105784" y="4016374"/>
                    <a:ext cx="1120876" cy="369332"/>
                  </a:xfrm>
                  <a:prstGeom prst="rect">
                    <a:avLst/>
                  </a:prstGeom>
                  <a:solidFill>
                    <a:schemeClr val="bg1"/>
                  </a:solidFill>
                  <a:ln>
                    <a:solidFill>
                      <a:schemeClr val="accent1"/>
                    </a:solidFill>
                  </a:ln>
                </p:spPr>
                <p:txBody>
                  <a:bodyPr wrap="square" rtlCol="0">
                    <a:spAutoFit/>
                  </a:bodyPr>
                  <a:lstStyle/>
                  <a:p>
                    <a:r>
                      <a:rPr lang="ja-JP" altLang="en-US"/>
                      <a:t>医療行為</a:t>
                    </a:r>
                    <a:endParaRPr kumimoji="1" lang="ja-JP" altLang="en-US"/>
                  </a:p>
                </p:txBody>
              </p:sp>
            </p:grpSp>
          </p:grpSp>
        </p:grpSp>
        <p:grpSp>
          <p:nvGrpSpPr>
            <p:cNvPr id="19" name="グループ化 18">
              <a:extLst>
                <a:ext uri="{FF2B5EF4-FFF2-40B4-BE49-F238E27FC236}">
                  <a16:creationId xmlns:a16="http://schemas.microsoft.com/office/drawing/2014/main" id="{2D67B851-BAB6-9C4E-985F-E5DBC623771F}"/>
                </a:ext>
              </a:extLst>
            </p:cNvPr>
            <p:cNvGrpSpPr/>
            <p:nvPr/>
          </p:nvGrpSpPr>
          <p:grpSpPr>
            <a:xfrm>
              <a:off x="8945298" y="3044110"/>
              <a:ext cx="3456560" cy="2017367"/>
              <a:chOff x="8945298" y="3044110"/>
              <a:chExt cx="3456560" cy="2017367"/>
            </a:xfrm>
          </p:grpSpPr>
          <p:sp>
            <p:nvSpPr>
              <p:cNvPr id="20" name="正方形/長方形 19">
                <a:extLst>
                  <a:ext uri="{FF2B5EF4-FFF2-40B4-BE49-F238E27FC236}">
                    <a16:creationId xmlns:a16="http://schemas.microsoft.com/office/drawing/2014/main" id="{78C9DE1E-E5EC-7C40-8492-5988F7F036F2}"/>
                  </a:ext>
                </a:extLst>
              </p:cNvPr>
              <p:cNvSpPr/>
              <p:nvPr/>
            </p:nvSpPr>
            <p:spPr>
              <a:xfrm>
                <a:off x="8945298" y="3044110"/>
                <a:ext cx="2994911" cy="15525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70A0C198-6818-3243-A88B-94451EA481B5}"/>
                  </a:ext>
                </a:extLst>
              </p:cNvPr>
              <p:cNvSpPr txBox="1"/>
              <p:nvPr/>
            </p:nvSpPr>
            <p:spPr>
              <a:xfrm>
                <a:off x="10692328" y="4692145"/>
                <a:ext cx="1709530" cy="369332"/>
              </a:xfrm>
              <a:prstGeom prst="rect">
                <a:avLst/>
              </a:prstGeom>
              <a:noFill/>
            </p:spPr>
            <p:txBody>
              <a:bodyPr wrap="square" rtlCol="0">
                <a:spAutoFit/>
              </a:bodyPr>
              <a:lstStyle/>
              <a:p>
                <a:r>
                  <a:rPr lang="ja-JP" altLang="en-US">
                    <a:solidFill>
                      <a:srgbClr val="FF0000"/>
                    </a:solidFill>
                  </a:rPr>
                  <a:t>データ制約</a:t>
                </a:r>
                <a:endParaRPr kumimoji="1" lang="ja-JP" altLang="en-US">
                  <a:solidFill>
                    <a:srgbClr val="FF0000"/>
                  </a:solidFill>
                </a:endParaRPr>
              </a:p>
            </p:txBody>
          </p:sp>
        </p:grpSp>
      </p:grpSp>
      <p:sp>
        <p:nvSpPr>
          <p:cNvPr id="36" name="正方形/長方形 35">
            <a:extLst>
              <a:ext uri="{FF2B5EF4-FFF2-40B4-BE49-F238E27FC236}">
                <a16:creationId xmlns:a16="http://schemas.microsoft.com/office/drawing/2014/main" id="{918BCCE2-D42D-8E4E-AA86-400BCD6655C6}"/>
              </a:ext>
            </a:extLst>
          </p:cNvPr>
          <p:cNvSpPr/>
          <p:nvPr/>
        </p:nvSpPr>
        <p:spPr>
          <a:xfrm>
            <a:off x="1175351" y="3298558"/>
            <a:ext cx="2760692" cy="523220"/>
          </a:xfrm>
          <a:prstGeom prst="rect">
            <a:avLst/>
          </a:prstGeom>
        </p:spPr>
        <p:txBody>
          <a:bodyPr wrap="none">
            <a:spAutoFit/>
          </a:bodyPr>
          <a:lstStyle/>
          <a:p>
            <a:r>
              <a:rPr lang="ja-JP" altLang="en-US" sz="2800"/>
              <a:t>詐欺の注目法</a:t>
            </a:r>
            <a:r>
              <a:rPr lang="en-US" altLang="ja-JP" sz="2800" dirty="0"/>
              <a:t>[4]</a:t>
            </a:r>
            <a:endParaRPr lang="ja-JP" altLang="en-US" sz="2800"/>
          </a:p>
        </p:txBody>
      </p:sp>
      <p:grpSp>
        <p:nvGrpSpPr>
          <p:cNvPr id="37" name="グループ化 36">
            <a:extLst>
              <a:ext uri="{FF2B5EF4-FFF2-40B4-BE49-F238E27FC236}">
                <a16:creationId xmlns:a16="http://schemas.microsoft.com/office/drawing/2014/main" id="{D686D0C9-BDE5-3846-B008-9D5843A4281F}"/>
              </a:ext>
            </a:extLst>
          </p:cNvPr>
          <p:cNvGrpSpPr/>
          <p:nvPr/>
        </p:nvGrpSpPr>
        <p:grpSpPr>
          <a:xfrm>
            <a:off x="3778875" y="124508"/>
            <a:ext cx="10585772" cy="851622"/>
            <a:chOff x="3778875" y="124508"/>
            <a:chExt cx="10585772" cy="851622"/>
          </a:xfrm>
        </p:grpSpPr>
        <p:sp>
          <p:nvSpPr>
            <p:cNvPr id="8" name="正方形/長方形 7">
              <a:extLst>
                <a:ext uri="{FF2B5EF4-FFF2-40B4-BE49-F238E27FC236}">
                  <a16:creationId xmlns:a16="http://schemas.microsoft.com/office/drawing/2014/main" id="{1714788C-85C9-6344-9556-8F68DC132E69}"/>
                </a:ext>
              </a:extLst>
            </p:cNvPr>
            <p:cNvSpPr/>
            <p:nvPr/>
          </p:nvSpPr>
          <p:spPr>
            <a:xfrm>
              <a:off x="3778875" y="668353"/>
              <a:ext cx="8436932" cy="307777"/>
            </a:xfrm>
            <a:prstGeom prst="rect">
              <a:avLst/>
            </a:prstGeom>
          </p:spPr>
          <p:txBody>
            <a:bodyPr wrap="square">
              <a:spAutoFit/>
            </a:bodyPr>
            <a:lstStyle/>
            <a:p>
              <a:r>
                <a:rPr lang="en" altLang="ja-JP" sz="1400" dirty="0">
                  <a:latin typeface="NimbusRomNo9L"/>
                </a:rPr>
                <a:t>[4]</a:t>
              </a:r>
              <a:r>
                <a:rPr lang="en" altLang="ja-JP" sz="1400" dirty="0"/>
                <a:t> M. K. Sparrow ”License To Steal: How Fraud bleeds America’s health care system,” Westview Press, 2000. </a:t>
              </a:r>
            </a:p>
          </p:txBody>
        </p:sp>
        <p:sp>
          <p:nvSpPr>
            <p:cNvPr id="14" name="正方形/長方形 13">
              <a:extLst>
                <a:ext uri="{FF2B5EF4-FFF2-40B4-BE49-F238E27FC236}">
                  <a16:creationId xmlns:a16="http://schemas.microsoft.com/office/drawing/2014/main" id="{FCEC703E-40D2-F041-93ED-1A058730C2CE}"/>
                </a:ext>
              </a:extLst>
            </p:cNvPr>
            <p:cNvSpPr/>
            <p:nvPr/>
          </p:nvSpPr>
          <p:spPr>
            <a:xfrm>
              <a:off x="3778875" y="124508"/>
              <a:ext cx="10585772" cy="523220"/>
            </a:xfrm>
            <a:prstGeom prst="rect">
              <a:avLst/>
            </a:prstGeom>
          </p:spPr>
          <p:txBody>
            <a:bodyPr wrap="square">
              <a:spAutoFit/>
            </a:bodyPr>
            <a:lstStyle/>
            <a:p>
              <a:r>
                <a:rPr lang="en" altLang="ja-JP" sz="1400" dirty="0">
                  <a:latin typeface="NimbusRomNo9L"/>
                </a:rPr>
                <a:t>[3]KPMG Fraud risk management. Available : https: //</a:t>
              </a:r>
              <a:r>
                <a:rPr lang="en" altLang="ja-JP" sz="1400" dirty="0" err="1">
                  <a:latin typeface="NimbusRomNo9L"/>
                </a:rPr>
                <a:t>assets.kpmg.com</a:t>
              </a:r>
              <a:r>
                <a:rPr lang="en" altLang="ja-JP" sz="1400" dirty="0">
                  <a:latin typeface="NimbusRomNo9L"/>
                </a:rPr>
                <a:t>/content/dam/</a:t>
              </a:r>
              <a:r>
                <a:rPr lang="en" altLang="ja-JP" sz="1400" dirty="0" err="1">
                  <a:latin typeface="NimbusRomNo9L"/>
                </a:rPr>
                <a:t>kpmg</a:t>
              </a:r>
              <a:r>
                <a:rPr lang="en" altLang="ja-JP" sz="1400" dirty="0">
                  <a:latin typeface="NimbusRomNo9L"/>
                </a:rPr>
                <a:t>/pdf/2014/05/</a:t>
              </a:r>
              <a:br>
                <a:rPr lang="en" altLang="ja-JP" sz="1400" dirty="0">
                  <a:latin typeface="NimbusRomNo9L"/>
                </a:rPr>
              </a:br>
              <a:r>
                <a:rPr lang="en" altLang="ja-JP" sz="1400" dirty="0">
                  <a:latin typeface="NimbusRomNo9L"/>
                </a:rPr>
                <a:t>fraud- risk- management- strategy- prevention- detection- response- O- 201405. </a:t>
              </a:r>
              <a:endParaRPr lang="en" altLang="ja-JP" sz="1400" dirty="0"/>
            </a:p>
          </p:txBody>
        </p:sp>
      </p:grpSp>
    </p:spTree>
    <p:extLst>
      <p:ext uri="{BB962C8B-B14F-4D97-AF65-F5344CB8AC3E}">
        <p14:creationId xmlns:p14="http://schemas.microsoft.com/office/powerpoint/2010/main" val="20153760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E4ACAE-AC0C-B341-A400-D64B64BAC95B}"/>
              </a:ext>
            </a:extLst>
          </p:cNvPr>
          <p:cNvSpPr>
            <a:spLocks noGrp="1"/>
          </p:cNvSpPr>
          <p:nvPr>
            <p:ph type="title"/>
          </p:nvPr>
        </p:nvSpPr>
        <p:spPr/>
        <p:txBody>
          <a:bodyPr/>
          <a:lstStyle/>
          <a:p>
            <a:r>
              <a:rPr kumimoji="1" lang="ja-JP" altLang="en-US"/>
              <a:t>研究背景</a:t>
            </a:r>
          </a:p>
        </p:txBody>
      </p:sp>
      <p:sp>
        <p:nvSpPr>
          <p:cNvPr id="4" name="日付プレースホルダー 3">
            <a:extLst>
              <a:ext uri="{FF2B5EF4-FFF2-40B4-BE49-F238E27FC236}">
                <a16:creationId xmlns:a16="http://schemas.microsoft.com/office/drawing/2014/main" id="{C709A499-EE2C-704B-9683-C84264A4DB95}"/>
              </a:ext>
            </a:extLst>
          </p:cNvPr>
          <p:cNvSpPr>
            <a:spLocks noGrp="1"/>
          </p:cNvSpPr>
          <p:nvPr>
            <p:ph type="dt" sz="half" idx="10"/>
          </p:nvPr>
        </p:nvSpPr>
        <p:spPr/>
        <p:txBody>
          <a:bodyPr/>
          <a:lstStyle/>
          <a:p>
            <a:fld id="{18F76DF6-C33A-FF4E-94AF-06F7C5E2C47B}"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160DF61C-33E7-FE47-A77B-B14A2F6736C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247CF60-4CB2-CC4B-B274-C4817E20A679}"/>
              </a:ext>
            </a:extLst>
          </p:cNvPr>
          <p:cNvSpPr>
            <a:spLocks noGrp="1"/>
          </p:cNvSpPr>
          <p:nvPr>
            <p:ph type="sldNum" sz="quarter" idx="12"/>
          </p:nvPr>
        </p:nvSpPr>
        <p:spPr/>
        <p:txBody>
          <a:bodyPr/>
          <a:lstStyle/>
          <a:p>
            <a:fld id="{C396DE94-E78B-4743-9932-E18BCB9B557B}" type="slidenum">
              <a:rPr kumimoji="1" lang="ja-JP" altLang="en-US" smtClean="0"/>
              <a:t>66</a:t>
            </a:fld>
            <a:endParaRPr kumimoji="1" lang="ja-JP" altLang="en-US"/>
          </a:p>
        </p:txBody>
      </p:sp>
      <p:sp>
        <p:nvSpPr>
          <p:cNvPr id="24" name="角丸四角形 23">
            <a:extLst>
              <a:ext uri="{FF2B5EF4-FFF2-40B4-BE49-F238E27FC236}">
                <a16:creationId xmlns:a16="http://schemas.microsoft.com/office/drawing/2014/main" id="{465422E6-1CDC-4345-AC4A-4C4BA86ED4C9}"/>
              </a:ext>
            </a:extLst>
          </p:cNvPr>
          <p:cNvSpPr/>
          <p:nvPr/>
        </p:nvSpPr>
        <p:spPr>
          <a:xfrm>
            <a:off x="8822725" y="1816443"/>
            <a:ext cx="351670" cy="1681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D637AF12-5E27-BE4E-91D6-0F0DDEB485C4}"/>
              </a:ext>
            </a:extLst>
          </p:cNvPr>
          <p:cNvSpPr/>
          <p:nvPr/>
        </p:nvSpPr>
        <p:spPr>
          <a:xfrm>
            <a:off x="1175351" y="853854"/>
            <a:ext cx="2760692" cy="523220"/>
          </a:xfrm>
          <a:prstGeom prst="rect">
            <a:avLst/>
          </a:prstGeom>
        </p:spPr>
        <p:txBody>
          <a:bodyPr wrap="none">
            <a:spAutoFit/>
          </a:bodyPr>
          <a:lstStyle/>
          <a:p>
            <a:r>
              <a:rPr lang="ja-JP" altLang="en-US" sz="2800"/>
              <a:t>詐欺の撲滅法</a:t>
            </a:r>
            <a:r>
              <a:rPr lang="en-US" altLang="ja-JP" sz="2800" dirty="0"/>
              <a:t>[3]</a:t>
            </a:r>
            <a:endParaRPr lang="ja-JP" altLang="en-US" sz="2800"/>
          </a:p>
        </p:txBody>
      </p:sp>
      <p:graphicFrame>
        <p:nvGraphicFramePr>
          <p:cNvPr id="16" name="表 15">
            <a:extLst>
              <a:ext uri="{FF2B5EF4-FFF2-40B4-BE49-F238E27FC236}">
                <a16:creationId xmlns:a16="http://schemas.microsoft.com/office/drawing/2014/main" id="{DB3CCA98-A631-B24D-B555-58C8A5BCDB51}"/>
              </a:ext>
            </a:extLst>
          </p:cNvPr>
          <p:cNvGraphicFramePr>
            <a:graphicFrameLocks noGrp="1"/>
          </p:cNvGraphicFramePr>
          <p:nvPr/>
        </p:nvGraphicFramePr>
        <p:xfrm>
          <a:off x="1574900" y="1404874"/>
          <a:ext cx="9091504" cy="1548420"/>
        </p:xfrm>
        <a:graphic>
          <a:graphicData uri="http://schemas.openxmlformats.org/drawingml/2006/table">
            <a:tbl>
              <a:tblPr bandRow="1">
                <a:tableStyleId>{5C22544A-7EE6-4342-B048-85BDC9FD1C3A}</a:tableStyleId>
              </a:tblPr>
              <a:tblGrid>
                <a:gridCol w="1696060">
                  <a:extLst>
                    <a:ext uri="{9D8B030D-6E8A-4147-A177-3AD203B41FA5}">
                      <a16:colId xmlns:a16="http://schemas.microsoft.com/office/drawing/2014/main" val="1316512104"/>
                    </a:ext>
                  </a:extLst>
                </a:gridCol>
                <a:gridCol w="7395444">
                  <a:extLst>
                    <a:ext uri="{9D8B030D-6E8A-4147-A177-3AD203B41FA5}">
                      <a16:colId xmlns:a16="http://schemas.microsoft.com/office/drawing/2014/main" val="1577760736"/>
                    </a:ext>
                  </a:extLst>
                </a:gridCol>
              </a:tblGrid>
              <a:tr h="516140">
                <a:tc>
                  <a:txBody>
                    <a:bodyPr/>
                    <a:lstStyle/>
                    <a:p>
                      <a:r>
                        <a:rPr kumimoji="1" lang="en-US" altLang="ja-JP" sz="2400" dirty="0"/>
                        <a:t>Prevent</a:t>
                      </a:r>
                    </a:p>
                  </a:txBody>
                  <a:tcPr/>
                </a:tc>
                <a:tc>
                  <a:txBody>
                    <a:bodyPr/>
                    <a:lstStyle/>
                    <a:p>
                      <a:r>
                        <a:rPr kumimoji="1" lang="ja-JP" altLang="en-US" sz="2400"/>
                        <a:t>詐欺が行われる前に防止</a:t>
                      </a:r>
                    </a:p>
                  </a:txBody>
                  <a:tcPr/>
                </a:tc>
                <a:extLst>
                  <a:ext uri="{0D108BD9-81ED-4DB2-BD59-A6C34878D82A}">
                    <a16:rowId xmlns:a16="http://schemas.microsoft.com/office/drawing/2014/main" val="1299451991"/>
                  </a:ext>
                </a:extLst>
              </a:tr>
              <a:tr h="516140">
                <a:tc>
                  <a:txBody>
                    <a:bodyPr/>
                    <a:lstStyle/>
                    <a:p>
                      <a:r>
                        <a:rPr kumimoji="1" lang="en-US" altLang="ja-JP" sz="2400" dirty="0"/>
                        <a:t>Detection</a:t>
                      </a:r>
                      <a:endParaRPr kumimoji="1" lang="ja-JP" altLang="en-US" sz="2400"/>
                    </a:p>
                  </a:txBody>
                  <a:tcPr/>
                </a:tc>
                <a:tc>
                  <a:txBody>
                    <a:bodyPr/>
                    <a:lstStyle/>
                    <a:p>
                      <a:r>
                        <a:rPr kumimoji="1" lang="ja-JP" altLang="en-US" sz="2400"/>
                        <a:t>詐欺が行われた際に発見</a:t>
                      </a:r>
                    </a:p>
                  </a:txBody>
                  <a:tcPr/>
                </a:tc>
                <a:extLst>
                  <a:ext uri="{0D108BD9-81ED-4DB2-BD59-A6C34878D82A}">
                    <a16:rowId xmlns:a16="http://schemas.microsoft.com/office/drawing/2014/main" val="2949798443"/>
                  </a:ext>
                </a:extLst>
              </a:tr>
              <a:tr h="516140">
                <a:tc>
                  <a:txBody>
                    <a:bodyPr/>
                    <a:lstStyle/>
                    <a:p>
                      <a:r>
                        <a:rPr kumimoji="1" lang="en-US" altLang="ja-JP" sz="2400" dirty="0"/>
                        <a:t>Response</a:t>
                      </a:r>
                      <a:endParaRPr kumimoji="1" lang="ja-JP" altLang="en-US" sz="2400"/>
                    </a:p>
                  </a:txBody>
                  <a:tcPr/>
                </a:tc>
                <a:tc>
                  <a:txBody>
                    <a:bodyPr/>
                    <a:lstStyle/>
                    <a:p>
                      <a:r>
                        <a:rPr kumimoji="1" lang="ja-JP" altLang="en-US" sz="2400"/>
                        <a:t>詐欺が行われたい際に，適切な措置</a:t>
                      </a:r>
                    </a:p>
                  </a:txBody>
                  <a:tcPr/>
                </a:tc>
                <a:extLst>
                  <a:ext uri="{0D108BD9-81ED-4DB2-BD59-A6C34878D82A}">
                    <a16:rowId xmlns:a16="http://schemas.microsoft.com/office/drawing/2014/main" val="1220452131"/>
                  </a:ext>
                </a:extLst>
              </a:tr>
            </a:tbl>
          </a:graphicData>
        </a:graphic>
      </p:graphicFrame>
      <p:grpSp>
        <p:nvGrpSpPr>
          <p:cNvPr id="22" name="グループ化 21">
            <a:extLst>
              <a:ext uri="{FF2B5EF4-FFF2-40B4-BE49-F238E27FC236}">
                <a16:creationId xmlns:a16="http://schemas.microsoft.com/office/drawing/2014/main" id="{21591A82-02D8-2148-8920-AA9B498D5704}"/>
              </a:ext>
            </a:extLst>
          </p:cNvPr>
          <p:cNvGrpSpPr/>
          <p:nvPr/>
        </p:nvGrpSpPr>
        <p:grpSpPr>
          <a:xfrm>
            <a:off x="7219794" y="3507673"/>
            <a:ext cx="1485495" cy="1348902"/>
            <a:chOff x="10421732" y="4155955"/>
            <a:chExt cx="1485495" cy="1348902"/>
          </a:xfrm>
        </p:grpSpPr>
        <p:sp>
          <p:nvSpPr>
            <p:cNvPr id="34" name="テキスト ボックス 33">
              <a:extLst>
                <a:ext uri="{FF2B5EF4-FFF2-40B4-BE49-F238E27FC236}">
                  <a16:creationId xmlns:a16="http://schemas.microsoft.com/office/drawing/2014/main" id="{DB94CAEE-F63F-2548-A5D1-FF4EC5F2B569}"/>
                </a:ext>
              </a:extLst>
            </p:cNvPr>
            <p:cNvSpPr txBox="1"/>
            <p:nvPr/>
          </p:nvSpPr>
          <p:spPr>
            <a:xfrm>
              <a:off x="10421732" y="5135525"/>
              <a:ext cx="1485495" cy="369332"/>
            </a:xfrm>
            <a:prstGeom prst="rect">
              <a:avLst/>
            </a:prstGeom>
            <a:noFill/>
          </p:spPr>
          <p:txBody>
            <a:bodyPr wrap="square" rtlCol="0">
              <a:spAutoFit/>
            </a:bodyPr>
            <a:lstStyle/>
            <a:p>
              <a:r>
                <a:rPr kumimoji="1" lang="ja-JP" altLang="en-US"/>
                <a:t>医療提供者</a:t>
              </a:r>
            </a:p>
          </p:txBody>
        </p:sp>
        <p:pic>
          <p:nvPicPr>
            <p:cNvPr id="35" name="グラフィックス 34" descr="ユーザー">
              <a:extLst>
                <a:ext uri="{FF2B5EF4-FFF2-40B4-BE49-F238E27FC236}">
                  <a16:creationId xmlns:a16="http://schemas.microsoft.com/office/drawing/2014/main" id="{61EA92D1-671B-914F-BE1B-EE89ABF257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06956" y="4155955"/>
              <a:ext cx="914400" cy="914400"/>
            </a:xfrm>
            <a:prstGeom prst="rect">
              <a:avLst/>
            </a:prstGeom>
          </p:spPr>
        </p:pic>
      </p:grpSp>
      <p:sp>
        <p:nvSpPr>
          <p:cNvPr id="32" name="テキスト ボックス 31">
            <a:extLst>
              <a:ext uri="{FF2B5EF4-FFF2-40B4-BE49-F238E27FC236}">
                <a16:creationId xmlns:a16="http://schemas.microsoft.com/office/drawing/2014/main" id="{94B06940-DE7F-5546-8D47-1EFD0D995892}"/>
              </a:ext>
            </a:extLst>
          </p:cNvPr>
          <p:cNvSpPr txBox="1"/>
          <p:nvPr/>
        </p:nvSpPr>
        <p:spPr>
          <a:xfrm>
            <a:off x="4232302" y="4463428"/>
            <a:ext cx="1131526" cy="369332"/>
          </a:xfrm>
          <a:prstGeom prst="rect">
            <a:avLst/>
          </a:prstGeom>
          <a:noFill/>
        </p:spPr>
        <p:txBody>
          <a:bodyPr wrap="square" rtlCol="0">
            <a:spAutoFit/>
          </a:bodyPr>
          <a:lstStyle/>
          <a:p>
            <a:r>
              <a:rPr lang="ja-JP" altLang="en-US"/>
              <a:t>被保険者</a:t>
            </a:r>
            <a:endParaRPr kumimoji="1" lang="ja-JP" altLang="en-US"/>
          </a:p>
        </p:txBody>
      </p:sp>
      <p:sp>
        <p:nvSpPr>
          <p:cNvPr id="31" name="テキスト ボックス 30">
            <a:extLst>
              <a:ext uri="{FF2B5EF4-FFF2-40B4-BE49-F238E27FC236}">
                <a16:creationId xmlns:a16="http://schemas.microsoft.com/office/drawing/2014/main" id="{F56DF4BA-FF2E-924A-9FD4-BF6EF349EEEE}"/>
              </a:ext>
            </a:extLst>
          </p:cNvPr>
          <p:cNvSpPr txBox="1"/>
          <p:nvPr/>
        </p:nvSpPr>
        <p:spPr>
          <a:xfrm>
            <a:off x="5703125" y="4053892"/>
            <a:ext cx="1120876" cy="369332"/>
          </a:xfrm>
          <a:prstGeom prst="rect">
            <a:avLst/>
          </a:prstGeom>
          <a:solidFill>
            <a:schemeClr val="bg1"/>
          </a:solidFill>
          <a:ln>
            <a:solidFill>
              <a:schemeClr val="accent1"/>
            </a:solidFill>
          </a:ln>
        </p:spPr>
        <p:txBody>
          <a:bodyPr wrap="square" rtlCol="0">
            <a:spAutoFit/>
          </a:bodyPr>
          <a:lstStyle/>
          <a:p>
            <a:r>
              <a:rPr lang="ja-JP" altLang="en-US"/>
              <a:t>医療行為</a:t>
            </a:r>
            <a:endParaRPr kumimoji="1" lang="ja-JP" altLang="en-US"/>
          </a:p>
        </p:txBody>
      </p:sp>
      <p:sp>
        <p:nvSpPr>
          <p:cNvPr id="21" name="テキスト ボックス 20">
            <a:extLst>
              <a:ext uri="{FF2B5EF4-FFF2-40B4-BE49-F238E27FC236}">
                <a16:creationId xmlns:a16="http://schemas.microsoft.com/office/drawing/2014/main" id="{70A0C198-6818-3243-A88B-94451EA481B5}"/>
              </a:ext>
            </a:extLst>
          </p:cNvPr>
          <p:cNvSpPr txBox="1"/>
          <p:nvPr/>
        </p:nvSpPr>
        <p:spPr>
          <a:xfrm>
            <a:off x="2472988" y="4144767"/>
            <a:ext cx="2000196" cy="523220"/>
          </a:xfrm>
          <a:prstGeom prst="rect">
            <a:avLst/>
          </a:prstGeom>
          <a:noFill/>
        </p:spPr>
        <p:txBody>
          <a:bodyPr wrap="square" rtlCol="0">
            <a:spAutoFit/>
          </a:bodyPr>
          <a:lstStyle/>
          <a:p>
            <a:r>
              <a:rPr kumimoji="1" lang="en-US" altLang="ja-JP" sz="2800" dirty="0">
                <a:solidFill>
                  <a:srgbClr val="FF0000"/>
                </a:solidFill>
              </a:rPr>
              <a:t>Leve</a:t>
            </a:r>
            <a:r>
              <a:rPr lang="en-US" altLang="ja-JP" sz="2800" dirty="0">
                <a:solidFill>
                  <a:srgbClr val="FF0000"/>
                </a:solidFill>
              </a:rPr>
              <a:t>l1</a:t>
            </a:r>
            <a:endParaRPr kumimoji="1" lang="ja-JP" altLang="en-US" sz="2800">
              <a:solidFill>
                <a:srgbClr val="FF0000"/>
              </a:solidFill>
            </a:endParaRPr>
          </a:p>
        </p:txBody>
      </p:sp>
      <p:sp>
        <p:nvSpPr>
          <p:cNvPr id="36" name="正方形/長方形 35">
            <a:extLst>
              <a:ext uri="{FF2B5EF4-FFF2-40B4-BE49-F238E27FC236}">
                <a16:creationId xmlns:a16="http://schemas.microsoft.com/office/drawing/2014/main" id="{918BCCE2-D42D-8E4E-AA86-400BCD6655C6}"/>
              </a:ext>
            </a:extLst>
          </p:cNvPr>
          <p:cNvSpPr/>
          <p:nvPr/>
        </p:nvSpPr>
        <p:spPr>
          <a:xfrm>
            <a:off x="1175351" y="3298558"/>
            <a:ext cx="2760692" cy="523220"/>
          </a:xfrm>
          <a:prstGeom prst="rect">
            <a:avLst/>
          </a:prstGeom>
        </p:spPr>
        <p:txBody>
          <a:bodyPr wrap="none">
            <a:spAutoFit/>
          </a:bodyPr>
          <a:lstStyle/>
          <a:p>
            <a:r>
              <a:rPr lang="ja-JP" altLang="en-US" sz="2800"/>
              <a:t>詐欺の注目法</a:t>
            </a:r>
            <a:r>
              <a:rPr lang="en-US" altLang="ja-JP" sz="2800" dirty="0"/>
              <a:t>[4]</a:t>
            </a:r>
            <a:endParaRPr lang="ja-JP" altLang="en-US" sz="2800"/>
          </a:p>
        </p:txBody>
      </p:sp>
      <p:sp>
        <p:nvSpPr>
          <p:cNvPr id="37" name="正方形/長方形 36">
            <a:extLst>
              <a:ext uri="{FF2B5EF4-FFF2-40B4-BE49-F238E27FC236}">
                <a16:creationId xmlns:a16="http://schemas.microsoft.com/office/drawing/2014/main" id="{85F35EC2-F51B-BF4E-A1F8-6B387F36F346}"/>
              </a:ext>
            </a:extLst>
          </p:cNvPr>
          <p:cNvSpPr/>
          <p:nvPr/>
        </p:nvSpPr>
        <p:spPr>
          <a:xfrm>
            <a:off x="5595084" y="4025171"/>
            <a:ext cx="1362097" cy="4594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8" name="グラフィックス 37" descr="ユーザー">
            <a:extLst>
              <a:ext uri="{FF2B5EF4-FFF2-40B4-BE49-F238E27FC236}">
                <a16:creationId xmlns:a16="http://schemas.microsoft.com/office/drawing/2014/main" id="{81FE0F70-6982-964D-A7FB-EB9272BDF6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00055" y="3560168"/>
            <a:ext cx="914400" cy="914400"/>
          </a:xfrm>
          <a:prstGeom prst="rect">
            <a:avLst/>
          </a:prstGeom>
        </p:spPr>
      </p:pic>
      <p:grpSp>
        <p:nvGrpSpPr>
          <p:cNvPr id="39" name="グループ化 38">
            <a:extLst>
              <a:ext uri="{FF2B5EF4-FFF2-40B4-BE49-F238E27FC236}">
                <a16:creationId xmlns:a16="http://schemas.microsoft.com/office/drawing/2014/main" id="{73C79A6A-93E6-3345-8ED5-4704BE4A0AE8}"/>
              </a:ext>
            </a:extLst>
          </p:cNvPr>
          <p:cNvGrpSpPr/>
          <p:nvPr/>
        </p:nvGrpSpPr>
        <p:grpSpPr>
          <a:xfrm>
            <a:off x="3778875" y="124508"/>
            <a:ext cx="10585772" cy="851622"/>
            <a:chOff x="3778875" y="124508"/>
            <a:chExt cx="10585772" cy="851622"/>
          </a:xfrm>
        </p:grpSpPr>
        <p:sp>
          <p:nvSpPr>
            <p:cNvPr id="40" name="正方形/長方形 39">
              <a:extLst>
                <a:ext uri="{FF2B5EF4-FFF2-40B4-BE49-F238E27FC236}">
                  <a16:creationId xmlns:a16="http://schemas.microsoft.com/office/drawing/2014/main" id="{6DE07938-CA53-A041-880C-3023ACB4095E}"/>
                </a:ext>
              </a:extLst>
            </p:cNvPr>
            <p:cNvSpPr/>
            <p:nvPr/>
          </p:nvSpPr>
          <p:spPr>
            <a:xfrm>
              <a:off x="3778875" y="668353"/>
              <a:ext cx="8436932" cy="307777"/>
            </a:xfrm>
            <a:prstGeom prst="rect">
              <a:avLst/>
            </a:prstGeom>
          </p:spPr>
          <p:txBody>
            <a:bodyPr wrap="square">
              <a:spAutoFit/>
            </a:bodyPr>
            <a:lstStyle/>
            <a:p>
              <a:r>
                <a:rPr lang="en" altLang="ja-JP" sz="1400" dirty="0">
                  <a:latin typeface="NimbusRomNo9L"/>
                </a:rPr>
                <a:t>[4]</a:t>
              </a:r>
              <a:r>
                <a:rPr lang="en" altLang="ja-JP" sz="1400" dirty="0"/>
                <a:t> M. K. Sparrow ”License To Steal: How Fraud bleeds America’s health care system,” Westview Press, 2000. </a:t>
              </a:r>
            </a:p>
          </p:txBody>
        </p:sp>
        <p:sp>
          <p:nvSpPr>
            <p:cNvPr id="41" name="正方形/長方形 40">
              <a:extLst>
                <a:ext uri="{FF2B5EF4-FFF2-40B4-BE49-F238E27FC236}">
                  <a16:creationId xmlns:a16="http://schemas.microsoft.com/office/drawing/2014/main" id="{3C54544F-7725-D042-A432-3702556B33FA}"/>
                </a:ext>
              </a:extLst>
            </p:cNvPr>
            <p:cNvSpPr/>
            <p:nvPr/>
          </p:nvSpPr>
          <p:spPr>
            <a:xfrm>
              <a:off x="3778875" y="124508"/>
              <a:ext cx="10585772" cy="523220"/>
            </a:xfrm>
            <a:prstGeom prst="rect">
              <a:avLst/>
            </a:prstGeom>
          </p:spPr>
          <p:txBody>
            <a:bodyPr wrap="square">
              <a:spAutoFit/>
            </a:bodyPr>
            <a:lstStyle/>
            <a:p>
              <a:r>
                <a:rPr lang="en" altLang="ja-JP" sz="1400" dirty="0">
                  <a:latin typeface="NimbusRomNo9L"/>
                </a:rPr>
                <a:t>[3]KPMG Fraud risk management. Available : https: //</a:t>
              </a:r>
              <a:r>
                <a:rPr lang="en" altLang="ja-JP" sz="1400" dirty="0" err="1">
                  <a:latin typeface="NimbusRomNo9L"/>
                </a:rPr>
                <a:t>assets.kpmg.com</a:t>
              </a:r>
              <a:r>
                <a:rPr lang="en" altLang="ja-JP" sz="1400" dirty="0">
                  <a:latin typeface="NimbusRomNo9L"/>
                </a:rPr>
                <a:t>/content/dam/</a:t>
              </a:r>
              <a:r>
                <a:rPr lang="en" altLang="ja-JP" sz="1400" dirty="0" err="1">
                  <a:latin typeface="NimbusRomNo9L"/>
                </a:rPr>
                <a:t>kpmg</a:t>
              </a:r>
              <a:r>
                <a:rPr lang="en" altLang="ja-JP" sz="1400" dirty="0">
                  <a:latin typeface="NimbusRomNo9L"/>
                </a:rPr>
                <a:t>/pdf/2014/05/</a:t>
              </a:r>
              <a:br>
                <a:rPr lang="en" altLang="ja-JP" sz="1400" dirty="0">
                  <a:latin typeface="NimbusRomNo9L"/>
                </a:rPr>
              </a:br>
              <a:r>
                <a:rPr lang="en" altLang="ja-JP" sz="1400" dirty="0">
                  <a:latin typeface="NimbusRomNo9L"/>
                </a:rPr>
                <a:t>fraud- risk- management- strategy- prevention- detection- response- O- 201405. </a:t>
              </a:r>
              <a:endParaRPr lang="en" altLang="ja-JP" sz="1400" dirty="0"/>
            </a:p>
          </p:txBody>
        </p:sp>
      </p:grpSp>
    </p:spTree>
    <p:extLst>
      <p:ext uri="{BB962C8B-B14F-4D97-AF65-F5344CB8AC3E}">
        <p14:creationId xmlns:p14="http://schemas.microsoft.com/office/powerpoint/2010/main" val="38979611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E4ACAE-AC0C-B341-A400-D64B64BAC95B}"/>
              </a:ext>
            </a:extLst>
          </p:cNvPr>
          <p:cNvSpPr>
            <a:spLocks noGrp="1"/>
          </p:cNvSpPr>
          <p:nvPr>
            <p:ph type="title"/>
          </p:nvPr>
        </p:nvSpPr>
        <p:spPr/>
        <p:txBody>
          <a:bodyPr/>
          <a:lstStyle/>
          <a:p>
            <a:r>
              <a:rPr kumimoji="1" lang="ja-JP" altLang="en-US"/>
              <a:t>研究背景</a:t>
            </a:r>
          </a:p>
        </p:txBody>
      </p:sp>
      <p:sp>
        <p:nvSpPr>
          <p:cNvPr id="4" name="日付プレースホルダー 3">
            <a:extLst>
              <a:ext uri="{FF2B5EF4-FFF2-40B4-BE49-F238E27FC236}">
                <a16:creationId xmlns:a16="http://schemas.microsoft.com/office/drawing/2014/main" id="{C709A499-EE2C-704B-9683-C84264A4DB95}"/>
              </a:ext>
            </a:extLst>
          </p:cNvPr>
          <p:cNvSpPr>
            <a:spLocks noGrp="1"/>
          </p:cNvSpPr>
          <p:nvPr>
            <p:ph type="dt" sz="half" idx="10"/>
          </p:nvPr>
        </p:nvSpPr>
        <p:spPr/>
        <p:txBody>
          <a:bodyPr/>
          <a:lstStyle/>
          <a:p>
            <a:fld id="{C45D7B92-B7DF-C44E-B8E2-F2CDDC48D131}"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160DF61C-33E7-FE47-A77B-B14A2F6736C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247CF60-4CB2-CC4B-B274-C4817E20A679}"/>
              </a:ext>
            </a:extLst>
          </p:cNvPr>
          <p:cNvSpPr>
            <a:spLocks noGrp="1"/>
          </p:cNvSpPr>
          <p:nvPr>
            <p:ph type="sldNum" sz="quarter" idx="12"/>
          </p:nvPr>
        </p:nvSpPr>
        <p:spPr/>
        <p:txBody>
          <a:bodyPr/>
          <a:lstStyle/>
          <a:p>
            <a:fld id="{C396DE94-E78B-4743-9932-E18BCB9B557B}" type="slidenum">
              <a:rPr kumimoji="1" lang="ja-JP" altLang="en-US" smtClean="0"/>
              <a:t>67</a:t>
            </a:fld>
            <a:endParaRPr kumimoji="1" lang="ja-JP" altLang="en-US"/>
          </a:p>
        </p:txBody>
      </p:sp>
      <p:sp>
        <p:nvSpPr>
          <p:cNvPr id="24" name="角丸四角形 23">
            <a:extLst>
              <a:ext uri="{FF2B5EF4-FFF2-40B4-BE49-F238E27FC236}">
                <a16:creationId xmlns:a16="http://schemas.microsoft.com/office/drawing/2014/main" id="{465422E6-1CDC-4345-AC4A-4C4BA86ED4C9}"/>
              </a:ext>
            </a:extLst>
          </p:cNvPr>
          <p:cNvSpPr/>
          <p:nvPr/>
        </p:nvSpPr>
        <p:spPr>
          <a:xfrm>
            <a:off x="8822725" y="1816443"/>
            <a:ext cx="351670" cy="1681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D637AF12-5E27-BE4E-91D6-0F0DDEB485C4}"/>
              </a:ext>
            </a:extLst>
          </p:cNvPr>
          <p:cNvSpPr/>
          <p:nvPr/>
        </p:nvSpPr>
        <p:spPr>
          <a:xfrm>
            <a:off x="1175351" y="853854"/>
            <a:ext cx="2760692" cy="523220"/>
          </a:xfrm>
          <a:prstGeom prst="rect">
            <a:avLst/>
          </a:prstGeom>
        </p:spPr>
        <p:txBody>
          <a:bodyPr wrap="none">
            <a:spAutoFit/>
          </a:bodyPr>
          <a:lstStyle/>
          <a:p>
            <a:r>
              <a:rPr lang="ja-JP" altLang="en-US" sz="2800"/>
              <a:t>詐欺の撲滅法</a:t>
            </a:r>
            <a:r>
              <a:rPr lang="en-US" altLang="ja-JP" sz="2800" dirty="0"/>
              <a:t>[3]</a:t>
            </a:r>
            <a:endParaRPr lang="ja-JP" altLang="en-US" sz="2800"/>
          </a:p>
        </p:txBody>
      </p:sp>
      <p:graphicFrame>
        <p:nvGraphicFramePr>
          <p:cNvPr id="16" name="表 15">
            <a:extLst>
              <a:ext uri="{FF2B5EF4-FFF2-40B4-BE49-F238E27FC236}">
                <a16:creationId xmlns:a16="http://schemas.microsoft.com/office/drawing/2014/main" id="{DB3CCA98-A631-B24D-B555-58C8A5BCDB51}"/>
              </a:ext>
            </a:extLst>
          </p:cNvPr>
          <p:cNvGraphicFramePr>
            <a:graphicFrameLocks noGrp="1"/>
          </p:cNvGraphicFramePr>
          <p:nvPr/>
        </p:nvGraphicFramePr>
        <p:xfrm>
          <a:off x="1574900" y="1404874"/>
          <a:ext cx="9091504" cy="1548420"/>
        </p:xfrm>
        <a:graphic>
          <a:graphicData uri="http://schemas.openxmlformats.org/drawingml/2006/table">
            <a:tbl>
              <a:tblPr bandRow="1">
                <a:tableStyleId>{5C22544A-7EE6-4342-B048-85BDC9FD1C3A}</a:tableStyleId>
              </a:tblPr>
              <a:tblGrid>
                <a:gridCol w="1696060">
                  <a:extLst>
                    <a:ext uri="{9D8B030D-6E8A-4147-A177-3AD203B41FA5}">
                      <a16:colId xmlns:a16="http://schemas.microsoft.com/office/drawing/2014/main" val="1316512104"/>
                    </a:ext>
                  </a:extLst>
                </a:gridCol>
                <a:gridCol w="7395444">
                  <a:extLst>
                    <a:ext uri="{9D8B030D-6E8A-4147-A177-3AD203B41FA5}">
                      <a16:colId xmlns:a16="http://schemas.microsoft.com/office/drawing/2014/main" val="1577760736"/>
                    </a:ext>
                  </a:extLst>
                </a:gridCol>
              </a:tblGrid>
              <a:tr h="516140">
                <a:tc>
                  <a:txBody>
                    <a:bodyPr/>
                    <a:lstStyle/>
                    <a:p>
                      <a:r>
                        <a:rPr kumimoji="1" lang="en-US" altLang="ja-JP" sz="2400" dirty="0"/>
                        <a:t>Prevent</a:t>
                      </a:r>
                    </a:p>
                  </a:txBody>
                  <a:tcPr/>
                </a:tc>
                <a:tc>
                  <a:txBody>
                    <a:bodyPr/>
                    <a:lstStyle/>
                    <a:p>
                      <a:r>
                        <a:rPr kumimoji="1" lang="ja-JP" altLang="en-US" sz="2400"/>
                        <a:t>詐欺が行われる前に防止</a:t>
                      </a:r>
                    </a:p>
                  </a:txBody>
                  <a:tcPr/>
                </a:tc>
                <a:extLst>
                  <a:ext uri="{0D108BD9-81ED-4DB2-BD59-A6C34878D82A}">
                    <a16:rowId xmlns:a16="http://schemas.microsoft.com/office/drawing/2014/main" val="1299451991"/>
                  </a:ext>
                </a:extLst>
              </a:tr>
              <a:tr h="516140">
                <a:tc>
                  <a:txBody>
                    <a:bodyPr/>
                    <a:lstStyle/>
                    <a:p>
                      <a:r>
                        <a:rPr kumimoji="1" lang="en-US" altLang="ja-JP" sz="2400" dirty="0"/>
                        <a:t>Detection</a:t>
                      </a:r>
                      <a:endParaRPr kumimoji="1" lang="ja-JP" altLang="en-US" sz="2400"/>
                    </a:p>
                  </a:txBody>
                  <a:tcPr/>
                </a:tc>
                <a:tc>
                  <a:txBody>
                    <a:bodyPr/>
                    <a:lstStyle/>
                    <a:p>
                      <a:r>
                        <a:rPr kumimoji="1" lang="ja-JP" altLang="en-US" sz="2400"/>
                        <a:t>詐欺が行われた際に発見</a:t>
                      </a:r>
                    </a:p>
                  </a:txBody>
                  <a:tcPr/>
                </a:tc>
                <a:extLst>
                  <a:ext uri="{0D108BD9-81ED-4DB2-BD59-A6C34878D82A}">
                    <a16:rowId xmlns:a16="http://schemas.microsoft.com/office/drawing/2014/main" val="2949798443"/>
                  </a:ext>
                </a:extLst>
              </a:tr>
              <a:tr h="516140">
                <a:tc>
                  <a:txBody>
                    <a:bodyPr/>
                    <a:lstStyle/>
                    <a:p>
                      <a:r>
                        <a:rPr kumimoji="1" lang="en-US" altLang="ja-JP" sz="2400" dirty="0"/>
                        <a:t>Response</a:t>
                      </a:r>
                      <a:endParaRPr kumimoji="1" lang="ja-JP" altLang="en-US" sz="2400"/>
                    </a:p>
                  </a:txBody>
                  <a:tcPr/>
                </a:tc>
                <a:tc>
                  <a:txBody>
                    <a:bodyPr/>
                    <a:lstStyle/>
                    <a:p>
                      <a:r>
                        <a:rPr kumimoji="1" lang="ja-JP" altLang="en-US" sz="2400"/>
                        <a:t>詐欺が行われたい際に，適切な措置</a:t>
                      </a:r>
                    </a:p>
                  </a:txBody>
                  <a:tcPr/>
                </a:tc>
                <a:extLst>
                  <a:ext uri="{0D108BD9-81ED-4DB2-BD59-A6C34878D82A}">
                    <a16:rowId xmlns:a16="http://schemas.microsoft.com/office/drawing/2014/main" val="1220452131"/>
                  </a:ext>
                </a:extLst>
              </a:tr>
            </a:tbl>
          </a:graphicData>
        </a:graphic>
      </p:graphicFrame>
      <p:grpSp>
        <p:nvGrpSpPr>
          <p:cNvPr id="22" name="グループ化 21">
            <a:extLst>
              <a:ext uri="{FF2B5EF4-FFF2-40B4-BE49-F238E27FC236}">
                <a16:creationId xmlns:a16="http://schemas.microsoft.com/office/drawing/2014/main" id="{21591A82-02D8-2148-8920-AA9B498D5704}"/>
              </a:ext>
            </a:extLst>
          </p:cNvPr>
          <p:cNvGrpSpPr/>
          <p:nvPr/>
        </p:nvGrpSpPr>
        <p:grpSpPr>
          <a:xfrm>
            <a:off x="7219794" y="3507673"/>
            <a:ext cx="1485495" cy="1348902"/>
            <a:chOff x="10421732" y="4155955"/>
            <a:chExt cx="1485495" cy="1348902"/>
          </a:xfrm>
        </p:grpSpPr>
        <p:sp>
          <p:nvSpPr>
            <p:cNvPr id="34" name="テキスト ボックス 33">
              <a:extLst>
                <a:ext uri="{FF2B5EF4-FFF2-40B4-BE49-F238E27FC236}">
                  <a16:creationId xmlns:a16="http://schemas.microsoft.com/office/drawing/2014/main" id="{DB94CAEE-F63F-2548-A5D1-FF4EC5F2B569}"/>
                </a:ext>
              </a:extLst>
            </p:cNvPr>
            <p:cNvSpPr txBox="1"/>
            <p:nvPr/>
          </p:nvSpPr>
          <p:spPr>
            <a:xfrm>
              <a:off x="10421732" y="5135525"/>
              <a:ext cx="1485495" cy="369332"/>
            </a:xfrm>
            <a:prstGeom prst="rect">
              <a:avLst/>
            </a:prstGeom>
            <a:noFill/>
          </p:spPr>
          <p:txBody>
            <a:bodyPr wrap="square" rtlCol="0">
              <a:spAutoFit/>
            </a:bodyPr>
            <a:lstStyle/>
            <a:p>
              <a:r>
                <a:rPr kumimoji="1" lang="ja-JP" altLang="en-US"/>
                <a:t>医療提供者</a:t>
              </a:r>
            </a:p>
          </p:txBody>
        </p:sp>
        <p:pic>
          <p:nvPicPr>
            <p:cNvPr id="35" name="グラフィックス 34" descr="ユーザー">
              <a:extLst>
                <a:ext uri="{FF2B5EF4-FFF2-40B4-BE49-F238E27FC236}">
                  <a16:creationId xmlns:a16="http://schemas.microsoft.com/office/drawing/2014/main" id="{61EA92D1-671B-914F-BE1B-EE89ABF257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06956" y="4155955"/>
              <a:ext cx="914400" cy="914400"/>
            </a:xfrm>
            <a:prstGeom prst="rect">
              <a:avLst/>
            </a:prstGeom>
          </p:spPr>
        </p:pic>
      </p:grpSp>
      <p:sp>
        <p:nvSpPr>
          <p:cNvPr id="32" name="テキスト ボックス 31">
            <a:extLst>
              <a:ext uri="{FF2B5EF4-FFF2-40B4-BE49-F238E27FC236}">
                <a16:creationId xmlns:a16="http://schemas.microsoft.com/office/drawing/2014/main" id="{94B06940-DE7F-5546-8D47-1EFD0D995892}"/>
              </a:ext>
            </a:extLst>
          </p:cNvPr>
          <p:cNvSpPr txBox="1"/>
          <p:nvPr/>
        </p:nvSpPr>
        <p:spPr>
          <a:xfrm>
            <a:off x="4232302" y="4463428"/>
            <a:ext cx="1131526" cy="369332"/>
          </a:xfrm>
          <a:prstGeom prst="rect">
            <a:avLst/>
          </a:prstGeom>
          <a:noFill/>
        </p:spPr>
        <p:txBody>
          <a:bodyPr wrap="square" rtlCol="0">
            <a:spAutoFit/>
          </a:bodyPr>
          <a:lstStyle/>
          <a:p>
            <a:r>
              <a:rPr lang="ja-JP" altLang="en-US"/>
              <a:t>被保険者</a:t>
            </a:r>
            <a:endParaRPr kumimoji="1" lang="ja-JP" altLang="en-US"/>
          </a:p>
        </p:txBody>
      </p:sp>
      <p:sp>
        <p:nvSpPr>
          <p:cNvPr id="21" name="テキスト ボックス 20">
            <a:extLst>
              <a:ext uri="{FF2B5EF4-FFF2-40B4-BE49-F238E27FC236}">
                <a16:creationId xmlns:a16="http://schemas.microsoft.com/office/drawing/2014/main" id="{70A0C198-6818-3243-A88B-94451EA481B5}"/>
              </a:ext>
            </a:extLst>
          </p:cNvPr>
          <p:cNvSpPr txBox="1"/>
          <p:nvPr/>
        </p:nvSpPr>
        <p:spPr>
          <a:xfrm>
            <a:off x="2472988" y="4144767"/>
            <a:ext cx="2000196" cy="523220"/>
          </a:xfrm>
          <a:prstGeom prst="rect">
            <a:avLst/>
          </a:prstGeom>
          <a:noFill/>
        </p:spPr>
        <p:txBody>
          <a:bodyPr wrap="square" rtlCol="0">
            <a:spAutoFit/>
          </a:bodyPr>
          <a:lstStyle/>
          <a:p>
            <a:r>
              <a:rPr kumimoji="1" lang="en-US" altLang="ja-JP" sz="2800" dirty="0">
                <a:solidFill>
                  <a:srgbClr val="FF0000"/>
                </a:solidFill>
              </a:rPr>
              <a:t>Leve</a:t>
            </a:r>
            <a:r>
              <a:rPr lang="en-US" altLang="ja-JP" sz="2800" dirty="0">
                <a:solidFill>
                  <a:srgbClr val="FF0000"/>
                </a:solidFill>
              </a:rPr>
              <a:t>l2</a:t>
            </a:r>
            <a:endParaRPr kumimoji="1" lang="ja-JP" altLang="en-US" sz="2800">
              <a:solidFill>
                <a:srgbClr val="FF0000"/>
              </a:solidFill>
            </a:endParaRPr>
          </a:p>
        </p:txBody>
      </p:sp>
      <p:sp>
        <p:nvSpPr>
          <p:cNvPr id="36" name="正方形/長方形 35">
            <a:extLst>
              <a:ext uri="{FF2B5EF4-FFF2-40B4-BE49-F238E27FC236}">
                <a16:creationId xmlns:a16="http://schemas.microsoft.com/office/drawing/2014/main" id="{918BCCE2-D42D-8E4E-AA86-400BCD6655C6}"/>
              </a:ext>
            </a:extLst>
          </p:cNvPr>
          <p:cNvSpPr/>
          <p:nvPr/>
        </p:nvSpPr>
        <p:spPr>
          <a:xfrm>
            <a:off x="1175351" y="3298558"/>
            <a:ext cx="2760692" cy="523220"/>
          </a:xfrm>
          <a:prstGeom prst="rect">
            <a:avLst/>
          </a:prstGeom>
        </p:spPr>
        <p:txBody>
          <a:bodyPr wrap="none">
            <a:spAutoFit/>
          </a:bodyPr>
          <a:lstStyle/>
          <a:p>
            <a:r>
              <a:rPr lang="ja-JP" altLang="en-US" sz="2800"/>
              <a:t>詐欺の注目法</a:t>
            </a:r>
            <a:r>
              <a:rPr lang="en-US" altLang="ja-JP" sz="2800" dirty="0"/>
              <a:t>[4]</a:t>
            </a:r>
            <a:endParaRPr lang="ja-JP" altLang="en-US" sz="2800"/>
          </a:p>
        </p:txBody>
      </p:sp>
      <p:sp>
        <p:nvSpPr>
          <p:cNvPr id="37" name="正方形/長方形 36">
            <a:extLst>
              <a:ext uri="{FF2B5EF4-FFF2-40B4-BE49-F238E27FC236}">
                <a16:creationId xmlns:a16="http://schemas.microsoft.com/office/drawing/2014/main" id="{85F35EC2-F51B-BF4E-A1F8-6B387F36F346}"/>
              </a:ext>
            </a:extLst>
          </p:cNvPr>
          <p:cNvSpPr/>
          <p:nvPr/>
        </p:nvSpPr>
        <p:spPr>
          <a:xfrm>
            <a:off x="5341520" y="3560168"/>
            <a:ext cx="1849375" cy="1042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8" name="グラフィックス 37" descr="ユーザー">
            <a:extLst>
              <a:ext uri="{FF2B5EF4-FFF2-40B4-BE49-F238E27FC236}">
                <a16:creationId xmlns:a16="http://schemas.microsoft.com/office/drawing/2014/main" id="{81FE0F70-6982-964D-A7FB-EB9272BDF6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00055" y="3560168"/>
            <a:ext cx="914400" cy="914400"/>
          </a:xfrm>
          <a:prstGeom prst="rect">
            <a:avLst/>
          </a:prstGeom>
        </p:spPr>
      </p:pic>
      <p:grpSp>
        <p:nvGrpSpPr>
          <p:cNvPr id="3" name="グループ化 2">
            <a:extLst>
              <a:ext uri="{FF2B5EF4-FFF2-40B4-BE49-F238E27FC236}">
                <a16:creationId xmlns:a16="http://schemas.microsoft.com/office/drawing/2014/main" id="{E620B94C-AD0B-CD4F-89F6-B97BFD0E3351}"/>
              </a:ext>
            </a:extLst>
          </p:cNvPr>
          <p:cNvGrpSpPr/>
          <p:nvPr/>
        </p:nvGrpSpPr>
        <p:grpSpPr>
          <a:xfrm>
            <a:off x="5537898" y="3729958"/>
            <a:ext cx="1413089" cy="685743"/>
            <a:chOff x="5855525" y="3889881"/>
            <a:chExt cx="1413089" cy="685743"/>
          </a:xfrm>
        </p:grpSpPr>
        <p:sp>
          <p:nvSpPr>
            <p:cNvPr id="23" name="テキスト ボックス 22">
              <a:extLst>
                <a:ext uri="{FF2B5EF4-FFF2-40B4-BE49-F238E27FC236}">
                  <a16:creationId xmlns:a16="http://schemas.microsoft.com/office/drawing/2014/main" id="{F4BE914C-123C-4F42-9F19-542B49501D94}"/>
                </a:ext>
              </a:extLst>
            </p:cNvPr>
            <p:cNvSpPr txBox="1"/>
            <p:nvPr/>
          </p:nvSpPr>
          <p:spPr>
            <a:xfrm>
              <a:off x="6147738" y="3889881"/>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27" name="テキスト ボックス 26">
              <a:extLst>
                <a:ext uri="{FF2B5EF4-FFF2-40B4-BE49-F238E27FC236}">
                  <a16:creationId xmlns:a16="http://schemas.microsoft.com/office/drawing/2014/main" id="{314F2069-34ED-AA41-B591-80E958BB1BEF}"/>
                </a:ext>
              </a:extLst>
            </p:cNvPr>
            <p:cNvSpPr txBox="1"/>
            <p:nvPr/>
          </p:nvSpPr>
          <p:spPr>
            <a:xfrm>
              <a:off x="5988705" y="4055368"/>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28" name="テキスト ボックス 27">
              <a:extLst>
                <a:ext uri="{FF2B5EF4-FFF2-40B4-BE49-F238E27FC236}">
                  <a16:creationId xmlns:a16="http://schemas.microsoft.com/office/drawing/2014/main" id="{72238B43-2815-A545-B542-B23F777F8459}"/>
                </a:ext>
              </a:extLst>
            </p:cNvPr>
            <p:cNvSpPr txBox="1"/>
            <p:nvPr/>
          </p:nvSpPr>
          <p:spPr>
            <a:xfrm>
              <a:off x="5855525" y="4206292"/>
              <a:ext cx="1120876" cy="369332"/>
            </a:xfrm>
            <a:prstGeom prst="rect">
              <a:avLst/>
            </a:prstGeom>
            <a:solidFill>
              <a:schemeClr val="bg1"/>
            </a:solidFill>
            <a:ln>
              <a:solidFill>
                <a:schemeClr val="accent1"/>
              </a:solidFill>
            </a:ln>
          </p:spPr>
          <p:txBody>
            <a:bodyPr wrap="square" rtlCol="0">
              <a:spAutoFit/>
            </a:bodyPr>
            <a:lstStyle/>
            <a:p>
              <a:r>
                <a:rPr lang="ja-JP" altLang="en-US"/>
                <a:t>医療行為</a:t>
              </a:r>
              <a:endParaRPr kumimoji="1" lang="ja-JP" altLang="en-US"/>
            </a:p>
          </p:txBody>
        </p:sp>
      </p:grpSp>
      <p:grpSp>
        <p:nvGrpSpPr>
          <p:cNvPr id="29" name="グループ化 28">
            <a:extLst>
              <a:ext uri="{FF2B5EF4-FFF2-40B4-BE49-F238E27FC236}">
                <a16:creationId xmlns:a16="http://schemas.microsoft.com/office/drawing/2014/main" id="{AEA130C5-70DB-8B44-9CA5-993C0CBBFAEE}"/>
              </a:ext>
            </a:extLst>
          </p:cNvPr>
          <p:cNvGrpSpPr/>
          <p:nvPr/>
        </p:nvGrpSpPr>
        <p:grpSpPr>
          <a:xfrm>
            <a:off x="3778875" y="138796"/>
            <a:ext cx="10585772" cy="851622"/>
            <a:chOff x="3778875" y="124508"/>
            <a:chExt cx="10585772" cy="851622"/>
          </a:xfrm>
        </p:grpSpPr>
        <p:sp>
          <p:nvSpPr>
            <p:cNvPr id="30" name="正方形/長方形 29">
              <a:extLst>
                <a:ext uri="{FF2B5EF4-FFF2-40B4-BE49-F238E27FC236}">
                  <a16:creationId xmlns:a16="http://schemas.microsoft.com/office/drawing/2014/main" id="{7F9E0C91-8BF1-4F40-982C-9BC1277D24DE}"/>
                </a:ext>
              </a:extLst>
            </p:cNvPr>
            <p:cNvSpPr/>
            <p:nvPr/>
          </p:nvSpPr>
          <p:spPr>
            <a:xfrm>
              <a:off x="3778875" y="668353"/>
              <a:ext cx="8436932" cy="307777"/>
            </a:xfrm>
            <a:prstGeom prst="rect">
              <a:avLst/>
            </a:prstGeom>
          </p:spPr>
          <p:txBody>
            <a:bodyPr wrap="square">
              <a:spAutoFit/>
            </a:bodyPr>
            <a:lstStyle/>
            <a:p>
              <a:r>
                <a:rPr lang="en" altLang="ja-JP" sz="1400" dirty="0">
                  <a:latin typeface="NimbusRomNo9L"/>
                </a:rPr>
                <a:t>[4]</a:t>
              </a:r>
              <a:r>
                <a:rPr lang="en" altLang="ja-JP" sz="1400" dirty="0"/>
                <a:t> M. K. Sparrow ”License To Steal: How Fraud bleeds America’s health care system,” Westview Press, 2000. </a:t>
              </a:r>
            </a:p>
          </p:txBody>
        </p:sp>
        <p:sp>
          <p:nvSpPr>
            <p:cNvPr id="33" name="正方形/長方形 32">
              <a:extLst>
                <a:ext uri="{FF2B5EF4-FFF2-40B4-BE49-F238E27FC236}">
                  <a16:creationId xmlns:a16="http://schemas.microsoft.com/office/drawing/2014/main" id="{5C1AD0A8-C996-5945-8DB1-7C512EBDC882}"/>
                </a:ext>
              </a:extLst>
            </p:cNvPr>
            <p:cNvSpPr/>
            <p:nvPr/>
          </p:nvSpPr>
          <p:spPr>
            <a:xfrm>
              <a:off x="3778875" y="124508"/>
              <a:ext cx="10585772" cy="523220"/>
            </a:xfrm>
            <a:prstGeom prst="rect">
              <a:avLst/>
            </a:prstGeom>
          </p:spPr>
          <p:txBody>
            <a:bodyPr wrap="square">
              <a:spAutoFit/>
            </a:bodyPr>
            <a:lstStyle/>
            <a:p>
              <a:r>
                <a:rPr lang="en" altLang="ja-JP" sz="1400" dirty="0">
                  <a:latin typeface="NimbusRomNo9L"/>
                </a:rPr>
                <a:t>[3]KPMG Fraud risk management. Available : https: //</a:t>
              </a:r>
              <a:r>
                <a:rPr lang="en" altLang="ja-JP" sz="1400" dirty="0" err="1">
                  <a:latin typeface="NimbusRomNo9L"/>
                </a:rPr>
                <a:t>assets.kpmg.com</a:t>
              </a:r>
              <a:r>
                <a:rPr lang="en" altLang="ja-JP" sz="1400" dirty="0">
                  <a:latin typeface="NimbusRomNo9L"/>
                </a:rPr>
                <a:t>/content/dam/</a:t>
              </a:r>
              <a:r>
                <a:rPr lang="en" altLang="ja-JP" sz="1400" dirty="0" err="1">
                  <a:latin typeface="NimbusRomNo9L"/>
                </a:rPr>
                <a:t>kpmg</a:t>
              </a:r>
              <a:r>
                <a:rPr lang="en" altLang="ja-JP" sz="1400" dirty="0">
                  <a:latin typeface="NimbusRomNo9L"/>
                </a:rPr>
                <a:t>/pdf/2014/05/</a:t>
              </a:r>
              <a:br>
                <a:rPr lang="en" altLang="ja-JP" sz="1400" dirty="0">
                  <a:latin typeface="NimbusRomNo9L"/>
                </a:rPr>
              </a:br>
              <a:r>
                <a:rPr lang="en" altLang="ja-JP" sz="1400" dirty="0">
                  <a:latin typeface="NimbusRomNo9L"/>
                </a:rPr>
                <a:t>fraud- risk- management- strategy- prevention- detection- response- O- 201405. </a:t>
              </a:r>
              <a:endParaRPr lang="en" altLang="ja-JP" sz="1400" dirty="0"/>
            </a:p>
          </p:txBody>
        </p:sp>
      </p:grpSp>
    </p:spTree>
    <p:extLst>
      <p:ext uri="{BB962C8B-B14F-4D97-AF65-F5344CB8AC3E}">
        <p14:creationId xmlns:p14="http://schemas.microsoft.com/office/powerpoint/2010/main" val="28628214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E4ACAE-AC0C-B341-A400-D64B64BAC95B}"/>
              </a:ext>
            </a:extLst>
          </p:cNvPr>
          <p:cNvSpPr>
            <a:spLocks noGrp="1"/>
          </p:cNvSpPr>
          <p:nvPr>
            <p:ph type="title"/>
          </p:nvPr>
        </p:nvSpPr>
        <p:spPr/>
        <p:txBody>
          <a:bodyPr/>
          <a:lstStyle/>
          <a:p>
            <a:r>
              <a:rPr kumimoji="1" lang="ja-JP" altLang="en-US"/>
              <a:t>研究背景</a:t>
            </a:r>
          </a:p>
        </p:txBody>
      </p:sp>
      <p:sp>
        <p:nvSpPr>
          <p:cNvPr id="4" name="日付プレースホルダー 3">
            <a:extLst>
              <a:ext uri="{FF2B5EF4-FFF2-40B4-BE49-F238E27FC236}">
                <a16:creationId xmlns:a16="http://schemas.microsoft.com/office/drawing/2014/main" id="{C709A499-EE2C-704B-9683-C84264A4DB95}"/>
              </a:ext>
            </a:extLst>
          </p:cNvPr>
          <p:cNvSpPr>
            <a:spLocks noGrp="1"/>
          </p:cNvSpPr>
          <p:nvPr>
            <p:ph type="dt" sz="half" idx="10"/>
          </p:nvPr>
        </p:nvSpPr>
        <p:spPr/>
        <p:txBody>
          <a:bodyPr/>
          <a:lstStyle/>
          <a:p>
            <a:fld id="{0DE1FD3F-1DEE-7C46-BD3E-0125BF5C780D}"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160DF61C-33E7-FE47-A77B-B14A2F6736C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247CF60-4CB2-CC4B-B274-C4817E20A679}"/>
              </a:ext>
            </a:extLst>
          </p:cNvPr>
          <p:cNvSpPr>
            <a:spLocks noGrp="1"/>
          </p:cNvSpPr>
          <p:nvPr>
            <p:ph type="sldNum" sz="quarter" idx="12"/>
          </p:nvPr>
        </p:nvSpPr>
        <p:spPr/>
        <p:txBody>
          <a:bodyPr/>
          <a:lstStyle/>
          <a:p>
            <a:fld id="{C396DE94-E78B-4743-9932-E18BCB9B557B}" type="slidenum">
              <a:rPr kumimoji="1" lang="ja-JP" altLang="en-US" smtClean="0"/>
              <a:t>68</a:t>
            </a:fld>
            <a:endParaRPr kumimoji="1" lang="ja-JP" altLang="en-US"/>
          </a:p>
        </p:txBody>
      </p:sp>
      <p:sp>
        <p:nvSpPr>
          <p:cNvPr id="24" name="角丸四角形 23">
            <a:extLst>
              <a:ext uri="{FF2B5EF4-FFF2-40B4-BE49-F238E27FC236}">
                <a16:creationId xmlns:a16="http://schemas.microsoft.com/office/drawing/2014/main" id="{465422E6-1CDC-4345-AC4A-4C4BA86ED4C9}"/>
              </a:ext>
            </a:extLst>
          </p:cNvPr>
          <p:cNvSpPr/>
          <p:nvPr/>
        </p:nvSpPr>
        <p:spPr>
          <a:xfrm>
            <a:off x="8822725" y="1816443"/>
            <a:ext cx="351670" cy="1681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D637AF12-5E27-BE4E-91D6-0F0DDEB485C4}"/>
              </a:ext>
            </a:extLst>
          </p:cNvPr>
          <p:cNvSpPr/>
          <p:nvPr/>
        </p:nvSpPr>
        <p:spPr>
          <a:xfrm>
            <a:off x="1175351" y="853854"/>
            <a:ext cx="2760692" cy="523220"/>
          </a:xfrm>
          <a:prstGeom prst="rect">
            <a:avLst/>
          </a:prstGeom>
        </p:spPr>
        <p:txBody>
          <a:bodyPr wrap="none">
            <a:spAutoFit/>
          </a:bodyPr>
          <a:lstStyle/>
          <a:p>
            <a:r>
              <a:rPr lang="ja-JP" altLang="en-US" sz="2800"/>
              <a:t>詐欺の撲滅法</a:t>
            </a:r>
            <a:r>
              <a:rPr lang="en-US" altLang="ja-JP" sz="2800" dirty="0"/>
              <a:t>[3]</a:t>
            </a:r>
            <a:endParaRPr lang="ja-JP" altLang="en-US" sz="2800"/>
          </a:p>
        </p:txBody>
      </p:sp>
      <p:graphicFrame>
        <p:nvGraphicFramePr>
          <p:cNvPr id="16" name="表 15">
            <a:extLst>
              <a:ext uri="{FF2B5EF4-FFF2-40B4-BE49-F238E27FC236}">
                <a16:creationId xmlns:a16="http://schemas.microsoft.com/office/drawing/2014/main" id="{DB3CCA98-A631-B24D-B555-58C8A5BCDB51}"/>
              </a:ext>
            </a:extLst>
          </p:cNvPr>
          <p:cNvGraphicFramePr>
            <a:graphicFrameLocks noGrp="1"/>
          </p:cNvGraphicFramePr>
          <p:nvPr/>
        </p:nvGraphicFramePr>
        <p:xfrm>
          <a:off x="1574900" y="1404874"/>
          <a:ext cx="9091504" cy="1548420"/>
        </p:xfrm>
        <a:graphic>
          <a:graphicData uri="http://schemas.openxmlformats.org/drawingml/2006/table">
            <a:tbl>
              <a:tblPr bandRow="1">
                <a:tableStyleId>{5C22544A-7EE6-4342-B048-85BDC9FD1C3A}</a:tableStyleId>
              </a:tblPr>
              <a:tblGrid>
                <a:gridCol w="1696060">
                  <a:extLst>
                    <a:ext uri="{9D8B030D-6E8A-4147-A177-3AD203B41FA5}">
                      <a16:colId xmlns:a16="http://schemas.microsoft.com/office/drawing/2014/main" val="1316512104"/>
                    </a:ext>
                  </a:extLst>
                </a:gridCol>
                <a:gridCol w="7395444">
                  <a:extLst>
                    <a:ext uri="{9D8B030D-6E8A-4147-A177-3AD203B41FA5}">
                      <a16:colId xmlns:a16="http://schemas.microsoft.com/office/drawing/2014/main" val="1577760736"/>
                    </a:ext>
                  </a:extLst>
                </a:gridCol>
              </a:tblGrid>
              <a:tr h="516140">
                <a:tc>
                  <a:txBody>
                    <a:bodyPr/>
                    <a:lstStyle/>
                    <a:p>
                      <a:r>
                        <a:rPr kumimoji="1" lang="en-US" altLang="ja-JP" sz="2400" dirty="0"/>
                        <a:t>Prevent</a:t>
                      </a:r>
                    </a:p>
                  </a:txBody>
                  <a:tcPr/>
                </a:tc>
                <a:tc>
                  <a:txBody>
                    <a:bodyPr/>
                    <a:lstStyle/>
                    <a:p>
                      <a:r>
                        <a:rPr kumimoji="1" lang="ja-JP" altLang="en-US" sz="2400"/>
                        <a:t>詐欺が行われる前に防止</a:t>
                      </a:r>
                    </a:p>
                  </a:txBody>
                  <a:tcPr/>
                </a:tc>
                <a:extLst>
                  <a:ext uri="{0D108BD9-81ED-4DB2-BD59-A6C34878D82A}">
                    <a16:rowId xmlns:a16="http://schemas.microsoft.com/office/drawing/2014/main" val="1299451991"/>
                  </a:ext>
                </a:extLst>
              </a:tr>
              <a:tr h="516140">
                <a:tc>
                  <a:txBody>
                    <a:bodyPr/>
                    <a:lstStyle/>
                    <a:p>
                      <a:r>
                        <a:rPr kumimoji="1" lang="en-US" altLang="ja-JP" sz="2400" dirty="0"/>
                        <a:t>Detection</a:t>
                      </a:r>
                      <a:endParaRPr kumimoji="1" lang="ja-JP" altLang="en-US" sz="2400"/>
                    </a:p>
                  </a:txBody>
                  <a:tcPr/>
                </a:tc>
                <a:tc>
                  <a:txBody>
                    <a:bodyPr/>
                    <a:lstStyle/>
                    <a:p>
                      <a:r>
                        <a:rPr kumimoji="1" lang="ja-JP" altLang="en-US" sz="2400"/>
                        <a:t>詐欺が行われた際に発見</a:t>
                      </a:r>
                    </a:p>
                  </a:txBody>
                  <a:tcPr/>
                </a:tc>
                <a:extLst>
                  <a:ext uri="{0D108BD9-81ED-4DB2-BD59-A6C34878D82A}">
                    <a16:rowId xmlns:a16="http://schemas.microsoft.com/office/drawing/2014/main" val="2949798443"/>
                  </a:ext>
                </a:extLst>
              </a:tr>
              <a:tr h="516140">
                <a:tc>
                  <a:txBody>
                    <a:bodyPr/>
                    <a:lstStyle/>
                    <a:p>
                      <a:r>
                        <a:rPr kumimoji="1" lang="en-US" altLang="ja-JP" sz="2400" dirty="0"/>
                        <a:t>Response</a:t>
                      </a:r>
                      <a:endParaRPr kumimoji="1" lang="ja-JP" altLang="en-US" sz="2400"/>
                    </a:p>
                  </a:txBody>
                  <a:tcPr/>
                </a:tc>
                <a:tc>
                  <a:txBody>
                    <a:bodyPr/>
                    <a:lstStyle/>
                    <a:p>
                      <a:r>
                        <a:rPr kumimoji="1" lang="ja-JP" altLang="en-US" sz="2400"/>
                        <a:t>詐欺が行われたい際に，適切な措置</a:t>
                      </a:r>
                    </a:p>
                  </a:txBody>
                  <a:tcPr/>
                </a:tc>
                <a:extLst>
                  <a:ext uri="{0D108BD9-81ED-4DB2-BD59-A6C34878D82A}">
                    <a16:rowId xmlns:a16="http://schemas.microsoft.com/office/drawing/2014/main" val="1220452131"/>
                  </a:ext>
                </a:extLst>
              </a:tr>
            </a:tbl>
          </a:graphicData>
        </a:graphic>
      </p:graphicFrame>
      <p:grpSp>
        <p:nvGrpSpPr>
          <p:cNvPr id="22" name="グループ化 21">
            <a:extLst>
              <a:ext uri="{FF2B5EF4-FFF2-40B4-BE49-F238E27FC236}">
                <a16:creationId xmlns:a16="http://schemas.microsoft.com/office/drawing/2014/main" id="{21591A82-02D8-2148-8920-AA9B498D5704}"/>
              </a:ext>
            </a:extLst>
          </p:cNvPr>
          <p:cNvGrpSpPr/>
          <p:nvPr/>
        </p:nvGrpSpPr>
        <p:grpSpPr>
          <a:xfrm>
            <a:off x="7219794" y="3507673"/>
            <a:ext cx="1485495" cy="1348902"/>
            <a:chOff x="10421732" y="4155955"/>
            <a:chExt cx="1485495" cy="1348902"/>
          </a:xfrm>
        </p:grpSpPr>
        <p:sp>
          <p:nvSpPr>
            <p:cNvPr id="34" name="テキスト ボックス 33">
              <a:extLst>
                <a:ext uri="{FF2B5EF4-FFF2-40B4-BE49-F238E27FC236}">
                  <a16:creationId xmlns:a16="http://schemas.microsoft.com/office/drawing/2014/main" id="{DB94CAEE-F63F-2548-A5D1-FF4EC5F2B569}"/>
                </a:ext>
              </a:extLst>
            </p:cNvPr>
            <p:cNvSpPr txBox="1"/>
            <p:nvPr/>
          </p:nvSpPr>
          <p:spPr>
            <a:xfrm>
              <a:off x="10421732" y="5135525"/>
              <a:ext cx="1485495" cy="369332"/>
            </a:xfrm>
            <a:prstGeom prst="rect">
              <a:avLst/>
            </a:prstGeom>
            <a:noFill/>
          </p:spPr>
          <p:txBody>
            <a:bodyPr wrap="square" rtlCol="0">
              <a:spAutoFit/>
            </a:bodyPr>
            <a:lstStyle/>
            <a:p>
              <a:r>
                <a:rPr kumimoji="1" lang="ja-JP" altLang="en-US"/>
                <a:t>医療提供者</a:t>
              </a:r>
            </a:p>
          </p:txBody>
        </p:sp>
        <p:pic>
          <p:nvPicPr>
            <p:cNvPr id="35" name="グラフィックス 34" descr="ユーザー">
              <a:extLst>
                <a:ext uri="{FF2B5EF4-FFF2-40B4-BE49-F238E27FC236}">
                  <a16:creationId xmlns:a16="http://schemas.microsoft.com/office/drawing/2014/main" id="{61EA92D1-671B-914F-BE1B-EE89ABF257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06956" y="4155955"/>
              <a:ext cx="914400" cy="914400"/>
            </a:xfrm>
            <a:prstGeom prst="rect">
              <a:avLst/>
            </a:prstGeom>
          </p:spPr>
        </p:pic>
      </p:grpSp>
      <p:sp>
        <p:nvSpPr>
          <p:cNvPr id="32" name="テキスト ボックス 31">
            <a:extLst>
              <a:ext uri="{FF2B5EF4-FFF2-40B4-BE49-F238E27FC236}">
                <a16:creationId xmlns:a16="http://schemas.microsoft.com/office/drawing/2014/main" id="{94B06940-DE7F-5546-8D47-1EFD0D995892}"/>
              </a:ext>
            </a:extLst>
          </p:cNvPr>
          <p:cNvSpPr txBox="1"/>
          <p:nvPr/>
        </p:nvSpPr>
        <p:spPr>
          <a:xfrm>
            <a:off x="3936320" y="4478919"/>
            <a:ext cx="1131526" cy="369332"/>
          </a:xfrm>
          <a:prstGeom prst="rect">
            <a:avLst/>
          </a:prstGeom>
          <a:noFill/>
        </p:spPr>
        <p:txBody>
          <a:bodyPr wrap="square" rtlCol="0">
            <a:spAutoFit/>
          </a:bodyPr>
          <a:lstStyle/>
          <a:p>
            <a:r>
              <a:rPr lang="ja-JP" altLang="en-US"/>
              <a:t>被保険者</a:t>
            </a:r>
            <a:endParaRPr kumimoji="1" lang="ja-JP" altLang="en-US"/>
          </a:p>
        </p:txBody>
      </p:sp>
      <p:sp>
        <p:nvSpPr>
          <p:cNvPr id="21" name="テキスト ボックス 20">
            <a:extLst>
              <a:ext uri="{FF2B5EF4-FFF2-40B4-BE49-F238E27FC236}">
                <a16:creationId xmlns:a16="http://schemas.microsoft.com/office/drawing/2014/main" id="{70A0C198-6818-3243-A88B-94451EA481B5}"/>
              </a:ext>
            </a:extLst>
          </p:cNvPr>
          <p:cNvSpPr txBox="1"/>
          <p:nvPr/>
        </p:nvSpPr>
        <p:spPr>
          <a:xfrm>
            <a:off x="2472988" y="4144767"/>
            <a:ext cx="2000196" cy="523220"/>
          </a:xfrm>
          <a:prstGeom prst="rect">
            <a:avLst/>
          </a:prstGeom>
          <a:noFill/>
        </p:spPr>
        <p:txBody>
          <a:bodyPr wrap="square" rtlCol="0">
            <a:spAutoFit/>
          </a:bodyPr>
          <a:lstStyle/>
          <a:p>
            <a:r>
              <a:rPr kumimoji="1" lang="en-US" altLang="ja-JP" sz="2800" dirty="0">
                <a:solidFill>
                  <a:srgbClr val="FF0000"/>
                </a:solidFill>
              </a:rPr>
              <a:t>Leve</a:t>
            </a:r>
            <a:r>
              <a:rPr lang="en-US" altLang="ja-JP" sz="2800" dirty="0">
                <a:solidFill>
                  <a:srgbClr val="FF0000"/>
                </a:solidFill>
              </a:rPr>
              <a:t>l3</a:t>
            </a:r>
            <a:endParaRPr kumimoji="1" lang="ja-JP" altLang="en-US" sz="2800">
              <a:solidFill>
                <a:srgbClr val="FF0000"/>
              </a:solidFill>
            </a:endParaRPr>
          </a:p>
        </p:txBody>
      </p:sp>
      <p:sp>
        <p:nvSpPr>
          <p:cNvPr id="36" name="正方形/長方形 35">
            <a:extLst>
              <a:ext uri="{FF2B5EF4-FFF2-40B4-BE49-F238E27FC236}">
                <a16:creationId xmlns:a16="http://schemas.microsoft.com/office/drawing/2014/main" id="{918BCCE2-D42D-8E4E-AA86-400BCD6655C6}"/>
              </a:ext>
            </a:extLst>
          </p:cNvPr>
          <p:cNvSpPr/>
          <p:nvPr/>
        </p:nvSpPr>
        <p:spPr>
          <a:xfrm>
            <a:off x="1175351" y="3298558"/>
            <a:ext cx="2760692" cy="523220"/>
          </a:xfrm>
          <a:prstGeom prst="rect">
            <a:avLst/>
          </a:prstGeom>
        </p:spPr>
        <p:txBody>
          <a:bodyPr wrap="none">
            <a:spAutoFit/>
          </a:bodyPr>
          <a:lstStyle/>
          <a:p>
            <a:r>
              <a:rPr lang="ja-JP" altLang="en-US" sz="2800"/>
              <a:t>詐欺の注目法</a:t>
            </a:r>
            <a:r>
              <a:rPr lang="en-US" altLang="ja-JP" sz="2800" dirty="0"/>
              <a:t>[4]</a:t>
            </a:r>
            <a:endParaRPr lang="ja-JP" altLang="en-US" sz="2800"/>
          </a:p>
        </p:txBody>
      </p:sp>
      <p:sp>
        <p:nvSpPr>
          <p:cNvPr id="37" name="正方形/長方形 36">
            <a:extLst>
              <a:ext uri="{FF2B5EF4-FFF2-40B4-BE49-F238E27FC236}">
                <a16:creationId xmlns:a16="http://schemas.microsoft.com/office/drawing/2014/main" id="{85F35EC2-F51B-BF4E-A1F8-6B387F36F346}"/>
              </a:ext>
            </a:extLst>
          </p:cNvPr>
          <p:cNvSpPr/>
          <p:nvPr/>
        </p:nvSpPr>
        <p:spPr>
          <a:xfrm>
            <a:off x="5341520" y="3560168"/>
            <a:ext cx="1849375" cy="1042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E620B94C-AD0B-CD4F-89F6-B97BFD0E3351}"/>
              </a:ext>
            </a:extLst>
          </p:cNvPr>
          <p:cNvGrpSpPr/>
          <p:nvPr/>
        </p:nvGrpSpPr>
        <p:grpSpPr>
          <a:xfrm>
            <a:off x="5537898" y="3729958"/>
            <a:ext cx="1413089" cy="685743"/>
            <a:chOff x="5855525" y="3889881"/>
            <a:chExt cx="1413089" cy="685743"/>
          </a:xfrm>
        </p:grpSpPr>
        <p:sp>
          <p:nvSpPr>
            <p:cNvPr id="23" name="テキスト ボックス 22">
              <a:extLst>
                <a:ext uri="{FF2B5EF4-FFF2-40B4-BE49-F238E27FC236}">
                  <a16:creationId xmlns:a16="http://schemas.microsoft.com/office/drawing/2014/main" id="{F4BE914C-123C-4F42-9F19-542B49501D94}"/>
                </a:ext>
              </a:extLst>
            </p:cNvPr>
            <p:cNvSpPr txBox="1"/>
            <p:nvPr/>
          </p:nvSpPr>
          <p:spPr>
            <a:xfrm>
              <a:off x="6147738" y="3889881"/>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27" name="テキスト ボックス 26">
              <a:extLst>
                <a:ext uri="{FF2B5EF4-FFF2-40B4-BE49-F238E27FC236}">
                  <a16:creationId xmlns:a16="http://schemas.microsoft.com/office/drawing/2014/main" id="{314F2069-34ED-AA41-B591-80E958BB1BEF}"/>
                </a:ext>
              </a:extLst>
            </p:cNvPr>
            <p:cNvSpPr txBox="1"/>
            <p:nvPr/>
          </p:nvSpPr>
          <p:spPr>
            <a:xfrm>
              <a:off x="5988705" y="4055368"/>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28" name="テキスト ボックス 27">
              <a:extLst>
                <a:ext uri="{FF2B5EF4-FFF2-40B4-BE49-F238E27FC236}">
                  <a16:creationId xmlns:a16="http://schemas.microsoft.com/office/drawing/2014/main" id="{72238B43-2815-A545-B542-B23F777F8459}"/>
                </a:ext>
              </a:extLst>
            </p:cNvPr>
            <p:cNvSpPr txBox="1"/>
            <p:nvPr/>
          </p:nvSpPr>
          <p:spPr>
            <a:xfrm>
              <a:off x="5855525" y="4206292"/>
              <a:ext cx="1120876" cy="369332"/>
            </a:xfrm>
            <a:prstGeom prst="rect">
              <a:avLst/>
            </a:prstGeom>
            <a:solidFill>
              <a:schemeClr val="bg1"/>
            </a:solidFill>
            <a:ln>
              <a:solidFill>
                <a:schemeClr val="accent1"/>
              </a:solidFill>
            </a:ln>
          </p:spPr>
          <p:txBody>
            <a:bodyPr wrap="square" rtlCol="0">
              <a:spAutoFit/>
            </a:bodyPr>
            <a:lstStyle/>
            <a:p>
              <a:r>
                <a:rPr lang="ja-JP" altLang="en-US"/>
                <a:t>医療行為</a:t>
              </a:r>
              <a:endParaRPr kumimoji="1" lang="ja-JP" altLang="en-US"/>
            </a:p>
          </p:txBody>
        </p:sp>
      </p:grpSp>
      <p:pic>
        <p:nvPicPr>
          <p:cNvPr id="29" name="グラフィックス 28" descr="ユーザー">
            <a:extLst>
              <a:ext uri="{FF2B5EF4-FFF2-40B4-BE49-F238E27FC236}">
                <a16:creationId xmlns:a16="http://schemas.microsoft.com/office/drawing/2014/main" id="{FC5FFA7A-3127-6645-9421-13C011252D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7929" y="3215470"/>
            <a:ext cx="1487869" cy="1487869"/>
          </a:xfrm>
          <a:prstGeom prst="rect">
            <a:avLst/>
          </a:prstGeom>
        </p:spPr>
      </p:pic>
      <p:grpSp>
        <p:nvGrpSpPr>
          <p:cNvPr id="31" name="グループ化 30">
            <a:extLst>
              <a:ext uri="{FF2B5EF4-FFF2-40B4-BE49-F238E27FC236}">
                <a16:creationId xmlns:a16="http://schemas.microsoft.com/office/drawing/2014/main" id="{2F25617F-FBAE-8941-83CA-F6250F1B2695}"/>
              </a:ext>
            </a:extLst>
          </p:cNvPr>
          <p:cNvGrpSpPr/>
          <p:nvPr/>
        </p:nvGrpSpPr>
        <p:grpSpPr>
          <a:xfrm>
            <a:off x="3778875" y="124508"/>
            <a:ext cx="10585772" cy="851622"/>
            <a:chOff x="3778875" y="124508"/>
            <a:chExt cx="10585772" cy="851622"/>
          </a:xfrm>
        </p:grpSpPr>
        <p:sp>
          <p:nvSpPr>
            <p:cNvPr id="33" name="正方形/長方形 32">
              <a:extLst>
                <a:ext uri="{FF2B5EF4-FFF2-40B4-BE49-F238E27FC236}">
                  <a16:creationId xmlns:a16="http://schemas.microsoft.com/office/drawing/2014/main" id="{0EB29F59-4C3A-D447-8369-CE3EB9C38C4E}"/>
                </a:ext>
              </a:extLst>
            </p:cNvPr>
            <p:cNvSpPr/>
            <p:nvPr/>
          </p:nvSpPr>
          <p:spPr>
            <a:xfrm>
              <a:off x="3778875" y="668353"/>
              <a:ext cx="8436932" cy="307777"/>
            </a:xfrm>
            <a:prstGeom prst="rect">
              <a:avLst/>
            </a:prstGeom>
          </p:spPr>
          <p:txBody>
            <a:bodyPr wrap="square">
              <a:spAutoFit/>
            </a:bodyPr>
            <a:lstStyle/>
            <a:p>
              <a:r>
                <a:rPr lang="en" altLang="ja-JP" sz="1400" dirty="0">
                  <a:latin typeface="NimbusRomNo9L"/>
                </a:rPr>
                <a:t>[4]</a:t>
              </a:r>
              <a:r>
                <a:rPr lang="en" altLang="ja-JP" sz="1400" dirty="0"/>
                <a:t> M. K. Sparrow ”License To Steal: How Fraud bleeds America’s health care system,” Westview Press, 2000. </a:t>
              </a:r>
            </a:p>
          </p:txBody>
        </p:sp>
        <p:sp>
          <p:nvSpPr>
            <p:cNvPr id="39" name="正方形/長方形 38">
              <a:extLst>
                <a:ext uri="{FF2B5EF4-FFF2-40B4-BE49-F238E27FC236}">
                  <a16:creationId xmlns:a16="http://schemas.microsoft.com/office/drawing/2014/main" id="{29E9D760-30F8-624F-B077-A317A1F2789E}"/>
                </a:ext>
              </a:extLst>
            </p:cNvPr>
            <p:cNvSpPr/>
            <p:nvPr/>
          </p:nvSpPr>
          <p:spPr>
            <a:xfrm>
              <a:off x="3778875" y="124508"/>
              <a:ext cx="10585772" cy="523220"/>
            </a:xfrm>
            <a:prstGeom prst="rect">
              <a:avLst/>
            </a:prstGeom>
          </p:spPr>
          <p:txBody>
            <a:bodyPr wrap="square">
              <a:spAutoFit/>
            </a:bodyPr>
            <a:lstStyle/>
            <a:p>
              <a:r>
                <a:rPr lang="en" altLang="ja-JP" sz="1400" dirty="0">
                  <a:latin typeface="NimbusRomNo9L"/>
                </a:rPr>
                <a:t>[3]KPMG Fraud risk management. Available : https: //</a:t>
              </a:r>
              <a:r>
                <a:rPr lang="en" altLang="ja-JP" sz="1400" dirty="0" err="1">
                  <a:latin typeface="NimbusRomNo9L"/>
                </a:rPr>
                <a:t>assets.kpmg.com</a:t>
              </a:r>
              <a:r>
                <a:rPr lang="en" altLang="ja-JP" sz="1400" dirty="0">
                  <a:latin typeface="NimbusRomNo9L"/>
                </a:rPr>
                <a:t>/content/dam/</a:t>
              </a:r>
              <a:r>
                <a:rPr lang="en" altLang="ja-JP" sz="1400" dirty="0" err="1">
                  <a:latin typeface="NimbusRomNo9L"/>
                </a:rPr>
                <a:t>kpmg</a:t>
              </a:r>
              <a:r>
                <a:rPr lang="en" altLang="ja-JP" sz="1400" dirty="0">
                  <a:latin typeface="NimbusRomNo9L"/>
                </a:rPr>
                <a:t>/pdf/2014/05/</a:t>
              </a:r>
              <a:br>
                <a:rPr lang="en" altLang="ja-JP" sz="1400" dirty="0">
                  <a:latin typeface="NimbusRomNo9L"/>
                </a:rPr>
              </a:br>
              <a:r>
                <a:rPr lang="en" altLang="ja-JP" sz="1400" dirty="0">
                  <a:latin typeface="NimbusRomNo9L"/>
                </a:rPr>
                <a:t>fraud- risk- management- strategy- prevention- detection- response- O- 201405. </a:t>
              </a:r>
              <a:endParaRPr lang="en" altLang="ja-JP" sz="1400" dirty="0"/>
            </a:p>
          </p:txBody>
        </p:sp>
      </p:grpSp>
    </p:spTree>
    <p:extLst>
      <p:ext uri="{BB962C8B-B14F-4D97-AF65-F5344CB8AC3E}">
        <p14:creationId xmlns:p14="http://schemas.microsoft.com/office/powerpoint/2010/main" val="2136120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E4ACAE-AC0C-B341-A400-D64B64BAC95B}"/>
              </a:ext>
            </a:extLst>
          </p:cNvPr>
          <p:cNvSpPr>
            <a:spLocks noGrp="1"/>
          </p:cNvSpPr>
          <p:nvPr>
            <p:ph type="title"/>
          </p:nvPr>
        </p:nvSpPr>
        <p:spPr/>
        <p:txBody>
          <a:bodyPr/>
          <a:lstStyle/>
          <a:p>
            <a:r>
              <a:rPr kumimoji="1" lang="ja-JP" altLang="en-US"/>
              <a:t>研究背景</a:t>
            </a:r>
          </a:p>
        </p:txBody>
      </p:sp>
      <p:sp>
        <p:nvSpPr>
          <p:cNvPr id="4" name="日付プレースホルダー 3">
            <a:extLst>
              <a:ext uri="{FF2B5EF4-FFF2-40B4-BE49-F238E27FC236}">
                <a16:creationId xmlns:a16="http://schemas.microsoft.com/office/drawing/2014/main" id="{C709A499-EE2C-704B-9683-C84264A4DB95}"/>
              </a:ext>
            </a:extLst>
          </p:cNvPr>
          <p:cNvSpPr>
            <a:spLocks noGrp="1"/>
          </p:cNvSpPr>
          <p:nvPr>
            <p:ph type="dt" sz="half" idx="10"/>
          </p:nvPr>
        </p:nvSpPr>
        <p:spPr/>
        <p:txBody>
          <a:bodyPr/>
          <a:lstStyle/>
          <a:p>
            <a:fld id="{BCDD82F6-C97B-7240-B1A7-CCCE0B9DBC4F}"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160DF61C-33E7-FE47-A77B-B14A2F6736C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247CF60-4CB2-CC4B-B274-C4817E20A679}"/>
              </a:ext>
            </a:extLst>
          </p:cNvPr>
          <p:cNvSpPr>
            <a:spLocks noGrp="1"/>
          </p:cNvSpPr>
          <p:nvPr>
            <p:ph type="sldNum" sz="quarter" idx="12"/>
          </p:nvPr>
        </p:nvSpPr>
        <p:spPr/>
        <p:txBody>
          <a:bodyPr/>
          <a:lstStyle/>
          <a:p>
            <a:fld id="{C396DE94-E78B-4743-9932-E18BCB9B557B}" type="slidenum">
              <a:rPr kumimoji="1" lang="ja-JP" altLang="en-US" smtClean="0"/>
              <a:t>69</a:t>
            </a:fld>
            <a:endParaRPr kumimoji="1" lang="ja-JP" altLang="en-US"/>
          </a:p>
        </p:txBody>
      </p:sp>
      <p:sp>
        <p:nvSpPr>
          <p:cNvPr id="24" name="角丸四角形 23">
            <a:extLst>
              <a:ext uri="{FF2B5EF4-FFF2-40B4-BE49-F238E27FC236}">
                <a16:creationId xmlns:a16="http://schemas.microsoft.com/office/drawing/2014/main" id="{465422E6-1CDC-4345-AC4A-4C4BA86ED4C9}"/>
              </a:ext>
            </a:extLst>
          </p:cNvPr>
          <p:cNvSpPr/>
          <p:nvPr/>
        </p:nvSpPr>
        <p:spPr>
          <a:xfrm>
            <a:off x="8822725" y="1816443"/>
            <a:ext cx="351670" cy="1681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D637AF12-5E27-BE4E-91D6-0F0DDEB485C4}"/>
              </a:ext>
            </a:extLst>
          </p:cNvPr>
          <p:cNvSpPr/>
          <p:nvPr/>
        </p:nvSpPr>
        <p:spPr>
          <a:xfrm>
            <a:off x="1175351" y="853854"/>
            <a:ext cx="2760692" cy="523220"/>
          </a:xfrm>
          <a:prstGeom prst="rect">
            <a:avLst/>
          </a:prstGeom>
        </p:spPr>
        <p:txBody>
          <a:bodyPr wrap="none">
            <a:spAutoFit/>
          </a:bodyPr>
          <a:lstStyle/>
          <a:p>
            <a:r>
              <a:rPr lang="ja-JP" altLang="en-US" sz="2800"/>
              <a:t>詐欺の撲滅法</a:t>
            </a:r>
            <a:r>
              <a:rPr lang="en-US" altLang="ja-JP" sz="2800" dirty="0"/>
              <a:t>[3]</a:t>
            </a:r>
            <a:endParaRPr lang="ja-JP" altLang="en-US" sz="2800"/>
          </a:p>
        </p:txBody>
      </p:sp>
      <p:graphicFrame>
        <p:nvGraphicFramePr>
          <p:cNvPr id="16" name="表 15">
            <a:extLst>
              <a:ext uri="{FF2B5EF4-FFF2-40B4-BE49-F238E27FC236}">
                <a16:creationId xmlns:a16="http://schemas.microsoft.com/office/drawing/2014/main" id="{DB3CCA98-A631-B24D-B555-58C8A5BCDB51}"/>
              </a:ext>
            </a:extLst>
          </p:cNvPr>
          <p:cNvGraphicFramePr>
            <a:graphicFrameLocks noGrp="1"/>
          </p:cNvGraphicFramePr>
          <p:nvPr/>
        </p:nvGraphicFramePr>
        <p:xfrm>
          <a:off x="1574900" y="1404874"/>
          <a:ext cx="9091504" cy="1548420"/>
        </p:xfrm>
        <a:graphic>
          <a:graphicData uri="http://schemas.openxmlformats.org/drawingml/2006/table">
            <a:tbl>
              <a:tblPr bandRow="1">
                <a:tableStyleId>{5C22544A-7EE6-4342-B048-85BDC9FD1C3A}</a:tableStyleId>
              </a:tblPr>
              <a:tblGrid>
                <a:gridCol w="1696060">
                  <a:extLst>
                    <a:ext uri="{9D8B030D-6E8A-4147-A177-3AD203B41FA5}">
                      <a16:colId xmlns:a16="http://schemas.microsoft.com/office/drawing/2014/main" val="1316512104"/>
                    </a:ext>
                  </a:extLst>
                </a:gridCol>
                <a:gridCol w="7395444">
                  <a:extLst>
                    <a:ext uri="{9D8B030D-6E8A-4147-A177-3AD203B41FA5}">
                      <a16:colId xmlns:a16="http://schemas.microsoft.com/office/drawing/2014/main" val="1577760736"/>
                    </a:ext>
                  </a:extLst>
                </a:gridCol>
              </a:tblGrid>
              <a:tr h="516140">
                <a:tc>
                  <a:txBody>
                    <a:bodyPr/>
                    <a:lstStyle/>
                    <a:p>
                      <a:r>
                        <a:rPr kumimoji="1" lang="en-US" altLang="ja-JP" sz="2400" dirty="0"/>
                        <a:t>Prevent</a:t>
                      </a:r>
                    </a:p>
                  </a:txBody>
                  <a:tcPr/>
                </a:tc>
                <a:tc>
                  <a:txBody>
                    <a:bodyPr/>
                    <a:lstStyle/>
                    <a:p>
                      <a:r>
                        <a:rPr kumimoji="1" lang="ja-JP" altLang="en-US" sz="2400"/>
                        <a:t>詐欺が行われる前に防止</a:t>
                      </a:r>
                    </a:p>
                  </a:txBody>
                  <a:tcPr/>
                </a:tc>
                <a:extLst>
                  <a:ext uri="{0D108BD9-81ED-4DB2-BD59-A6C34878D82A}">
                    <a16:rowId xmlns:a16="http://schemas.microsoft.com/office/drawing/2014/main" val="1299451991"/>
                  </a:ext>
                </a:extLst>
              </a:tr>
              <a:tr h="516140">
                <a:tc>
                  <a:txBody>
                    <a:bodyPr/>
                    <a:lstStyle/>
                    <a:p>
                      <a:r>
                        <a:rPr kumimoji="1" lang="en-US" altLang="ja-JP" sz="2400" dirty="0"/>
                        <a:t>Detection</a:t>
                      </a:r>
                      <a:endParaRPr kumimoji="1" lang="ja-JP" altLang="en-US" sz="2400"/>
                    </a:p>
                  </a:txBody>
                  <a:tcPr/>
                </a:tc>
                <a:tc>
                  <a:txBody>
                    <a:bodyPr/>
                    <a:lstStyle/>
                    <a:p>
                      <a:r>
                        <a:rPr kumimoji="1" lang="ja-JP" altLang="en-US" sz="2400"/>
                        <a:t>詐欺が行われた際に発見</a:t>
                      </a:r>
                    </a:p>
                  </a:txBody>
                  <a:tcPr/>
                </a:tc>
                <a:extLst>
                  <a:ext uri="{0D108BD9-81ED-4DB2-BD59-A6C34878D82A}">
                    <a16:rowId xmlns:a16="http://schemas.microsoft.com/office/drawing/2014/main" val="2949798443"/>
                  </a:ext>
                </a:extLst>
              </a:tr>
              <a:tr h="516140">
                <a:tc>
                  <a:txBody>
                    <a:bodyPr/>
                    <a:lstStyle/>
                    <a:p>
                      <a:r>
                        <a:rPr kumimoji="1" lang="en-US" altLang="ja-JP" sz="2400" dirty="0"/>
                        <a:t>Response</a:t>
                      </a:r>
                      <a:endParaRPr kumimoji="1" lang="ja-JP" altLang="en-US" sz="2400"/>
                    </a:p>
                  </a:txBody>
                  <a:tcPr/>
                </a:tc>
                <a:tc>
                  <a:txBody>
                    <a:bodyPr/>
                    <a:lstStyle/>
                    <a:p>
                      <a:r>
                        <a:rPr kumimoji="1" lang="ja-JP" altLang="en-US" sz="2400"/>
                        <a:t>詐欺が行われたい際に，適切な措置</a:t>
                      </a:r>
                    </a:p>
                  </a:txBody>
                  <a:tcPr/>
                </a:tc>
                <a:extLst>
                  <a:ext uri="{0D108BD9-81ED-4DB2-BD59-A6C34878D82A}">
                    <a16:rowId xmlns:a16="http://schemas.microsoft.com/office/drawing/2014/main" val="1220452131"/>
                  </a:ext>
                </a:extLst>
              </a:tr>
            </a:tbl>
          </a:graphicData>
        </a:graphic>
      </p:graphicFrame>
      <p:sp>
        <p:nvSpPr>
          <p:cNvPr id="34" name="テキスト ボックス 33">
            <a:extLst>
              <a:ext uri="{FF2B5EF4-FFF2-40B4-BE49-F238E27FC236}">
                <a16:creationId xmlns:a16="http://schemas.microsoft.com/office/drawing/2014/main" id="{DB94CAEE-F63F-2548-A5D1-FF4EC5F2B569}"/>
              </a:ext>
            </a:extLst>
          </p:cNvPr>
          <p:cNvSpPr txBox="1"/>
          <p:nvPr/>
        </p:nvSpPr>
        <p:spPr>
          <a:xfrm>
            <a:off x="7368014" y="4565895"/>
            <a:ext cx="1485495" cy="369332"/>
          </a:xfrm>
          <a:prstGeom prst="rect">
            <a:avLst/>
          </a:prstGeom>
          <a:noFill/>
        </p:spPr>
        <p:txBody>
          <a:bodyPr wrap="square" rtlCol="0">
            <a:spAutoFit/>
          </a:bodyPr>
          <a:lstStyle/>
          <a:p>
            <a:r>
              <a:rPr kumimoji="1" lang="ja-JP" altLang="en-US"/>
              <a:t>医療提供者</a:t>
            </a:r>
          </a:p>
        </p:txBody>
      </p:sp>
      <p:pic>
        <p:nvPicPr>
          <p:cNvPr id="35" name="グラフィックス 34" descr="ユーザー">
            <a:extLst>
              <a:ext uri="{FF2B5EF4-FFF2-40B4-BE49-F238E27FC236}">
                <a16:creationId xmlns:a16="http://schemas.microsoft.com/office/drawing/2014/main" id="{61EA92D1-671B-914F-BE1B-EE89ABF257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1917" y="3501301"/>
            <a:ext cx="914400" cy="914400"/>
          </a:xfrm>
          <a:prstGeom prst="rect">
            <a:avLst/>
          </a:prstGeom>
        </p:spPr>
      </p:pic>
      <p:sp>
        <p:nvSpPr>
          <p:cNvPr id="32" name="テキスト ボックス 31">
            <a:extLst>
              <a:ext uri="{FF2B5EF4-FFF2-40B4-BE49-F238E27FC236}">
                <a16:creationId xmlns:a16="http://schemas.microsoft.com/office/drawing/2014/main" id="{94B06940-DE7F-5546-8D47-1EFD0D995892}"/>
              </a:ext>
            </a:extLst>
          </p:cNvPr>
          <p:cNvSpPr txBox="1"/>
          <p:nvPr/>
        </p:nvSpPr>
        <p:spPr>
          <a:xfrm>
            <a:off x="3936320" y="4478919"/>
            <a:ext cx="1131526" cy="369332"/>
          </a:xfrm>
          <a:prstGeom prst="rect">
            <a:avLst/>
          </a:prstGeom>
          <a:noFill/>
        </p:spPr>
        <p:txBody>
          <a:bodyPr wrap="square" rtlCol="0">
            <a:spAutoFit/>
          </a:bodyPr>
          <a:lstStyle/>
          <a:p>
            <a:r>
              <a:rPr lang="ja-JP" altLang="en-US"/>
              <a:t>被保険者</a:t>
            </a:r>
            <a:endParaRPr kumimoji="1" lang="ja-JP" altLang="en-US"/>
          </a:p>
        </p:txBody>
      </p:sp>
      <p:sp>
        <p:nvSpPr>
          <p:cNvPr id="21" name="テキスト ボックス 20">
            <a:extLst>
              <a:ext uri="{FF2B5EF4-FFF2-40B4-BE49-F238E27FC236}">
                <a16:creationId xmlns:a16="http://schemas.microsoft.com/office/drawing/2014/main" id="{70A0C198-6818-3243-A88B-94451EA481B5}"/>
              </a:ext>
            </a:extLst>
          </p:cNvPr>
          <p:cNvSpPr txBox="1"/>
          <p:nvPr/>
        </p:nvSpPr>
        <p:spPr>
          <a:xfrm>
            <a:off x="2472988" y="4144767"/>
            <a:ext cx="2000196" cy="523220"/>
          </a:xfrm>
          <a:prstGeom prst="rect">
            <a:avLst/>
          </a:prstGeom>
          <a:noFill/>
        </p:spPr>
        <p:txBody>
          <a:bodyPr wrap="square" rtlCol="0">
            <a:spAutoFit/>
          </a:bodyPr>
          <a:lstStyle/>
          <a:p>
            <a:r>
              <a:rPr kumimoji="1" lang="en-US" altLang="ja-JP" sz="2800" dirty="0">
                <a:solidFill>
                  <a:srgbClr val="FF0000"/>
                </a:solidFill>
              </a:rPr>
              <a:t>Leve</a:t>
            </a:r>
            <a:r>
              <a:rPr lang="en-US" altLang="ja-JP" sz="2800" dirty="0">
                <a:solidFill>
                  <a:srgbClr val="FF0000"/>
                </a:solidFill>
              </a:rPr>
              <a:t>l4</a:t>
            </a:r>
            <a:endParaRPr kumimoji="1" lang="ja-JP" altLang="en-US" sz="2800">
              <a:solidFill>
                <a:srgbClr val="FF0000"/>
              </a:solidFill>
            </a:endParaRPr>
          </a:p>
        </p:txBody>
      </p:sp>
      <p:sp>
        <p:nvSpPr>
          <p:cNvPr id="36" name="正方形/長方形 35">
            <a:extLst>
              <a:ext uri="{FF2B5EF4-FFF2-40B4-BE49-F238E27FC236}">
                <a16:creationId xmlns:a16="http://schemas.microsoft.com/office/drawing/2014/main" id="{918BCCE2-D42D-8E4E-AA86-400BCD6655C6}"/>
              </a:ext>
            </a:extLst>
          </p:cNvPr>
          <p:cNvSpPr/>
          <p:nvPr/>
        </p:nvSpPr>
        <p:spPr>
          <a:xfrm>
            <a:off x="1175351" y="3298558"/>
            <a:ext cx="2760692" cy="523220"/>
          </a:xfrm>
          <a:prstGeom prst="rect">
            <a:avLst/>
          </a:prstGeom>
        </p:spPr>
        <p:txBody>
          <a:bodyPr wrap="none">
            <a:spAutoFit/>
          </a:bodyPr>
          <a:lstStyle/>
          <a:p>
            <a:r>
              <a:rPr lang="ja-JP" altLang="en-US" sz="2800"/>
              <a:t>詐欺の注目法</a:t>
            </a:r>
            <a:r>
              <a:rPr lang="en-US" altLang="ja-JP" sz="2800" dirty="0"/>
              <a:t>[4]</a:t>
            </a:r>
            <a:endParaRPr lang="ja-JP" altLang="en-US" sz="2800"/>
          </a:p>
        </p:txBody>
      </p:sp>
      <p:sp>
        <p:nvSpPr>
          <p:cNvPr id="37" name="正方形/長方形 36">
            <a:extLst>
              <a:ext uri="{FF2B5EF4-FFF2-40B4-BE49-F238E27FC236}">
                <a16:creationId xmlns:a16="http://schemas.microsoft.com/office/drawing/2014/main" id="{85F35EC2-F51B-BF4E-A1F8-6B387F36F346}"/>
              </a:ext>
            </a:extLst>
          </p:cNvPr>
          <p:cNvSpPr/>
          <p:nvPr/>
        </p:nvSpPr>
        <p:spPr>
          <a:xfrm>
            <a:off x="5341520" y="3560168"/>
            <a:ext cx="1849375" cy="1042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E620B94C-AD0B-CD4F-89F6-B97BFD0E3351}"/>
              </a:ext>
            </a:extLst>
          </p:cNvPr>
          <p:cNvGrpSpPr/>
          <p:nvPr/>
        </p:nvGrpSpPr>
        <p:grpSpPr>
          <a:xfrm>
            <a:off x="5537898" y="3729958"/>
            <a:ext cx="1413089" cy="685743"/>
            <a:chOff x="5855525" y="3889881"/>
            <a:chExt cx="1413089" cy="685743"/>
          </a:xfrm>
        </p:grpSpPr>
        <p:sp>
          <p:nvSpPr>
            <p:cNvPr id="23" name="テキスト ボックス 22">
              <a:extLst>
                <a:ext uri="{FF2B5EF4-FFF2-40B4-BE49-F238E27FC236}">
                  <a16:creationId xmlns:a16="http://schemas.microsoft.com/office/drawing/2014/main" id="{F4BE914C-123C-4F42-9F19-542B49501D94}"/>
                </a:ext>
              </a:extLst>
            </p:cNvPr>
            <p:cNvSpPr txBox="1"/>
            <p:nvPr/>
          </p:nvSpPr>
          <p:spPr>
            <a:xfrm>
              <a:off x="6147738" y="3889881"/>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27" name="テキスト ボックス 26">
              <a:extLst>
                <a:ext uri="{FF2B5EF4-FFF2-40B4-BE49-F238E27FC236}">
                  <a16:creationId xmlns:a16="http://schemas.microsoft.com/office/drawing/2014/main" id="{314F2069-34ED-AA41-B591-80E958BB1BEF}"/>
                </a:ext>
              </a:extLst>
            </p:cNvPr>
            <p:cNvSpPr txBox="1"/>
            <p:nvPr/>
          </p:nvSpPr>
          <p:spPr>
            <a:xfrm>
              <a:off x="5988705" y="4055368"/>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28" name="テキスト ボックス 27">
              <a:extLst>
                <a:ext uri="{FF2B5EF4-FFF2-40B4-BE49-F238E27FC236}">
                  <a16:creationId xmlns:a16="http://schemas.microsoft.com/office/drawing/2014/main" id="{72238B43-2815-A545-B542-B23F777F8459}"/>
                </a:ext>
              </a:extLst>
            </p:cNvPr>
            <p:cNvSpPr txBox="1"/>
            <p:nvPr/>
          </p:nvSpPr>
          <p:spPr>
            <a:xfrm>
              <a:off x="5855525" y="4206292"/>
              <a:ext cx="1120876" cy="369332"/>
            </a:xfrm>
            <a:prstGeom prst="rect">
              <a:avLst/>
            </a:prstGeom>
            <a:solidFill>
              <a:schemeClr val="bg1"/>
            </a:solidFill>
            <a:ln>
              <a:solidFill>
                <a:schemeClr val="accent1"/>
              </a:solidFill>
            </a:ln>
          </p:spPr>
          <p:txBody>
            <a:bodyPr wrap="square" rtlCol="0">
              <a:spAutoFit/>
            </a:bodyPr>
            <a:lstStyle/>
            <a:p>
              <a:r>
                <a:rPr lang="ja-JP" altLang="en-US"/>
                <a:t>医療行為</a:t>
              </a:r>
              <a:endParaRPr kumimoji="1" lang="ja-JP" altLang="en-US"/>
            </a:p>
          </p:txBody>
        </p:sp>
      </p:grpSp>
      <p:pic>
        <p:nvPicPr>
          <p:cNvPr id="29" name="グラフィックス 28" descr="ユーザー">
            <a:extLst>
              <a:ext uri="{FF2B5EF4-FFF2-40B4-BE49-F238E27FC236}">
                <a16:creationId xmlns:a16="http://schemas.microsoft.com/office/drawing/2014/main" id="{FC5FFA7A-3127-6645-9421-13C011252D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65640" y="3288018"/>
            <a:ext cx="1487869" cy="1487869"/>
          </a:xfrm>
          <a:prstGeom prst="rect">
            <a:avLst/>
          </a:prstGeom>
        </p:spPr>
      </p:pic>
      <p:sp>
        <p:nvSpPr>
          <p:cNvPr id="7" name="円/楕円 6">
            <a:extLst>
              <a:ext uri="{FF2B5EF4-FFF2-40B4-BE49-F238E27FC236}">
                <a16:creationId xmlns:a16="http://schemas.microsoft.com/office/drawing/2014/main" id="{2F85F1EA-132C-5447-9ED5-7C14D57A64BF}"/>
              </a:ext>
            </a:extLst>
          </p:cNvPr>
          <p:cNvSpPr/>
          <p:nvPr/>
        </p:nvSpPr>
        <p:spPr>
          <a:xfrm>
            <a:off x="7387273" y="3408768"/>
            <a:ext cx="1543050" cy="113689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A83001BC-816C-9F41-A2F5-B4D4DAE5F563}"/>
              </a:ext>
            </a:extLst>
          </p:cNvPr>
          <p:cNvSpPr txBox="1"/>
          <p:nvPr/>
        </p:nvSpPr>
        <p:spPr>
          <a:xfrm>
            <a:off x="8785387" y="3531315"/>
            <a:ext cx="1485495" cy="369332"/>
          </a:xfrm>
          <a:prstGeom prst="rect">
            <a:avLst/>
          </a:prstGeom>
          <a:noFill/>
        </p:spPr>
        <p:txBody>
          <a:bodyPr wrap="square" rtlCol="0">
            <a:spAutoFit/>
          </a:bodyPr>
          <a:lstStyle/>
          <a:p>
            <a:r>
              <a:rPr lang="ja-JP" altLang="en-US"/>
              <a:t>グループ</a:t>
            </a:r>
            <a:endParaRPr kumimoji="1" lang="ja-JP" altLang="en-US"/>
          </a:p>
        </p:txBody>
      </p:sp>
      <p:grpSp>
        <p:nvGrpSpPr>
          <p:cNvPr id="31" name="グループ化 30">
            <a:extLst>
              <a:ext uri="{FF2B5EF4-FFF2-40B4-BE49-F238E27FC236}">
                <a16:creationId xmlns:a16="http://schemas.microsoft.com/office/drawing/2014/main" id="{6E309EFE-C914-CC4B-93C5-5713713CE446}"/>
              </a:ext>
            </a:extLst>
          </p:cNvPr>
          <p:cNvGrpSpPr/>
          <p:nvPr/>
        </p:nvGrpSpPr>
        <p:grpSpPr>
          <a:xfrm>
            <a:off x="3778875" y="124508"/>
            <a:ext cx="10585772" cy="851622"/>
            <a:chOff x="3778875" y="124508"/>
            <a:chExt cx="10585772" cy="851622"/>
          </a:xfrm>
        </p:grpSpPr>
        <p:sp>
          <p:nvSpPr>
            <p:cNvPr id="33" name="正方形/長方形 32">
              <a:extLst>
                <a:ext uri="{FF2B5EF4-FFF2-40B4-BE49-F238E27FC236}">
                  <a16:creationId xmlns:a16="http://schemas.microsoft.com/office/drawing/2014/main" id="{12CD02B6-59DC-5943-8E18-2F9B7F5FB4F3}"/>
                </a:ext>
              </a:extLst>
            </p:cNvPr>
            <p:cNvSpPr/>
            <p:nvPr/>
          </p:nvSpPr>
          <p:spPr>
            <a:xfrm>
              <a:off x="3778875" y="668353"/>
              <a:ext cx="8436932" cy="307777"/>
            </a:xfrm>
            <a:prstGeom prst="rect">
              <a:avLst/>
            </a:prstGeom>
          </p:spPr>
          <p:txBody>
            <a:bodyPr wrap="square">
              <a:spAutoFit/>
            </a:bodyPr>
            <a:lstStyle/>
            <a:p>
              <a:r>
                <a:rPr lang="en" altLang="ja-JP" sz="1400" dirty="0">
                  <a:latin typeface="NimbusRomNo9L"/>
                </a:rPr>
                <a:t>[4]</a:t>
              </a:r>
              <a:r>
                <a:rPr lang="en" altLang="ja-JP" sz="1400" dirty="0"/>
                <a:t> M. K. Sparrow ”License To Steal: How Fraud bleeds America’s health care system,” Westview Press, 2000. </a:t>
              </a:r>
            </a:p>
          </p:txBody>
        </p:sp>
        <p:sp>
          <p:nvSpPr>
            <p:cNvPr id="38" name="正方形/長方形 37">
              <a:extLst>
                <a:ext uri="{FF2B5EF4-FFF2-40B4-BE49-F238E27FC236}">
                  <a16:creationId xmlns:a16="http://schemas.microsoft.com/office/drawing/2014/main" id="{D8AE4814-4147-4646-9DF8-59A834071D6D}"/>
                </a:ext>
              </a:extLst>
            </p:cNvPr>
            <p:cNvSpPr/>
            <p:nvPr/>
          </p:nvSpPr>
          <p:spPr>
            <a:xfrm>
              <a:off x="3778875" y="124508"/>
              <a:ext cx="10585772" cy="523220"/>
            </a:xfrm>
            <a:prstGeom prst="rect">
              <a:avLst/>
            </a:prstGeom>
          </p:spPr>
          <p:txBody>
            <a:bodyPr wrap="square">
              <a:spAutoFit/>
            </a:bodyPr>
            <a:lstStyle/>
            <a:p>
              <a:r>
                <a:rPr lang="en" altLang="ja-JP" sz="1400" dirty="0">
                  <a:latin typeface="NimbusRomNo9L"/>
                </a:rPr>
                <a:t>[3]KPMG Fraud risk management. Available : https: //</a:t>
              </a:r>
              <a:r>
                <a:rPr lang="en" altLang="ja-JP" sz="1400" dirty="0" err="1">
                  <a:latin typeface="NimbusRomNo9L"/>
                </a:rPr>
                <a:t>assets.kpmg.com</a:t>
              </a:r>
              <a:r>
                <a:rPr lang="en" altLang="ja-JP" sz="1400" dirty="0">
                  <a:latin typeface="NimbusRomNo9L"/>
                </a:rPr>
                <a:t>/content/dam/</a:t>
              </a:r>
              <a:r>
                <a:rPr lang="en" altLang="ja-JP" sz="1400" dirty="0" err="1">
                  <a:latin typeface="NimbusRomNo9L"/>
                </a:rPr>
                <a:t>kpmg</a:t>
              </a:r>
              <a:r>
                <a:rPr lang="en" altLang="ja-JP" sz="1400" dirty="0">
                  <a:latin typeface="NimbusRomNo9L"/>
                </a:rPr>
                <a:t>/pdf/2014/05/</a:t>
              </a:r>
              <a:br>
                <a:rPr lang="en" altLang="ja-JP" sz="1400" dirty="0">
                  <a:latin typeface="NimbusRomNo9L"/>
                </a:rPr>
              </a:br>
              <a:r>
                <a:rPr lang="en" altLang="ja-JP" sz="1400" dirty="0">
                  <a:latin typeface="NimbusRomNo9L"/>
                </a:rPr>
                <a:t>fraud- risk- management- strategy- prevention- detection- response- O- 201405. </a:t>
              </a:r>
              <a:endParaRPr lang="en" altLang="ja-JP" sz="1400" dirty="0"/>
            </a:p>
          </p:txBody>
        </p:sp>
      </p:grpSp>
    </p:spTree>
    <p:extLst>
      <p:ext uri="{BB962C8B-B14F-4D97-AF65-F5344CB8AC3E}">
        <p14:creationId xmlns:p14="http://schemas.microsoft.com/office/powerpoint/2010/main" val="3173026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5C2E8E8A-5B66-A14F-9768-9D846562C9AA}"/>
              </a:ext>
            </a:extLst>
          </p:cNvPr>
          <p:cNvSpPr/>
          <p:nvPr/>
        </p:nvSpPr>
        <p:spPr>
          <a:xfrm>
            <a:off x="1121634" y="1361313"/>
            <a:ext cx="10906396" cy="40921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ED9FFC9-678B-3B46-B275-5B6F9660DABF}"/>
              </a:ext>
            </a:extLst>
          </p:cNvPr>
          <p:cNvSpPr>
            <a:spLocks noGrp="1"/>
          </p:cNvSpPr>
          <p:nvPr>
            <p:ph type="title"/>
          </p:nvPr>
        </p:nvSpPr>
        <p:spPr/>
        <p:txBody>
          <a:bodyPr/>
          <a:lstStyle/>
          <a:p>
            <a:r>
              <a:rPr kumimoji="1" lang="ja-JP" altLang="en-US"/>
              <a:t>先行研究　データ</a:t>
            </a:r>
          </a:p>
        </p:txBody>
      </p:sp>
      <p:sp>
        <p:nvSpPr>
          <p:cNvPr id="4" name="日付プレースホルダー 3">
            <a:extLst>
              <a:ext uri="{FF2B5EF4-FFF2-40B4-BE49-F238E27FC236}">
                <a16:creationId xmlns:a16="http://schemas.microsoft.com/office/drawing/2014/main" id="{74D5E775-F499-934A-86FA-37C4BAF75327}"/>
              </a:ext>
            </a:extLst>
          </p:cNvPr>
          <p:cNvSpPr>
            <a:spLocks noGrp="1"/>
          </p:cNvSpPr>
          <p:nvPr>
            <p:ph type="dt" sz="half" idx="10"/>
          </p:nvPr>
        </p:nvSpPr>
        <p:spPr/>
        <p:txBody>
          <a:bodyPr/>
          <a:lstStyle/>
          <a:p>
            <a:fld id="{241654F3-FE83-8D46-BC91-C950F8FCD681}"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7A8FC646-59EF-8445-8B4E-F203F1BE902A}"/>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7620352-3003-2D43-9919-7DC6EE5100BD}"/>
              </a:ext>
            </a:extLst>
          </p:cNvPr>
          <p:cNvSpPr>
            <a:spLocks noGrp="1"/>
          </p:cNvSpPr>
          <p:nvPr>
            <p:ph type="sldNum" sz="quarter" idx="12"/>
          </p:nvPr>
        </p:nvSpPr>
        <p:spPr/>
        <p:txBody>
          <a:bodyPr/>
          <a:lstStyle/>
          <a:p>
            <a:fld id="{C396DE94-E78B-4743-9932-E18BCB9B557B}" type="slidenum">
              <a:rPr kumimoji="1" lang="ja-JP" altLang="en-US" smtClean="0"/>
              <a:t>7</a:t>
            </a:fld>
            <a:endParaRPr kumimoji="1" lang="ja-JP" altLang="en-US"/>
          </a:p>
        </p:txBody>
      </p:sp>
      <p:sp>
        <p:nvSpPr>
          <p:cNvPr id="8" name="コンテンツ プレースホルダー 2">
            <a:extLst>
              <a:ext uri="{FF2B5EF4-FFF2-40B4-BE49-F238E27FC236}">
                <a16:creationId xmlns:a16="http://schemas.microsoft.com/office/drawing/2014/main" id="{4E051771-0BE8-E44C-9644-944122D42B69}"/>
              </a:ext>
            </a:extLst>
          </p:cNvPr>
          <p:cNvSpPr txBox="1">
            <a:spLocks/>
          </p:cNvSpPr>
          <p:nvPr/>
        </p:nvSpPr>
        <p:spPr>
          <a:xfrm>
            <a:off x="1390650" y="1404542"/>
            <a:ext cx="10379976" cy="4895103"/>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lt1"/>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lt1"/>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lt1"/>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lt1"/>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lt1"/>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lt1"/>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lt1"/>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lt1"/>
                </a:solidFill>
                <a:latin typeface="+mn-lt"/>
                <a:ea typeface="+mn-ea"/>
                <a:cs typeface="+mn-cs"/>
              </a:defRPr>
            </a:lvl9pPr>
          </a:lstStyle>
          <a:p>
            <a:r>
              <a:rPr lang="en-US" altLang="ja-JP" sz="2400" b="1" dirty="0">
                <a:solidFill>
                  <a:sysClr val="windowText" lastClr="000000"/>
                </a:solidFill>
                <a:latin typeface="+mn-ea"/>
              </a:rPr>
              <a:t>Medicare Provider Utilization and Payment Data</a:t>
            </a:r>
          </a:p>
          <a:p>
            <a:pPr lvl="1"/>
            <a:r>
              <a:rPr lang="ja-JP" altLang="en-US" sz="2400">
                <a:solidFill>
                  <a:srgbClr val="FF0000"/>
                </a:solidFill>
                <a:latin typeface="+mn-ea"/>
              </a:rPr>
              <a:t>医療費請求</a:t>
            </a:r>
            <a:r>
              <a:rPr lang="ja-JP" altLang="en-US" sz="2400">
                <a:solidFill>
                  <a:sysClr val="windowText" lastClr="000000"/>
                </a:solidFill>
                <a:latin typeface="+mn-ea"/>
              </a:rPr>
              <a:t>のデータ</a:t>
            </a:r>
            <a:endParaRPr lang="en-US" altLang="ja-JP" sz="2400" dirty="0">
              <a:solidFill>
                <a:sysClr val="windowText" lastClr="000000"/>
              </a:solidFill>
              <a:latin typeface="+mn-ea"/>
            </a:endParaRPr>
          </a:p>
          <a:p>
            <a:pPr lvl="1"/>
            <a:r>
              <a:rPr lang="ja-JP" altLang="en-US" sz="2400">
                <a:solidFill>
                  <a:schemeClr val="tx1"/>
                </a:solidFill>
                <a:latin typeface="+mn-ea"/>
              </a:rPr>
              <a:t>氏名・住所・郵便番号・</a:t>
            </a:r>
            <a:r>
              <a:rPr lang="ja-JP" altLang="en-US" sz="2400">
                <a:solidFill>
                  <a:srgbClr val="FF0000"/>
                </a:solidFill>
                <a:latin typeface="+mn-ea"/>
              </a:rPr>
              <a:t>医療行為ごとの年間医療費請求額・回数・患者数・実際に支払われた額</a:t>
            </a:r>
            <a:r>
              <a:rPr lang="ja-JP" altLang="en-US" sz="2400">
                <a:solidFill>
                  <a:sysClr val="windowText" lastClr="000000"/>
                </a:solidFill>
                <a:latin typeface="+mn-ea"/>
              </a:rPr>
              <a:t>など</a:t>
            </a:r>
            <a:endParaRPr lang="en-US" altLang="ja-JP" sz="2400" dirty="0">
              <a:solidFill>
                <a:sysClr val="windowText" lastClr="000000"/>
              </a:solidFill>
              <a:latin typeface="+mn-ea"/>
            </a:endParaRPr>
          </a:p>
          <a:p>
            <a:pPr lvl="1"/>
            <a:r>
              <a:rPr lang="en-US" altLang="ja-JP" sz="2400" i="0" dirty="0">
                <a:solidFill>
                  <a:schemeClr val="tx1"/>
                </a:solidFill>
                <a:latin typeface="+mn-ea"/>
              </a:rPr>
              <a:t>2015</a:t>
            </a:r>
            <a:r>
              <a:rPr lang="ja-JP" altLang="en-US" sz="2400" i="0">
                <a:solidFill>
                  <a:schemeClr val="tx1"/>
                </a:solidFill>
                <a:latin typeface="+mn-ea"/>
              </a:rPr>
              <a:t>年・</a:t>
            </a:r>
            <a:r>
              <a:rPr lang="en-US" altLang="ja-JP" sz="2400" i="0" dirty="0">
                <a:solidFill>
                  <a:schemeClr val="tx1"/>
                </a:solidFill>
                <a:latin typeface="+mn-ea"/>
              </a:rPr>
              <a:t>9,497,892</a:t>
            </a:r>
            <a:r>
              <a:rPr lang="ja-JP" altLang="en-US" sz="2400" i="0">
                <a:solidFill>
                  <a:schemeClr val="tx1"/>
                </a:solidFill>
                <a:latin typeface="+mn-ea"/>
              </a:rPr>
              <a:t>行</a:t>
            </a:r>
            <a:endParaRPr lang="de-DE" altLang="ja-JP" sz="2400" i="0" dirty="0">
              <a:solidFill>
                <a:schemeClr val="tx1"/>
              </a:solidFill>
              <a:latin typeface="+mn-ea"/>
            </a:endParaRPr>
          </a:p>
          <a:p>
            <a:r>
              <a:rPr lang="en-US" altLang="ja-JP" sz="2800" b="1" dirty="0">
                <a:solidFill>
                  <a:schemeClr val="tx1"/>
                </a:solidFill>
              </a:rPr>
              <a:t>List of Excluded Individuals/Entities (LEIE)</a:t>
            </a:r>
          </a:p>
          <a:p>
            <a:pPr lvl="1"/>
            <a:r>
              <a:rPr lang="ja-JP" altLang="en-US" sz="2400">
                <a:solidFill>
                  <a:schemeClr val="tx1"/>
                </a:solidFill>
              </a:rPr>
              <a:t>登録除外された医療行為者</a:t>
            </a:r>
            <a:r>
              <a:rPr lang="ja-JP" altLang="en-US" sz="2400" i="0">
                <a:solidFill>
                  <a:schemeClr val="tx1"/>
                </a:solidFill>
              </a:rPr>
              <a:t>のデータ</a:t>
            </a:r>
            <a:endParaRPr lang="en-US" altLang="ja-JP" sz="2400" i="0" dirty="0">
              <a:solidFill>
                <a:schemeClr val="tx1"/>
              </a:solidFill>
            </a:endParaRPr>
          </a:p>
          <a:p>
            <a:pPr lvl="1"/>
            <a:r>
              <a:rPr lang="en-US" altLang="ja-JP" sz="2400" i="0" dirty="0">
                <a:solidFill>
                  <a:schemeClr val="tx1"/>
                </a:solidFill>
              </a:rPr>
              <a:t>1977-2018</a:t>
            </a:r>
            <a:r>
              <a:rPr lang="ja-JP" altLang="en-US" sz="2400" i="0">
                <a:solidFill>
                  <a:schemeClr val="tx1"/>
                </a:solidFill>
              </a:rPr>
              <a:t>年まで</a:t>
            </a:r>
            <a:r>
              <a:rPr lang="en-US" altLang="ja-JP" sz="2400" i="0" dirty="0">
                <a:solidFill>
                  <a:schemeClr val="tx1"/>
                </a:solidFill>
              </a:rPr>
              <a:t>70,491</a:t>
            </a:r>
            <a:r>
              <a:rPr lang="ja-JP" altLang="en-US" sz="2400">
                <a:solidFill>
                  <a:schemeClr val="tx1"/>
                </a:solidFill>
              </a:rPr>
              <a:t>件</a:t>
            </a:r>
            <a:endParaRPr lang="en-US" altLang="ja-JP" sz="2400" dirty="0">
              <a:solidFill>
                <a:schemeClr val="tx1"/>
              </a:solidFill>
            </a:endParaRPr>
          </a:p>
          <a:p>
            <a:pPr lvl="1"/>
            <a:r>
              <a:rPr lang="ja-JP" altLang="en-US" sz="2400">
                <a:solidFill>
                  <a:schemeClr val="tx1"/>
                </a:solidFill>
              </a:rPr>
              <a:t>除外日・除外理由などを記録</a:t>
            </a:r>
            <a:endParaRPr lang="en-US" altLang="ja-JP" sz="2400" dirty="0">
              <a:solidFill>
                <a:schemeClr val="tx1"/>
              </a:solidFill>
            </a:endParaRPr>
          </a:p>
          <a:p>
            <a:pPr lvl="1"/>
            <a:endParaRPr lang="de-DE" altLang="ja-JP" sz="2400" i="0" dirty="0">
              <a:solidFill>
                <a:schemeClr val="tx1"/>
              </a:solidFill>
              <a:latin typeface="+mn-ea"/>
            </a:endParaRPr>
          </a:p>
          <a:p>
            <a:endParaRPr lang="en-US" altLang="ja-JP" sz="2400" i="0" dirty="0">
              <a:solidFill>
                <a:schemeClr val="tx1"/>
              </a:solidFill>
              <a:latin typeface="+mn-ea"/>
            </a:endParaRPr>
          </a:p>
          <a:p>
            <a:pPr lvl="1"/>
            <a:endParaRPr lang="en-US" altLang="ja-JP" sz="2400" dirty="0">
              <a:solidFill>
                <a:sysClr val="windowText" lastClr="000000"/>
              </a:solidFill>
              <a:latin typeface="+mn-ea"/>
            </a:endParaRPr>
          </a:p>
        </p:txBody>
      </p:sp>
      <p:sp>
        <p:nvSpPr>
          <p:cNvPr id="7" name="正方形/長方形 6">
            <a:extLst>
              <a:ext uri="{FF2B5EF4-FFF2-40B4-BE49-F238E27FC236}">
                <a16:creationId xmlns:a16="http://schemas.microsoft.com/office/drawing/2014/main" id="{41BBDBDE-36D5-AF48-B5E2-08963E594BDA}"/>
              </a:ext>
            </a:extLst>
          </p:cNvPr>
          <p:cNvSpPr/>
          <p:nvPr/>
        </p:nvSpPr>
        <p:spPr>
          <a:xfrm>
            <a:off x="1047253" y="815044"/>
            <a:ext cx="3203762" cy="523220"/>
          </a:xfrm>
          <a:prstGeom prst="rect">
            <a:avLst/>
          </a:prstGeom>
        </p:spPr>
        <p:txBody>
          <a:bodyPr wrap="none">
            <a:spAutoFit/>
          </a:bodyPr>
          <a:lstStyle/>
          <a:p>
            <a:r>
              <a:rPr lang="en-US" altLang="ja-JP" sz="2800" b="1" dirty="0"/>
              <a:t>Richard</a:t>
            </a:r>
            <a:r>
              <a:rPr lang="ja-JP" altLang="en-US" sz="2800" b="1"/>
              <a:t>らの手法</a:t>
            </a:r>
            <a:r>
              <a:rPr lang="en-US" altLang="ja-JP" sz="2800" b="1" dirty="0"/>
              <a:t>[9]</a:t>
            </a:r>
          </a:p>
        </p:txBody>
      </p:sp>
      <p:pic>
        <p:nvPicPr>
          <p:cNvPr id="10" name="図 9">
            <a:extLst>
              <a:ext uri="{FF2B5EF4-FFF2-40B4-BE49-F238E27FC236}">
                <a16:creationId xmlns:a16="http://schemas.microsoft.com/office/drawing/2014/main" id="{3590C2DF-8360-2743-9D30-2F5E6D44F8E8}"/>
              </a:ext>
            </a:extLst>
          </p:cNvPr>
          <p:cNvPicPr>
            <a:picLocks noChangeAspect="1"/>
          </p:cNvPicPr>
          <p:nvPr/>
        </p:nvPicPr>
        <p:blipFill rotWithShape="1">
          <a:blip r:embed="rId3"/>
          <a:srcRect b="64074"/>
          <a:stretch/>
        </p:blipFill>
        <p:spPr>
          <a:xfrm>
            <a:off x="4830151" y="5338466"/>
            <a:ext cx="7069177" cy="935674"/>
          </a:xfrm>
          <a:prstGeom prst="rect">
            <a:avLst/>
          </a:prstGeom>
        </p:spPr>
      </p:pic>
      <p:sp>
        <p:nvSpPr>
          <p:cNvPr id="3" name="正方形/長方形 2">
            <a:extLst>
              <a:ext uri="{FF2B5EF4-FFF2-40B4-BE49-F238E27FC236}">
                <a16:creationId xmlns:a16="http://schemas.microsoft.com/office/drawing/2014/main" id="{22501D1C-3811-2241-A80B-FBFC714F0E50}"/>
              </a:ext>
            </a:extLst>
          </p:cNvPr>
          <p:cNvSpPr/>
          <p:nvPr/>
        </p:nvSpPr>
        <p:spPr>
          <a:xfrm>
            <a:off x="5076750" y="558355"/>
            <a:ext cx="6951280" cy="646331"/>
          </a:xfrm>
          <a:prstGeom prst="rect">
            <a:avLst/>
          </a:prstGeom>
        </p:spPr>
        <p:txBody>
          <a:bodyPr wrap="square">
            <a:spAutoFit/>
          </a:bodyPr>
          <a:lstStyle/>
          <a:p>
            <a:r>
              <a:rPr lang="en" altLang="ja-JP" sz="1200" dirty="0"/>
              <a:t>[9]  Richard </a:t>
            </a:r>
            <a:r>
              <a:rPr lang="en" altLang="ja-JP" sz="1200" dirty="0" err="1"/>
              <a:t>Bauder</a:t>
            </a:r>
            <a:r>
              <a:rPr lang="en" altLang="ja-JP" sz="1200" dirty="0"/>
              <a:t>, Raquel da Rosa, and </a:t>
            </a:r>
            <a:r>
              <a:rPr lang="en" altLang="ja-JP" sz="1200" dirty="0" err="1"/>
              <a:t>Taghi</a:t>
            </a:r>
            <a:r>
              <a:rPr lang="en" altLang="ja-JP" sz="1200" dirty="0"/>
              <a:t> </a:t>
            </a:r>
            <a:r>
              <a:rPr lang="en" altLang="ja-JP" sz="1200" dirty="0" err="1"/>
              <a:t>Khoshgoftaar</a:t>
            </a:r>
            <a:r>
              <a:rPr lang="en" altLang="ja-JP" sz="1200" dirty="0"/>
              <a:t>. Identifying </a:t>
            </a:r>
            <a:r>
              <a:rPr lang="en" altLang="ja-JP" sz="1200" dirty="0" err="1"/>
              <a:t>medicare</a:t>
            </a:r>
            <a:r>
              <a:rPr lang="en" altLang="ja-JP" sz="1200" dirty="0"/>
              <a:t> provider fraud with unsupervised machine learning. In </a:t>
            </a:r>
            <a:r>
              <a:rPr lang="en" altLang="ja-JP" sz="1200" i="1" dirty="0"/>
              <a:t>2018 IEEE International Conference on Information Reuse and Integration (IRI)</a:t>
            </a:r>
            <a:r>
              <a:rPr lang="en" altLang="ja-JP" sz="1200" dirty="0"/>
              <a:t>, pages 285–292. IEEE, 2018. </a:t>
            </a:r>
          </a:p>
        </p:txBody>
      </p:sp>
    </p:spTree>
    <p:extLst>
      <p:ext uri="{BB962C8B-B14F-4D97-AF65-F5344CB8AC3E}">
        <p14:creationId xmlns:p14="http://schemas.microsoft.com/office/powerpoint/2010/main" val="30676724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E4ACAE-AC0C-B341-A400-D64B64BAC95B}"/>
              </a:ext>
            </a:extLst>
          </p:cNvPr>
          <p:cNvSpPr>
            <a:spLocks noGrp="1"/>
          </p:cNvSpPr>
          <p:nvPr>
            <p:ph type="title"/>
          </p:nvPr>
        </p:nvSpPr>
        <p:spPr/>
        <p:txBody>
          <a:bodyPr/>
          <a:lstStyle/>
          <a:p>
            <a:r>
              <a:rPr kumimoji="1" lang="ja-JP" altLang="en-US"/>
              <a:t>研究背景</a:t>
            </a:r>
          </a:p>
        </p:txBody>
      </p:sp>
      <p:sp>
        <p:nvSpPr>
          <p:cNvPr id="4" name="日付プレースホルダー 3">
            <a:extLst>
              <a:ext uri="{FF2B5EF4-FFF2-40B4-BE49-F238E27FC236}">
                <a16:creationId xmlns:a16="http://schemas.microsoft.com/office/drawing/2014/main" id="{C709A499-EE2C-704B-9683-C84264A4DB95}"/>
              </a:ext>
            </a:extLst>
          </p:cNvPr>
          <p:cNvSpPr>
            <a:spLocks noGrp="1"/>
          </p:cNvSpPr>
          <p:nvPr>
            <p:ph type="dt" sz="half" idx="10"/>
          </p:nvPr>
        </p:nvSpPr>
        <p:spPr/>
        <p:txBody>
          <a:bodyPr/>
          <a:lstStyle/>
          <a:p>
            <a:fld id="{611666C8-BFA1-F240-9AA1-922B1DDCCF1E}"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160DF61C-33E7-FE47-A77B-B14A2F6736C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247CF60-4CB2-CC4B-B274-C4817E20A679}"/>
              </a:ext>
            </a:extLst>
          </p:cNvPr>
          <p:cNvSpPr>
            <a:spLocks noGrp="1"/>
          </p:cNvSpPr>
          <p:nvPr>
            <p:ph type="sldNum" sz="quarter" idx="12"/>
          </p:nvPr>
        </p:nvSpPr>
        <p:spPr/>
        <p:txBody>
          <a:bodyPr/>
          <a:lstStyle/>
          <a:p>
            <a:fld id="{C396DE94-E78B-4743-9932-E18BCB9B557B}" type="slidenum">
              <a:rPr kumimoji="1" lang="ja-JP" altLang="en-US" smtClean="0"/>
              <a:t>70</a:t>
            </a:fld>
            <a:endParaRPr kumimoji="1" lang="ja-JP" altLang="en-US"/>
          </a:p>
        </p:txBody>
      </p:sp>
      <p:sp>
        <p:nvSpPr>
          <p:cNvPr id="24" name="角丸四角形 23">
            <a:extLst>
              <a:ext uri="{FF2B5EF4-FFF2-40B4-BE49-F238E27FC236}">
                <a16:creationId xmlns:a16="http://schemas.microsoft.com/office/drawing/2014/main" id="{465422E6-1CDC-4345-AC4A-4C4BA86ED4C9}"/>
              </a:ext>
            </a:extLst>
          </p:cNvPr>
          <p:cNvSpPr/>
          <p:nvPr/>
        </p:nvSpPr>
        <p:spPr>
          <a:xfrm>
            <a:off x="8822725" y="1816443"/>
            <a:ext cx="351670" cy="1681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D637AF12-5E27-BE4E-91D6-0F0DDEB485C4}"/>
              </a:ext>
            </a:extLst>
          </p:cNvPr>
          <p:cNvSpPr/>
          <p:nvPr/>
        </p:nvSpPr>
        <p:spPr>
          <a:xfrm>
            <a:off x="1175351" y="853854"/>
            <a:ext cx="2760692" cy="523220"/>
          </a:xfrm>
          <a:prstGeom prst="rect">
            <a:avLst/>
          </a:prstGeom>
        </p:spPr>
        <p:txBody>
          <a:bodyPr wrap="none">
            <a:spAutoFit/>
          </a:bodyPr>
          <a:lstStyle/>
          <a:p>
            <a:r>
              <a:rPr lang="ja-JP" altLang="en-US" sz="2800"/>
              <a:t>詐欺の撲滅法</a:t>
            </a:r>
            <a:r>
              <a:rPr lang="en-US" altLang="ja-JP" sz="2800" dirty="0"/>
              <a:t>[3]</a:t>
            </a:r>
            <a:endParaRPr lang="ja-JP" altLang="en-US" sz="2800"/>
          </a:p>
        </p:txBody>
      </p:sp>
      <p:graphicFrame>
        <p:nvGraphicFramePr>
          <p:cNvPr id="16" name="表 15">
            <a:extLst>
              <a:ext uri="{FF2B5EF4-FFF2-40B4-BE49-F238E27FC236}">
                <a16:creationId xmlns:a16="http://schemas.microsoft.com/office/drawing/2014/main" id="{DB3CCA98-A631-B24D-B555-58C8A5BCDB51}"/>
              </a:ext>
            </a:extLst>
          </p:cNvPr>
          <p:cNvGraphicFramePr>
            <a:graphicFrameLocks noGrp="1"/>
          </p:cNvGraphicFramePr>
          <p:nvPr/>
        </p:nvGraphicFramePr>
        <p:xfrm>
          <a:off x="1574900" y="1404874"/>
          <a:ext cx="9091504" cy="1548420"/>
        </p:xfrm>
        <a:graphic>
          <a:graphicData uri="http://schemas.openxmlformats.org/drawingml/2006/table">
            <a:tbl>
              <a:tblPr bandRow="1">
                <a:tableStyleId>{5C22544A-7EE6-4342-B048-85BDC9FD1C3A}</a:tableStyleId>
              </a:tblPr>
              <a:tblGrid>
                <a:gridCol w="1696060">
                  <a:extLst>
                    <a:ext uri="{9D8B030D-6E8A-4147-A177-3AD203B41FA5}">
                      <a16:colId xmlns:a16="http://schemas.microsoft.com/office/drawing/2014/main" val="1316512104"/>
                    </a:ext>
                  </a:extLst>
                </a:gridCol>
                <a:gridCol w="7395444">
                  <a:extLst>
                    <a:ext uri="{9D8B030D-6E8A-4147-A177-3AD203B41FA5}">
                      <a16:colId xmlns:a16="http://schemas.microsoft.com/office/drawing/2014/main" val="1577760736"/>
                    </a:ext>
                  </a:extLst>
                </a:gridCol>
              </a:tblGrid>
              <a:tr h="516140">
                <a:tc>
                  <a:txBody>
                    <a:bodyPr/>
                    <a:lstStyle/>
                    <a:p>
                      <a:r>
                        <a:rPr kumimoji="1" lang="en-US" altLang="ja-JP" sz="2400" dirty="0"/>
                        <a:t>Prevent</a:t>
                      </a:r>
                    </a:p>
                  </a:txBody>
                  <a:tcPr/>
                </a:tc>
                <a:tc>
                  <a:txBody>
                    <a:bodyPr/>
                    <a:lstStyle/>
                    <a:p>
                      <a:r>
                        <a:rPr kumimoji="1" lang="ja-JP" altLang="en-US" sz="2400"/>
                        <a:t>詐欺が行われる前に防止</a:t>
                      </a:r>
                    </a:p>
                  </a:txBody>
                  <a:tcPr/>
                </a:tc>
                <a:extLst>
                  <a:ext uri="{0D108BD9-81ED-4DB2-BD59-A6C34878D82A}">
                    <a16:rowId xmlns:a16="http://schemas.microsoft.com/office/drawing/2014/main" val="1299451991"/>
                  </a:ext>
                </a:extLst>
              </a:tr>
              <a:tr h="516140">
                <a:tc>
                  <a:txBody>
                    <a:bodyPr/>
                    <a:lstStyle/>
                    <a:p>
                      <a:r>
                        <a:rPr kumimoji="1" lang="en-US" altLang="ja-JP" sz="2400" dirty="0"/>
                        <a:t>Detection</a:t>
                      </a:r>
                      <a:endParaRPr kumimoji="1" lang="ja-JP" altLang="en-US" sz="2400"/>
                    </a:p>
                  </a:txBody>
                  <a:tcPr/>
                </a:tc>
                <a:tc>
                  <a:txBody>
                    <a:bodyPr/>
                    <a:lstStyle/>
                    <a:p>
                      <a:r>
                        <a:rPr kumimoji="1" lang="ja-JP" altLang="en-US" sz="2400"/>
                        <a:t>詐欺が行われた際に発見</a:t>
                      </a:r>
                    </a:p>
                  </a:txBody>
                  <a:tcPr/>
                </a:tc>
                <a:extLst>
                  <a:ext uri="{0D108BD9-81ED-4DB2-BD59-A6C34878D82A}">
                    <a16:rowId xmlns:a16="http://schemas.microsoft.com/office/drawing/2014/main" val="2949798443"/>
                  </a:ext>
                </a:extLst>
              </a:tr>
              <a:tr h="516140">
                <a:tc>
                  <a:txBody>
                    <a:bodyPr/>
                    <a:lstStyle/>
                    <a:p>
                      <a:r>
                        <a:rPr kumimoji="1" lang="en-US" altLang="ja-JP" sz="2400" dirty="0"/>
                        <a:t>Response</a:t>
                      </a:r>
                      <a:endParaRPr kumimoji="1" lang="ja-JP" altLang="en-US" sz="2400"/>
                    </a:p>
                  </a:txBody>
                  <a:tcPr/>
                </a:tc>
                <a:tc>
                  <a:txBody>
                    <a:bodyPr/>
                    <a:lstStyle/>
                    <a:p>
                      <a:r>
                        <a:rPr kumimoji="1" lang="ja-JP" altLang="en-US" sz="2400"/>
                        <a:t>詐欺が行われたい際に，適切な措置</a:t>
                      </a:r>
                    </a:p>
                  </a:txBody>
                  <a:tcPr/>
                </a:tc>
                <a:extLst>
                  <a:ext uri="{0D108BD9-81ED-4DB2-BD59-A6C34878D82A}">
                    <a16:rowId xmlns:a16="http://schemas.microsoft.com/office/drawing/2014/main" val="1220452131"/>
                  </a:ext>
                </a:extLst>
              </a:tr>
            </a:tbl>
          </a:graphicData>
        </a:graphic>
      </p:graphicFrame>
      <p:sp>
        <p:nvSpPr>
          <p:cNvPr id="34" name="テキスト ボックス 33">
            <a:extLst>
              <a:ext uri="{FF2B5EF4-FFF2-40B4-BE49-F238E27FC236}">
                <a16:creationId xmlns:a16="http://schemas.microsoft.com/office/drawing/2014/main" id="{DB94CAEE-F63F-2548-A5D1-FF4EC5F2B569}"/>
              </a:ext>
            </a:extLst>
          </p:cNvPr>
          <p:cNvSpPr txBox="1"/>
          <p:nvPr/>
        </p:nvSpPr>
        <p:spPr>
          <a:xfrm>
            <a:off x="7368014" y="4565895"/>
            <a:ext cx="1485495" cy="369332"/>
          </a:xfrm>
          <a:prstGeom prst="rect">
            <a:avLst/>
          </a:prstGeom>
          <a:noFill/>
        </p:spPr>
        <p:txBody>
          <a:bodyPr wrap="square" rtlCol="0">
            <a:spAutoFit/>
          </a:bodyPr>
          <a:lstStyle/>
          <a:p>
            <a:r>
              <a:rPr kumimoji="1" lang="ja-JP" altLang="en-US"/>
              <a:t>医療提供者</a:t>
            </a:r>
          </a:p>
        </p:txBody>
      </p:sp>
      <p:sp>
        <p:nvSpPr>
          <p:cNvPr id="32" name="テキスト ボックス 31">
            <a:extLst>
              <a:ext uri="{FF2B5EF4-FFF2-40B4-BE49-F238E27FC236}">
                <a16:creationId xmlns:a16="http://schemas.microsoft.com/office/drawing/2014/main" id="{94B06940-DE7F-5546-8D47-1EFD0D995892}"/>
              </a:ext>
            </a:extLst>
          </p:cNvPr>
          <p:cNvSpPr txBox="1"/>
          <p:nvPr/>
        </p:nvSpPr>
        <p:spPr>
          <a:xfrm>
            <a:off x="3936320" y="4478919"/>
            <a:ext cx="1131526" cy="369332"/>
          </a:xfrm>
          <a:prstGeom prst="rect">
            <a:avLst/>
          </a:prstGeom>
          <a:noFill/>
        </p:spPr>
        <p:txBody>
          <a:bodyPr wrap="square" rtlCol="0">
            <a:spAutoFit/>
          </a:bodyPr>
          <a:lstStyle/>
          <a:p>
            <a:r>
              <a:rPr lang="ja-JP" altLang="en-US"/>
              <a:t>被保険者</a:t>
            </a:r>
            <a:endParaRPr kumimoji="1" lang="ja-JP" altLang="en-US"/>
          </a:p>
        </p:txBody>
      </p:sp>
      <p:sp>
        <p:nvSpPr>
          <p:cNvPr id="21" name="テキスト ボックス 20">
            <a:extLst>
              <a:ext uri="{FF2B5EF4-FFF2-40B4-BE49-F238E27FC236}">
                <a16:creationId xmlns:a16="http://schemas.microsoft.com/office/drawing/2014/main" id="{70A0C198-6818-3243-A88B-94451EA481B5}"/>
              </a:ext>
            </a:extLst>
          </p:cNvPr>
          <p:cNvSpPr txBox="1"/>
          <p:nvPr/>
        </p:nvSpPr>
        <p:spPr>
          <a:xfrm>
            <a:off x="2472988" y="4144767"/>
            <a:ext cx="2000196" cy="523220"/>
          </a:xfrm>
          <a:prstGeom prst="rect">
            <a:avLst/>
          </a:prstGeom>
          <a:noFill/>
        </p:spPr>
        <p:txBody>
          <a:bodyPr wrap="square" rtlCol="0">
            <a:spAutoFit/>
          </a:bodyPr>
          <a:lstStyle/>
          <a:p>
            <a:r>
              <a:rPr kumimoji="1" lang="en-US" altLang="ja-JP" sz="2800" dirty="0">
                <a:solidFill>
                  <a:srgbClr val="FF0000"/>
                </a:solidFill>
              </a:rPr>
              <a:t>Leve</a:t>
            </a:r>
            <a:r>
              <a:rPr lang="en-US" altLang="ja-JP" sz="2800" dirty="0">
                <a:solidFill>
                  <a:srgbClr val="FF0000"/>
                </a:solidFill>
              </a:rPr>
              <a:t>l5</a:t>
            </a:r>
            <a:endParaRPr kumimoji="1" lang="ja-JP" altLang="en-US" sz="2800">
              <a:solidFill>
                <a:srgbClr val="FF0000"/>
              </a:solidFill>
            </a:endParaRPr>
          </a:p>
        </p:txBody>
      </p:sp>
      <p:sp>
        <p:nvSpPr>
          <p:cNvPr id="36" name="正方形/長方形 35">
            <a:extLst>
              <a:ext uri="{FF2B5EF4-FFF2-40B4-BE49-F238E27FC236}">
                <a16:creationId xmlns:a16="http://schemas.microsoft.com/office/drawing/2014/main" id="{918BCCE2-D42D-8E4E-AA86-400BCD6655C6}"/>
              </a:ext>
            </a:extLst>
          </p:cNvPr>
          <p:cNvSpPr/>
          <p:nvPr/>
        </p:nvSpPr>
        <p:spPr>
          <a:xfrm>
            <a:off x="1175351" y="3298558"/>
            <a:ext cx="2760692" cy="523220"/>
          </a:xfrm>
          <a:prstGeom prst="rect">
            <a:avLst/>
          </a:prstGeom>
        </p:spPr>
        <p:txBody>
          <a:bodyPr wrap="none">
            <a:spAutoFit/>
          </a:bodyPr>
          <a:lstStyle/>
          <a:p>
            <a:r>
              <a:rPr lang="ja-JP" altLang="en-US" sz="2800"/>
              <a:t>詐欺の注目法</a:t>
            </a:r>
            <a:r>
              <a:rPr lang="en-US" altLang="ja-JP" sz="2800" dirty="0"/>
              <a:t>[4]</a:t>
            </a:r>
            <a:endParaRPr lang="ja-JP" altLang="en-US" sz="2800"/>
          </a:p>
        </p:txBody>
      </p:sp>
      <p:sp>
        <p:nvSpPr>
          <p:cNvPr id="37" name="正方形/長方形 36">
            <a:extLst>
              <a:ext uri="{FF2B5EF4-FFF2-40B4-BE49-F238E27FC236}">
                <a16:creationId xmlns:a16="http://schemas.microsoft.com/office/drawing/2014/main" id="{85F35EC2-F51B-BF4E-A1F8-6B387F36F346}"/>
              </a:ext>
            </a:extLst>
          </p:cNvPr>
          <p:cNvSpPr/>
          <p:nvPr/>
        </p:nvSpPr>
        <p:spPr>
          <a:xfrm>
            <a:off x="5341520" y="3560168"/>
            <a:ext cx="1849375" cy="1042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E620B94C-AD0B-CD4F-89F6-B97BFD0E3351}"/>
              </a:ext>
            </a:extLst>
          </p:cNvPr>
          <p:cNvGrpSpPr/>
          <p:nvPr/>
        </p:nvGrpSpPr>
        <p:grpSpPr>
          <a:xfrm>
            <a:off x="5537898" y="3729958"/>
            <a:ext cx="1413089" cy="685743"/>
            <a:chOff x="5855525" y="3889881"/>
            <a:chExt cx="1413089" cy="685743"/>
          </a:xfrm>
        </p:grpSpPr>
        <p:sp>
          <p:nvSpPr>
            <p:cNvPr id="23" name="テキスト ボックス 22">
              <a:extLst>
                <a:ext uri="{FF2B5EF4-FFF2-40B4-BE49-F238E27FC236}">
                  <a16:creationId xmlns:a16="http://schemas.microsoft.com/office/drawing/2014/main" id="{F4BE914C-123C-4F42-9F19-542B49501D94}"/>
                </a:ext>
              </a:extLst>
            </p:cNvPr>
            <p:cNvSpPr txBox="1"/>
            <p:nvPr/>
          </p:nvSpPr>
          <p:spPr>
            <a:xfrm>
              <a:off x="6147738" y="3889881"/>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27" name="テキスト ボックス 26">
              <a:extLst>
                <a:ext uri="{FF2B5EF4-FFF2-40B4-BE49-F238E27FC236}">
                  <a16:creationId xmlns:a16="http://schemas.microsoft.com/office/drawing/2014/main" id="{314F2069-34ED-AA41-B591-80E958BB1BEF}"/>
                </a:ext>
              </a:extLst>
            </p:cNvPr>
            <p:cNvSpPr txBox="1"/>
            <p:nvPr/>
          </p:nvSpPr>
          <p:spPr>
            <a:xfrm>
              <a:off x="5988705" y="4055368"/>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28" name="テキスト ボックス 27">
              <a:extLst>
                <a:ext uri="{FF2B5EF4-FFF2-40B4-BE49-F238E27FC236}">
                  <a16:creationId xmlns:a16="http://schemas.microsoft.com/office/drawing/2014/main" id="{72238B43-2815-A545-B542-B23F777F8459}"/>
                </a:ext>
              </a:extLst>
            </p:cNvPr>
            <p:cNvSpPr txBox="1"/>
            <p:nvPr/>
          </p:nvSpPr>
          <p:spPr>
            <a:xfrm>
              <a:off x="5855525" y="4206292"/>
              <a:ext cx="1120876" cy="369332"/>
            </a:xfrm>
            <a:prstGeom prst="rect">
              <a:avLst/>
            </a:prstGeom>
            <a:solidFill>
              <a:schemeClr val="bg1"/>
            </a:solidFill>
            <a:ln>
              <a:solidFill>
                <a:schemeClr val="accent1"/>
              </a:solidFill>
            </a:ln>
          </p:spPr>
          <p:txBody>
            <a:bodyPr wrap="square" rtlCol="0">
              <a:spAutoFit/>
            </a:bodyPr>
            <a:lstStyle/>
            <a:p>
              <a:r>
                <a:rPr lang="ja-JP" altLang="en-US"/>
                <a:t>医療行為</a:t>
              </a:r>
              <a:endParaRPr kumimoji="1" lang="ja-JP" altLang="en-US"/>
            </a:p>
          </p:txBody>
        </p:sp>
      </p:grpSp>
      <p:pic>
        <p:nvPicPr>
          <p:cNvPr id="29" name="グラフィックス 28" descr="ユーザー">
            <a:extLst>
              <a:ext uri="{FF2B5EF4-FFF2-40B4-BE49-F238E27FC236}">
                <a16:creationId xmlns:a16="http://schemas.microsoft.com/office/drawing/2014/main" id="{FC5FFA7A-3127-6645-9421-13C011252D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65640" y="3288018"/>
            <a:ext cx="1487869" cy="1487869"/>
          </a:xfrm>
          <a:prstGeom prst="rect">
            <a:avLst/>
          </a:prstGeom>
        </p:spPr>
      </p:pic>
      <p:pic>
        <p:nvPicPr>
          <p:cNvPr id="30" name="グラフィックス 29" descr="ユーザー">
            <a:extLst>
              <a:ext uri="{FF2B5EF4-FFF2-40B4-BE49-F238E27FC236}">
                <a16:creationId xmlns:a16="http://schemas.microsoft.com/office/drawing/2014/main" id="{0B7E0A9E-04FE-6E40-AD98-13C5789D9C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249" y="3250824"/>
            <a:ext cx="1487869" cy="1487869"/>
          </a:xfrm>
          <a:prstGeom prst="rect">
            <a:avLst/>
          </a:prstGeom>
        </p:spPr>
      </p:pic>
      <p:pic>
        <p:nvPicPr>
          <p:cNvPr id="31" name="グラフィックス 30" descr="建物">
            <a:extLst>
              <a:ext uri="{FF2B5EF4-FFF2-40B4-BE49-F238E27FC236}">
                <a16:creationId xmlns:a16="http://schemas.microsoft.com/office/drawing/2014/main" id="{A9BD41DB-BB76-3348-A2B2-94604FC33E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57423" y="4883770"/>
            <a:ext cx="1172688" cy="1172688"/>
          </a:xfrm>
          <a:prstGeom prst="rect">
            <a:avLst/>
          </a:prstGeom>
        </p:spPr>
      </p:pic>
      <p:sp>
        <p:nvSpPr>
          <p:cNvPr id="33" name="テキスト ボックス 32">
            <a:extLst>
              <a:ext uri="{FF2B5EF4-FFF2-40B4-BE49-F238E27FC236}">
                <a16:creationId xmlns:a16="http://schemas.microsoft.com/office/drawing/2014/main" id="{6C40B538-49EB-1442-A33D-1C3E150F8E68}"/>
              </a:ext>
            </a:extLst>
          </p:cNvPr>
          <p:cNvSpPr txBox="1"/>
          <p:nvPr/>
        </p:nvSpPr>
        <p:spPr>
          <a:xfrm>
            <a:off x="4562719" y="6058897"/>
            <a:ext cx="1362096" cy="369332"/>
          </a:xfrm>
          <a:prstGeom prst="rect">
            <a:avLst/>
          </a:prstGeom>
          <a:noFill/>
        </p:spPr>
        <p:txBody>
          <a:bodyPr wrap="square" rtlCol="0">
            <a:spAutoFit/>
          </a:bodyPr>
          <a:lstStyle/>
          <a:p>
            <a:r>
              <a:rPr kumimoji="1" lang="ja-JP" altLang="en-US"/>
              <a:t>保険提供者</a:t>
            </a:r>
          </a:p>
        </p:txBody>
      </p:sp>
      <p:cxnSp>
        <p:nvCxnSpPr>
          <p:cNvPr id="9" name="直線コネクタ 8">
            <a:extLst>
              <a:ext uri="{FF2B5EF4-FFF2-40B4-BE49-F238E27FC236}">
                <a16:creationId xmlns:a16="http://schemas.microsoft.com/office/drawing/2014/main" id="{6F15397D-3BB3-A24B-B885-C62BCADE2962}"/>
              </a:ext>
            </a:extLst>
          </p:cNvPr>
          <p:cNvCxnSpPr>
            <a:cxnSpLocks/>
            <a:stCxn id="32" idx="2"/>
          </p:cNvCxnSpPr>
          <p:nvPr/>
        </p:nvCxnSpPr>
        <p:spPr>
          <a:xfrm>
            <a:off x="4502083" y="4848251"/>
            <a:ext cx="332460" cy="802568"/>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CEC8A33-16AE-1248-871D-F339C92547E0}"/>
              </a:ext>
            </a:extLst>
          </p:cNvPr>
          <p:cNvCxnSpPr>
            <a:cxnSpLocks/>
          </p:cNvCxnSpPr>
          <p:nvPr/>
        </p:nvCxnSpPr>
        <p:spPr>
          <a:xfrm flipH="1">
            <a:off x="5654189" y="4600054"/>
            <a:ext cx="541138" cy="1033953"/>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22E969CB-A50E-9746-A135-E76DF6203BDE}"/>
              </a:ext>
            </a:extLst>
          </p:cNvPr>
          <p:cNvGrpSpPr/>
          <p:nvPr/>
        </p:nvGrpSpPr>
        <p:grpSpPr>
          <a:xfrm>
            <a:off x="3778875" y="124508"/>
            <a:ext cx="10585772" cy="851622"/>
            <a:chOff x="3778875" y="124508"/>
            <a:chExt cx="10585772" cy="851622"/>
          </a:xfrm>
        </p:grpSpPr>
        <p:sp>
          <p:nvSpPr>
            <p:cNvPr id="40" name="正方形/長方形 39">
              <a:extLst>
                <a:ext uri="{FF2B5EF4-FFF2-40B4-BE49-F238E27FC236}">
                  <a16:creationId xmlns:a16="http://schemas.microsoft.com/office/drawing/2014/main" id="{C6DEEB89-3E6C-084E-BC4C-E8E3BB08A3E7}"/>
                </a:ext>
              </a:extLst>
            </p:cNvPr>
            <p:cNvSpPr/>
            <p:nvPr/>
          </p:nvSpPr>
          <p:spPr>
            <a:xfrm>
              <a:off x="3778875" y="668353"/>
              <a:ext cx="8436932" cy="307777"/>
            </a:xfrm>
            <a:prstGeom prst="rect">
              <a:avLst/>
            </a:prstGeom>
          </p:spPr>
          <p:txBody>
            <a:bodyPr wrap="square">
              <a:spAutoFit/>
            </a:bodyPr>
            <a:lstStyle/>
            <a:p>
              <a:r>
                <a:rPr lang="en" altLang="ja-JP" sz="1400" dirty="0">
                  <a:latin typeface="NimbusRomNo9L"/>
                </a:rPr>
                <a:t>[4]</a:t>
              </a:r>
              <a:r>
                <a:rPr lang="en" altLang="ja-JP" sz="1400" dirty="0"/>
                <a:t> M. K. Sparrow ”License To Steal: How Fraud bleeds America’s health care system,” Westview Press, 2000. </a:t>
              </a:r>
            </a:p>
          </p:txBody>
        </p:sp>
        <p:sp>
          <p:nvSpPr>
            <p:cNvPr id="41" name="正方形/長方形 40">
              <a:extLst>
                <a:ext uri="{FF2B5EF4-FFF2-40B4-BE49-F238E27FC236}">
                  <a16:creationId xmlns:a16="http://schemas.microsoft.com/office/drawing/2014/main" id="{51E42EC5-C82F-1D4C-9C3E-8A17A92492FE}"/>
                </a:ext>
              </a:extLst>
            </p:cNvPr>
            <p:cNvSpPr/>
            <p:nvPr/>
          </p:nvSpPr>
          <p:spPr>
            <a:xfrm>
              <a:off x="3778875" y="124508"/>
              <a:ext cx="10585772" cy="523220"/>
            </a:xfrm>
            <a:prstGeom prst="rect">
              <a:avLst/>
            </a:prstGeom>
          </p:spPr>
          <p:txBody>
            <a:bodyPr wrap="square">
              <a:spAutoFit/>
            </a:bodyPr>
            <a:lstStyle/>
            <a:p>
              <a:r>
                <a:rPr lang="en" altLang="ja-JP" sz="1400" dirty="0">
                  <a:latin typeface="NimbusRomNo9L"/>
                </a:rPr>
                <a:t>[3]KPMG Fraud risk management. Available : https: //</a:t>
              </a:r>
              <a:r>
                <a:rPr lang="en" altLang="ja-JP" sz="1400" dirty="0" err="1">
                  <a:latin typeface="NimbusRomNo9L"/>
                </a:rPr>
                <a:t>assets.kpmg.com</a:t>
              </a:r>
              <a:r>
                <a:rPr lang="en" altLang="ja-JP" sz="1400" dirty="0">
                  <a:latin typeface="NimbusRomNo9L"/>
                </a:rPr>
                <a:t>/content/dam/</a:t>
              </a:r>
              <a:r>
                <a:rPr lang="en" altLang="ja-JP" sz="1400" dirty="0" err="1">
                  <a:latin typeface="NimbusRomNo9L"/>
                </a:rPr>
                <a:t>kpmg</a:t>
              </a:r>
              <a:r>
                <a:rPr lang="en" altLang="ja-JP" sz="1400" dirty="0">
                  <a:latin typeface="NimbusRomNo9L"/>
                </a:rPr>
                <a:t>/pdf/2014/05/</a:t>
              </a:r>
              <a:br>
                <a:rPr lang="en" altLang="ja-JP" sz="1400" dirty="0">
                  <a:latin typeface="NimbusRomNo9L"/>
                </a:rPr>
              </a:br>
              <a:r>
                <a:rPr lang="en" altLang="ja-JP" sz="1400" dirty="0">
                  <a:latin typeface="NimbusRomNo9L"/>
                </a:rPr>
                <a:t>fraud- risk- management- strategy- prevention- detection- response- O- 201405. </a:t>
              </a:r>
              <a:endParaRPr lang="en" altLang="ja-JP" sz="1400" dirty="0"/>
            </a:p>
          </p:txBody>
        </p:sp>
      </p:grpSp>
    </p:spTree>
    <p:extLst>
      <p:ext uri="{BB962C8B-B14F-4D97-AF65-F5344CB8AC3E}">
        <p14:creationId xmlns:p14="http://schemas.microsoft.com/office/powerpoint/2010/main" val="24777943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E4ACAE-AC0C-B341-A400-D64B64BAC95B}"/>
              </a:ext>
            </a:extLst>
          </p:cNvPr>
          <p:cNvSpPr>
            <a:spLocks noGrp="1"/>
          </p:cNvSpPr>
          <p:nvPr>
            <p:ph type="title"/>
          </p:nvPr>
        </p:nvSpPr>
        <p:spPr/>
        <p:txBody>
          <a:bodyPr/>
          <a:lstStyle/>
          <a:p>
            <a:r>
              <a:rPr kumimoji="1" lang="ja-JP" altLang="en-US"/>
              <a:t>研究背景</a:t>
            </a:r>
          </a:p>
        </p:txBody>
      </p:sp>
      <p:sp>
        <p:nvSpPr>
          <p:cNvPr id="4" name="日付プレースホルダー 3">
            <a:extLst>
              <a:ext uri="{FF2B5EF4-FFF2-40B4-BE49-F238E27FC236}">
                <a16:creationId xmlns:a16="http://schemas.microsoft.com/office/drawing/2014/main" id="{C709A499-EE2C-704B-9683-C84264A4DB95}"/>
              </a:ext>
            </a:extLst>
          </p:cNvPr>
          <p:cNvSpPr>
            <a:spLocks noGrp="1"/>
          </p:cNvSpPr>
          <p:nvPr>
            <p:ph type="dt" sz="half" idx="10"/>
          </p:nvPr>
        </p:nvSpPr>
        <p:spPr/>
        <p:txBody>
          <a:bodyPr/>
          <a:lstStyle/>
          <a:p>
            <a:fld id="{AB7F7483-701B-1B47-A44A-B3236AA7895C}"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160DF61C-33E7-FE47-A77B-B14A2F6736C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247CF60-4CB2-CC4B-B274-C4817E20A679}"/>
              </a:ext>
            </a:extLst>
          </p:cNvPr>
          <p:cNvSpPr>
            <a:spLocks noGrp="1"/>
          </p:cNvSpPr>
          <p:nvPr>
            <p:ph type="sldNum" sz="quarter" idx="12"/>
          </p:nvPr>
        </p:nvSpPr>
        <p:spPr/>
        <p:txBody>
          <a:bodyPr/>
          <a:lstStyle/>
          <a:p>
            <a:fld id="{C396DE94-E78B-4743-9932-E18BCB9B557B}" type="slidenum">
              <a:rPr kumimoji="1" lang="ja-JP" altLang="en-US" smtClean="0"/>
              <a:t>71</a:t>
            </a:fld>
            <a:endParaRPr kumimoji="1" lang="ja-JP" altLang="en-US"/>
          </a:p>
        </p:txBody>
      </p:sp>
      <p:sp>
        <p:nvSpPr>
          <p:cNvPr id="24" name="角丸四角形 23">
            <a:extLst>
              <a:ext uri="{FF2B5EF4-FFF2-40B4-BE49-F238E27FC236}">
                <a16:creationId xmlns:a16="http://schemas.microsoft.com/office/drawing/2014/main" id="{465422E6-1CDC-4345-AC4A-4C4BA86ED4C9}"/>
              </a:ext>
            </a:extLst>
          </p:cNvPr>
          <p:cNvSpPr/>
          <p:nvPr/>
        </p:nvSpPr>
        <p:spPr>
          <a:xfrm>
            <a:off x="8822725" y="1816443"/>
            <a:ext cx="351670" cy="1681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D637AF12-5E27-BE4E-91D6-0F0DDEB485C4}"/>
              </a:ext>
            </a:extLst>
          </p:cNvPr>
          <p:cNvSpPr/>
          <p:nvPr/>
        </p:nvSpPr>
        <p:spPr>
          <a:xfrm>
            <a:off x="1175351" y="853854"/>
            <a:ext cx="2760692" cy="523220"/>
          </a:xfrm>
          <a:prstGeom prst="rect">
            <a:avLst/>
          </a:prstGeom>
        </p:spPr>
        <p:txBody>
          <a:bodyPr wrap="none">
            <a:spAutoFit/>
          </a:bodyPr>
          <a:lstStyle/>
          <a:p>
            <a:r>
              <a:rPr lang="ja-JP" altLang="en-US" sz="2800"/>
              <a:t>詐欺の撲滅法</a:t>
            </a:r>
            <a:r>
              <a:rPr lang="en-US" altLang="ja-JP" sz="2800" dirty="0"/>
              <a:t>[3]</a:t>
            </a:r>
            <a:endParaRPr lang="ja-JP" altLang="en-US" sz="2800"/>
          </a:p>
        </p:txBody>
      </p:sp>
      <p:graphicFrame>
        <p:nvGraphicFramePr>
          <p:cNvPr id="16" name="表 15">
            <a:extLst>
              <a:ext uri="{FF2B5EF4-FFF2-40B4-BE49-F238E27FC236}">
                <a16:creationId xmlns:a16="http://schemas.microsoft.com/office/drawing/2014/main" id="{DB3CCA98-A631-B24D-B555-58C8A5BCDB51}"/>
              </a:ext>
            </a:extLst>
          </p:cNvPr>
          <p:cNvGraphicFramePr>
            <a:graphicFrameLocks noGrp="1"/>
          </p:cNvGraphicFramePr>
          <p:nvPr/>
        </p:nvGraphicFramePr>
        <p:xfrm>
          <a:off x="1574900" y="1404874"/>
          <a:ext cx="9091504" cy="1548420"/>
        </p:xfrm>
        <a:graphic>
          <a:graphicData uri="http://schemas.openxmlformats.org/drawingml/2006/table">
            <a:tbl>
              <a:tblPr bandRow="1">
                <a:tableStyleId>{5C22544A-7EE6-4342-B048-85BDC9FD1C3A}</a:tableStyleId>
              </a:tblPr>
              <a:tblGrid>
                <a:gridCol w="1696060">
                  <a:extLst>
                    <a:ext uri="{9D8B030D-6E8A-4147-A177-3AD203B41FA5}">
                      <a16:colId xmlns:a16="http://schemas.microsoft.com/office/drawing/2014/main" val="1316512104"/>
                    </a:ext>
                  </a:extLst>
                </a:gridCol>
                <a:gridCol w="7395444">
                  <a:extLst>
                    <a:ext uri="{9D8B030D-6E8A-4147-A177-3AD203B41FA5}">
                      <a16:colId xmlns:a16="http://schemas.microsoft.com/office/drawing/2014/main" val="1577760736"/>
                    </a:ext>
                  </a:extLst>
                </a:gridCol>
              </a:tblGrid>
              <a:tr h="516140">
                <a:tc>
                  <a:txBody>
                    <a:bodyPr/>
                    <a:lstStyle/>
                    <a:p>
                      <a:r>
                        <a:rPr kumimoji="1" lang="en-US" altLang="ja-JP" sz="2400" dirty="0"/>
                        <a:t>Prevent</a:t>
                      </a:r>
                    </a:p>
                  </a:txBody>
                  <a:tcPr/>
                </a:tc>
                <a:tc>
                  <a:txBody>
                    <a:bodyPr/>
                    <a:lstStyle/>
                    <a:p>
                      <a:r>
                        <a:rPr kumimoji="1" lang="ja-JP" altLang="en-US" sz="2400"/>
                        <a:t>詐欺が行われる前に防止</a:t>
                      </a:r>
                    </a:p>
                  </a:txBody>
                  <a:tcPr/>
                </a:tc>
                <a:extLst>
                  <a:ext uri="{0D108BD9-81ED-4DB2-BD59-A6C34878D82A}">
                    <a16:rowId xmlns:a16="http://schemas.microsoft.com/office/drawing/2014/main" val="1299451991"/>
                  </a:ext>
                </a:extLst>
              </a:tr>
              <a:tr h="516140">
                <a:tc>
                  <a:txBody>
                    <a:bodyPr/>
                    <a:lstStyle/>
                    <a:p>
                      <a:r>
                        <a:rPr kumimoji="1" lang="en-US" altLang="ja-JP" sz="2400" dirty="0"/>
                        <a:t>Detection</a:t>
                      </a:r>
                      <a:endParaRPr kumimoji="1" lang="ja-JP" altLang="en-US" sz="2400"/>
                    </a:p>
                  </a:txBody>
                  <a:tcPr/>
                </a:tc>
                <a:tc>
                  <a:txBody>
                    <a:bodyPr/>
                    <a:lstStyle/>
                    <a:p>
                      <a:r>
                        <a:rPr kumimoji="1" lang="ja-JP" altLang="en-US" sz="2400"/>
                        <a:t>詐欺が行われた際に発見</a:t>
                      </a:r>
                    </a:p>
                  </a:txBody>
                  <a:tcPr/>
                </a:tc>
                <a:extLst>
                  <a:ext uri="{0D108BD9-81ED-4DB2-BD59-A6C34878D82A}">
                    <a16:rowId xmlns:a16="http://schemas.microsoft.com/office/drawing/2014/main" val="2949798443"/>
                  </a:ext>
                </a:extLst>
              </a:tr>
              <a:tr h="516140">
                <a:tc>
                  <a:txBody>
                    <a:bodyPr/>
                    <a:lstStyle/>
                    <a:p>
                      <a:r>
                        <a:rPr kumimoji="1" lang="en-US" altLang="ja-JP" sz="2400" dirty="0"/>
                        <a:t>Response</a:t>
                      </a:r>
                      <a:endParaRPr kumimoji="1" lang="ja-JP" altLang="en-US" sz="2400"/>
                    </a:p>
                  </a:txBody>
                  <a:tcPr/>
                </a:tc>
                <a:tc>
                  <a:txBody>
                    <a:bodyPr/>
                    <a:lstStyle/>
                    <a:p>
                      <a:r>
                        <a:rPr kumimoji="1" lang="ja-JP" altLang="en-US" sz="2400"/>
                        <a:t>詐欺が行われたい際に，適切な措置</a:t>
                      </a:r>
                    </a:p>
                  </a:txBody>
                  <a:tcPr/>
                </a:tc>
                <a:extLst>
                  <a:ext uri="{0D108BD9-81ED-4DB2-BD59-A6C34878D82A}">
                    <a16:rowId xmlns:a16="http://schemas.microsoft.com/office/drawing/2014/main" val="1220452131"/>
                  </a:ext>
                </a:extLst>
              </a:tr>
            </a:tbl>
          </a:graphicData>
        </a:graphic>
      </p:graphicFrame>
      <p:sp>
        <p:nvSpPr>
          <p:cNvPr id="34" name="テキスト ボックス 33">
            <a:extLst>
              <a:ext uri="{FF2B5EF4-FFF2-40B4-BE49-F238E27FC236}">
                <a16:creationId xmlns:a16="http://schemas.microsoft.com/office/drawing/2014/main" id="{DB94CAEE-F63F-2548-A5D1-FF4EC5F2B569}"/>
              </a:ext>
            </a:extLst>
          </p:cNvPr>
          <p:cNvSpPr txBox="1"/>
          <p:nvPr/>
        </p:nvSpPr>
        <p:spPr>
          <a:xfrm>
            <a:off x="7368014" y="4565895"/>
            <a:ext cx="1485495" cy="369332"/>
          </a:xfrm>
          <a:prstGeom prst="rect">
            <a:avLst/>
          </a:prstGeom>
          <a:noFill/>
        </p:spPr>
        <p:txBody>
          <a:bodyPr wrap="square" rtlCol="0">
            <a:spAutoFit/>
          </a:bodyPr>
          <a:lstStyle/>
          <a:p>
            <a:r>
              <a:rPr kumimoji="1" lang="ja-JP" altLang="en-US"/>
              <a:t>医療提供者</a:t>
            </a:r>
          </a:p>
        </p:txBody>
      </p:sp>
      <p:sp>
        <p:nvSpPr>
          <p:cNvPr id="32" name="テキスト ボックス 31">
            <a:extLst>
              <a:ext uri="{FF2B5EF4-FFF2-40B4-BE49-F238E27FC236}">
                <a16:creationId xmlns:a16="http://schemas.microsoft.com/office/drawing/2014/main" id="{94B06940-DE7F-5546-8D47-1EFD0D995892}"/>
              </a:ext>
            </a:extLst>
          </p:cNvPr>
          <p:cNvSpPr txBox="1"/>
          <p:nvPr/>
        </p:nvSpPr>
        <p:spPr>
          <a:xfrm>
            <a:off x="3936320" y="4478919"/>
            <a:ext cx="1131526" cy="369332"/>
          </a:xfrm>
          <a:prstGeom prst="rect">
            <a:avLst/>
          </a:prstGeom>
          <a:noFill/>
        </p:spPr>
        <p:txBody>
          <a:bodyPr wrap="square" rtlCol="0">
            <a:spAutoFit/>
          </a:bodyPr>
          <a:lstStyle/>
          <a:p>
            <a:r>
              <a:rPr lang="ja-JP" altLang="en-US"/>
              <a:t>被保険者</a:t>
            </a:r>
            <a:endParaRPr kumimoji="1" lang="ja-JP" altLang="en-US"/>
          </a:p>
        </p:txBody>
      </p:sp>
      <p:sp>
        <p:nvSpPr>
          <p:cNvPr id="21" name="テキスト ボックス 20">
            <a:extLst>
              <a:ext uri="{FF2B5EF4-FFF2-40B4-BE49-F238E27FC236}">
                <a16:creationId xmlns:a16="http://schemas.microsoft.com/office/drawing/2014/main" id="{70A0C198-6818-3243-A88B-94451EA481B5}"/>
              </a:ext>
            </a:extLst>
          </p:cNvPr>
          <p:cNvSpPr txBox="1"/>
          <p:nvPr/>
        </p:nvSpPr>
        <p:spPr>
          <a:xfrm>
            <a:off x="2472988" y="4144767"/>
            <a:ext cx="2000196" cy="523220"/>
          </a:xfrm>
          <a:prstGeom prst="rect">
            <a:avLst/>
          </a:prstGeom>
          <a:noFill/>
        </p:spPr>
        <p:txBody>
          <a:bodyPr wrap="square" rtlCol="0">
            <a:spAutoFit/>
          </a:bodyPr>
          <a:lstStyle/>
          <a:p>
            <a:r>
              <a:rPr kumimoji="1" lang="en-US" altLang="ja-JP" sz="2800" dirty="0">
                <a:solidFill>
                  <a:srgbClr val="FF0000"/>
                </a:solidFill>
              </a:rPr>
              <a:t>Leve</a:t>
            </a:r>
            <a:r>
              <a:rPr lang="en-US" altLang="ja-JP" sz="2800" dirty="0">
                <a:solidFill>
                  <a:srgbClr val="FF0000"/>
                </a:solidFill>
              </a:rPr>
              <a:t>l6</a:t>
            </a:r>
            <a:endParaRPr kumimoji="1" lang="ja-JP" altLang="en-US" sz="2800">
              <a:solidFill>
                <a:srgbClr val="FF0000"/>
              </a:solidFill>
            </a:endParaRPr>
          </a:p>
        </p:txBody>
      </p:sp>
      <p:sp>
        <p:nvSpPr>
          <p:cNvPr id="36" name="正方形/長方形 35">
            <a:extLst>
              <a:ext uri="{FF2B5EF4-FFF2-40B4-BE49-F238E27FC236}">
                <a16:creationId xmlns:a16="http://schemas.microsoft.com/office/drawing/2014/main" id="{918BCCE2-D42D-8E4E-AA86-400BCD6655C6}"/>
              </a:ext>
            </a:extLst>
          </p:cNvPr>
          <p:cNvSpPr/>
          <p:nvPr/>
        </p:nvSpPr>
        <p:spPr>
          <a:xfrm>
            <a:off x="1175351" y="3298558"/>
            <a:ext cx="2760692" cy="523220"/>
          </a:xfrm>
          <a:prstGeom prst="rect">
            <a:avLst/>
          </a:prstGeom>
        </p:spPr>
        <p:txBody>
          <a:bodyPr wrap="none">
            <a:spAutoFit/>
          </a:bodyPr>
          <a:lstStyle/>
          <a:p>
            <a:r>
              <a:rPr lang="ja-JP" altLang="en-US" sz="2800"/>
              <a:t>詐欺の注目法</a:t>
            </a:r>
            <a:r>
              <a:rPr lang="en-US" altLang="ja-JP" sz="2800" dirty="0"/>
              <a:t>[4]</a:t>
            </a:r>
            <a:endParaRPr lang="ja-JP" altLang="en-US" sz="2800"/>
          </a:p>
        </p:txBody>
      </p:sp>
      <p:sp>
        <p:nvSpPr>
          <p:cNvPr id="37" name="正方形/長方形 36">
            <a:extLst>
              <a:ext uri="{FF2B5EF4-FFF2-40B4-BE49-F238E27FC236}">
                <a16:creationId xmlns:a16="http://schemas.microsoft.com/office/drawing/2014/main" id="{85F35EC2-F51B-BF4E-A1F8-6B387F36F346}"/>
              </a:ext>
            </a:extLst>
          </p:cNvPr>
          <p:cNvSpPr/>
          <p:nvPr/>
        </p:nvSpPr>
        <p:spPr>
          <a:xfrm>
            <a:off x="5341520" y="3560168"/>
            <a:ext cx="1849375" cy="1042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E620B94C-AD0B-CD4F-89F6-B97BFD0E3351}"/>
              </a:ext>
            </a:extLst>
          </p:cNvPr>
          <p:cNvGrpSpPr/>
          <p:nvPr/>
        </p:nvGrpSpPr>
        <p:grpSpPr>
          <a:xfrm>
            <a:off x="5537898" y="3729958"/>
            <a:ext cx="1413089" cy="685743"/>
            <a:chOff x="5855525" y="3889881"/>
            <a:chExt cx="1413089" cy="685743"/>
          </a:xfrm>
        </p:grpSpPr>
        <p:sp>
          <p:nvSpPr>
            <p:cNvPr id="23" name="テキスト ボックス 22">
              <a:extLst>
                <a:ext uri="{FF2B5EF4-FFF2-40B4-BE49-F238E27FC236}">
                  <a16:creationId xmlns:a16="http://schemas.microsoft.com/office/drawing/2014/main" id="{F4BE914C-123C-4F42-9F19-542B49501D94}"/>
                </a:ext>
              </a:extLst>
            </p:cNvPr>
            <p:cNvSpPr txBox="1"/>
            <p:nvPr/>
          </p:nvSpPr>
          <p:spPr>
            <a:xfrm>
              <a:off x="6147738" y="3889881"/>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27" name="テキスト ボックス 26">
              <a:extLst>
                <a:ext uri="{FF2B5EF4-FFF2-40B4-BE49-F238E27FC236}">
                  <a16:creationId xmlns:a16="http://schemas.microsoft.com/office/drawing/2014/main" id="{314F2069-34ED-AA41-B591-80E958BB1BEF}"/>
                </a:ext>
              </a:extLst>
            </p:cNvPr>
            <p:cNvSpPr txBox="1"/>
            <p:nvPr/>
          </p:nvSpPr>
          <p:spPr>
            <a:xfrm>
              <a:off x="5988705" y="4055368"/>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28" name="テキスト ボックス 27">
              <a:extLst>
                <a:ext uri="{FF2B5EF4-FFF2-40B4-BE49-F238E27FC236}">
                  <a16:creationId xmlns:a16="http://schemas.microsoft.com/office/drawing/2014/main" id="{72238B43-2815-A545-B542-B23F777F8459}"/>
                </a:ext>
              </a:extLst>
            </p:cNvPr>
            <p:cNvSpPr txBox="1"/>
            <p:nvPr/>
          </p:nvSpPr>
          <p:spPr>
            <a:xfrm>
              <a:off x="5855525" y="4206292"/>
              <a:ext cx="1120876" cy="369332"/>
            </a:xfrm>
            <a:prstGeom prst="rect">
              <a:avLst/>
            </a:prstGeom>
            <a:solidFill>
              <a:schemeClr val="bg1"/>
            </a:solidFill>
            <a:ln>
              <a:solidFill>
                <a:schemeClr val="accent1"/>
              </a:solidFill>
            </a:ln>
          </p:spPr>
          <p:txBody>
            <a:bodyPr wrap="square" rtlCol="0">
              <a:spAutoFit/>
            </a:bodyPr>
            <a:lstStyle/>
            <a:p>
              <a:r>
                <a:rPr lang="ja-JP" altLang="en-US"/>
                <a:t>医療行為</a:t>
              </a:r>
              <a:endParaRPr kumimoji="1" lang="ja-JP" altLang="en-US"/>
            </a:p>
          </p:txBody>
        </p:sp>
      </p:grpSp>
      <p:pic>
        <p:nvPicPr>
          <p:cNvPr id="29" name="グラフィックス 28" descr="ユーザー">
            <a:extLst>
              <a:ext uri="{FF2B5EF4-FFF2-40B4-BE49-F238E27FC236}">
                <a16:creationId xmlns:a16="http://schemas.microsoft.com/office/drawing/2014/main" id="{FC5FFA7A-3127-6645-9421-13C011252D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65640" y="3288018"/>
            <a:ext cx="1487869" cy="1487869"/>
          </a:xfrm>
          <a:prstGeom prst="rect">
            <a:avLst/>
          </a:prstGeom>
        </p:spPr>
      </p:pic>
      <p:pic>
        <p:nvPicPr>
          <p:cNvPr id="30" name="グラフィックス 29" descr="ユーザー">
            <a:extLst>
              <a:ext uri="{FF2B5EF4-FFF2-40B4-BE49-F238E27FC236}">
                <a16:creationId xmlns:a16="http://schemas.microsoft.com/office/drawing/2014/main" id="{0B7E0A9E-04FE-6E40-AD98-13C5789D9C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249" y="3250824"/>
            <a:ext cx="1487869" cy="1487869"/>
          </a:xfrm>
          <a:prstGeom prst="rect">
            <a:avLst/>
          </a:prstGeom>
        </p:spPr>
      </p:pic>
      <p:sp>
        <p:nvSpPr>
          <p:cNvPr id="31" name="円/楕円 30">
            <a:extLst>
              <a:ext uri="{FF2B5EF4-FFF2-40B4-BE49-F238E27FC236}">
                <a16:creationId xmlns:a16="http://schemas.microsoft.com/office/drawing/2014/main" id="{942FCA36-1BC6-6C4A-A2A0-55D16B3CE059}"/>
              </a:ext>
            </a:extLst>
          </p:cNvPr>
          <p:cNvSpPr/>
          <p:nvPr/>
        </p:nvSpPr>
        <p:spPr>
          <a:xfrm>
            <a:off x="7387273" y="3408768"/>
            <a:ext cx="1543050" cy="113689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B8DE9CD9-E023-3346-8378-289ED11762B7}"/>
              </a:ext>
            </a:extLst>
          </p:cNvPr>
          <p:cNvSpPr txBox="1"/>
          <p:nvPr/>
        </p:nvSpPr>
        <p:spPr>
          <a:xfrm>
            <a:off x="8785387" y="3531315"/>
            <a:ext cx="1485495" cy="369332"/>
          </a:xfrm>
          <a:prstGeom prst="rect">
            <a:avLst/>
          </a:prstGeom>
          <a:noFill/>
        </p:spPr>
        <p:txBody>
          <a:bodyPr wrap="square" rtlCol="0">
            <a:spAutoFit/>
          </a:bodyPr>
          <a:lstStyle/>
          <a:p>
            <a:r>
              <a:rPr lang="ja-JP" altLang="en-US"/>
              <a:t>グループ</a:t>
            </a:r>
            <a:endParaRPr kumimoji="1" lang="ja-JP" altLang="en-US"/>
          </a:p>
        </p:txBody>
      </p:sp>
      <p:grpSp>
        <p:nvGrpSpPr>
          <p:cNvPr id="35" name="グループ化 34">
            <a:extLst>
              <a:ext uri="{FF2B5EF4-FFF2-40B4-BE49-F238E27FC236}">
                <a16:creationId xmlns:a16="http://schemas.microsoft.com/office/drawing/2014/main" id="{93EAC837-0413-614F-8EE2-07DA87660661}"/>
              </a:ext>
            </a:extLst>
          </p:cNvPr>
          <p:cNvGrpSpPr/>
          <p:nvPr/>
        </p:nvGrpSpPr>
        <p:grpSpPr>
          <a:xfrm>
            <a:off x="3778875" y="124508"/>
            <a:ext cx="10585772" cy="851622"/>
            <a:chOff x="3778875" y="124508"/>
            <a:chExt cx="10585772" cy="851622"/>
          </a:xfrm>
        </p:grpSpPr>
        <p:sp>
          <p:nvSpPr>
            <p:cNvPr id="38" name="正方形/長方形 37">
              <a:extLst>
                <a:ext uri="{FF2B5EF4-FFF2-40B4-BE49-F238E27FC236}">
                  <a16:creationId xmlns:a16="http://schemas.microsoft.com/office/drawing/2014/main" id="{04EA0A01-FCDD-5744-9E56-ED3899B1D1AE}"/>
                </a:ext>
              </a:extLst>
            </p:cNvPr>
            <p:cNvSpPr/>
            <p:nvPr/>
          </p:nvSpPr>
          <p:spPr>
            <a:xfrm>
              <a:off x="3778875" y="668353"/>
              <a:ext cx="8436932" cy="307777"/>
            </a:xfrm>
            <a:prstGeom prst="rect">
              <a:avLst/>
            </a:prstGeom>
          </p:spPr>
          <p:txBody>
            <a:bodyPr wrap="square">
              <a:spAutoFit/>
            </a:bodyPr>
            <a:lstStyle/>
            <a:p>
              <a:r>
                <a:rPr lang="en" altLang="ja-JP" sz="1400" dirty="0">
                  <a:latin typeface="NimbusRomNo9L"/>
                </a:rPr>
                <a:t>[4]</a:t>
              </a:r>
              <a:r>
                <a:rPr lang="en" altLang="ja-JP" sz="1400" dirty="0"/>
                <a:t> M. K. Sparrow ”License To Steal: How Fraud bleeds America’s health care system,” Westview Press, 2000. </a:t>
              </a:r>
            </a:p>
          </p:txBody>
        </p:sp>
        <p:sp>
          <p:nvSpPr>
            <p:cNvPr id="39" name="正方形/長方形 38">
              <a:extLst>
                <a:ext uri="{FF2B5EF4-FFF2-40B4-BE49-F238E27FC236}">
                  <a16:creationId xmlns:a16="http://schemas.microsoft.com/office/drawing/2014/main" id="{8A61E5D4-FA2B-A145-81DD-CE955EEB6EE8}"/>
                </a:ext>
              </a:extLst>
            </p:cNvPr>
            <p:cNvSpPr/>
            <p:nvPr/>
          </p:nvSpPr>
          <p:spPr>
            <a:xfrm>
              <a:off x="3778875" y="124508"/>
              <a:ext cx="10585772" cy="523220"/>
            </a:xfrm>
            <a:prstGeom prst="rect">
              <a:avLst/>
            </a:prstGeom>
          </p:spPr>
          <p:txBody>
            <a:bodyPr wrap="square">
              <a:spAutoFit/>
            </a:bodyPr>
            <a:lstStyle/>
            <a:p>
              <a:r>
                <a:rPr lang="en" altLang="ja-JP" sz="1400" dirty="0">
                  <a:latin typeface="NimbusRomNo9L"/>
                </a:rPr>
                <a:t>[3]KPMG Fraud risk management. Available : https: //</a:t>
              </a:r>
              <a:r>
                <a:rPr lang="en" altLang="ja-JP" sz="1400" dirty="0" err="1">
                  <a:latin typeface="NimbusRomNo9L"/>
                </a:rPr>
                <a:t>assets.kpmg.com</a:t>
              </a:r>
              <a:r>
                <a:rPr lang="en" altLang="ja-JP" sz="1400" dirty="0">
                  <a:latin typeface="NimbusRomNo9L"/>
                </a:rPr>
                <a:t>/content/dam/</a:t>
              </a:r>
              <a:r>
                <a:rPr lang="en" altLang="ja-JP" sz="1400" dirty="0" err="1">
                  <a:latin typeface="NimbusRomNo9L"/>
                </a:rPr>
                <a:t>kpmg</a:t>
              </a:r>
              <a:r>
                <a:rPr lang="en" altLang="ja-JP" sz="1400" dirty="0">
                  <a:latin typeface="NimbusRomNo9L"/>
                </a:rPr>
                <a:t>/pdf/2014/05/</a:t>
              </a:r>
              <a:br>
                <a:rPr lang="en" altLang="ja-JP" sz="1400" dirty="0">
                  <a:latin typeface="NimbusRomNo9L"/>
                </a:rPr>
              </a:br>
              <a:r>
                <a:rPr lang="en" altLang="ja-JP" sz="1400" dirty="0">
                  <a:latin typeface="NimbusRomNo9L"/>
                </a:rPr>
                <a:t>fraud- risk- management- strategy- prevention- detection- response- O- 201405. </a:t>
              </a:r>
              <a:endParaRPr lang="en" altLang="ja-JP" sz="1400" dirty="0"/>
            </a:p>
          </p:txBody>
        </p:sp>
      </p:grpSp>
    </p:spTree>
    <p:extLst>
      <p:ext uri="{BB962C8B-B14F-4D97-AF65-F5344CB8AC3E}">
        <p14:creationId xmlns:p14="http://schemas.microsoft.com/office/powerpoint/2010/main" val="8297237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E4ACAE-AC0C-B341-A400-D64B64BAC95B}"/>
              </a:ext>
            </a:extLst>
          </p:cNvPr>
          <p:cNvSpPr>
            <a:spLocks noGrp="1"/>
          </p:cNvSpPr>
          <p:nvPr>
            <p:ph type="title"/>
          </p:nvPr>
        </p:nvSpPr>
        <p:spPr/>
        <p:txBody>
          <a:bodyPr/>
          <a:lstStyle/>
          <a:p>
            <a:r>
              <a:rPr kumimoji="1" lang="ja-JP" altLang="en-US"/>
              <a:t>研究背景</a:t>
            </a:r>
          </a:p>
        </p:txBody>
      </p:sp>
      <p:sp>
        <p:nvSpPr>
          <p:cNvPr id="4" name="日付プレースホルダー 3">
            <a:extLst>
              <a:ext uri="{FF2B5EF4-FFF2-40B4-BE49-F238E27FC236}">
                <a16:creationId xmlns:a16="http://schemas.microsoft.com/office/drawing/2014/main" id="{C709A499-EE2C-704B-9683-C84264A4DB95}"/>
              </a:ext>
            </a:extLst>
          </p:cNvPr>
          <p:cNvSpPr>
            <a:spLocks noGrp="1"/>
          </p:cNvSpPr>
          <p:nvPr>
            <p:ph type="dt" sz="half" idx="10"/>
          </p:nvPr>
        </p:nvSpPr>
        <p:spPr/>
        <p:txBody>
          <a:bodyPr/>
          <a:lstStyle/>
          <a:p>
            <a:fld id="{51222489-2650-B64A-9895-65346B329C5F}"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160DF61C-33E7-FE47-A77B-B14A2F6736C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7247CF60-4CB2-CC4B-B274-C4817E20A679}"/>
              </a:ext>
            </a:extLst>
          </p:cNvPr>
          <p:cNvSpPr>
            <a:spLocks noGrp="1"/>
          </p:cNvSpPr>
          <p:nvPr>
            <p:ph type="sldNum" sz="quarter" idx="12"/>
          </p:nvPr>
        </p:nvSpPr>
        <p:spPr/>
        <p:txBody>
          <a:bodyPr/>
          <a:lstStyle/>
          <a:p>
            <a:fld id="{C396DE94-E78B-4743-9932-E18BCB9B557B}" type="slidenum">
              <a:rPr kumimoji="1" lang="ja-JP" altLang="en-US" smtClean="0"/>
              <a:t>72</a:t>
            </a:fld>
            <a:endParaRPr kumimoji="1" lang="ja-JP" altLang="en-US"/>
          </a:p>
        </p:txBody>
      </p:sp>
      <p:sp>
        <p:nvSpPr>
          <p:cNvPr id="24" name="角丸四角形 23">
            <a:extLst>
              <a:ext uri="{FF2B5EF4-FFF2-40B4-BE49-F238E27FC236}">
                <a16:creationId xmlns:a16="http://schemas.microsoft.com/office/drawing/2014/main" id="{465422E6-1CDC-4345-AC4A-4C4BA86ED4C9}"/>
              </a:ext>
            </a:extLst>
          </p:cNvPr>
          <p:cNvSpPr/>
          <p:nvPr/>
        </p:nvSpPr>
        <p:spPr>
          <a:xfrm>
            <a:off x="8822725" y="1816443"/>
            <a:ext cx="351670" cy="1681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714788C-85C9-6344-9556-8F68DC132E69}"/>
              </a:ext>
            </a:extLst>
          </p:cNvPr>
          <p:cNvSpPr/>
          <p:nvPr/>
        </p:nvSpPr>
        <p:spPr>
          <a:xfrm>
            <a:off x="3647565" y="282566"/>
            <a:ext cx="7710997" cy="646331"/>
          </a:xfrm>
          <a:prstGeom prst="rect">
            <a:avLst/>
          </a:prstGeom>
        </p:spPr>
        <p:txBody>
          <a:bodyPr wrap="square">
            <a:spAutoFit/>
          </a:bodyPr>
          <a:lstStyle/>
          <a:p>
            <a:r>
              <a:rPr lang="en" altLang="ja-JP" dirty="0">
                <a:latin typeface="NimbusRomNo9L"/>
              </a:rPr>
              <a:t>[8]</a:t>
            </a:r>
            <a:r>
              <a:rPr lang="en" altLang="ja-JP" dirty="0"/>
              <a:t> M. K. Sparrow ”License To Steal: How Fraud bleeds America’s health care system,” Westview Press, 2000. </a:t>
            </a:r>
          </a:p>
        </p:txBody>
      </p:sp>
      <p:sp>
        <p:nvSpPr>
          <p:cNvPr id="15" name="正方形/長方形 14">
            <a:extLst>
              <a:ext uri="{FF2B5EF4-FFF2-40B4-BE49-F238E27FC236}">
                <a16:creationId xmlns:a16="http://schemas.microsoft.com/office/drawing/2014/main" id="{D637AF12-5E27-BE4E-91D6-0F0DDEB485C4}"/>
              </a:ext>
            </a:extLst>
          </p:cNvPr>
          <p:cNvSpPr/>
          <p:nvPr/>
        </p:nvSpPr>
        <p:spPr>
          <a:xfrm>
            <a:off x="1175351" y="853854"/>
            <a:ext cx="2760692" cy="523220"/>
          </a:xfrm>
          <a:prstGeom prst="rect">
            <a:avLst/>
          </a:prstGeom>
        </p:spPr>
        <p:txBody>
          <a:bodyPr wrap="none">
            <a:spAutoFit/>
          </a:bodyPr>
          <a:lstStyle/>
          <a:p>
            <a:r>
              <a:rPr lang="ja-JP" altLang="en-US" sz="2800"/>
              <a:t>詐欺の撲滅法</a:t>
            </a:r>
            <a:r>
              <a:rPr lang="en-US" altLang="ja-JP" sz="2800" dirty="0"/>
              <a:t>[3]</a:t>
            </a:r>
            <a:endParaRPr lang="ja-JP" altLang="en-US" sz="2800"/>
          </a:p>
        </p:txBody>
      </p:sp>
      <p:graphicFrame>
        <p:nvGraphicFramePr>
          <p:cNvPr id="16" name="表 15">
            <a:extLst>
              <a:ext uri="{FF2B5EF4-FFF2-40B4-BE49-F238E27FC236}">
                <a16:creationId xmlns:a16="http://schemas.microsoft.com/office/drawing/2014/main" id="{DB3CCA98-A631-B24D-B555-58C8A5BCDB51}"/>
              </a:ext>
            </a:extLst>
          </p:cNvPr>
          <p:cNvGraphicFramePr>
            <a:graphicFrameLocks noGrp="1"/>
          </p:cNvGraphicFramePr>
          <p:nvPr/>
        </p:nvGraphicFramePr>
        <p:xfrm>
          <a:off x="1574900" y="1404874"/>
          <a:ext cx="9091504" cy="1548420"/>
        </p:xfrm>
        <a:graphic>
          <a:graphicData uri="http://schemas.openxmlformats.org/drawingml/2006/table">
            <a:tbl>
              <a:tblPr bandRow="1">
                <a:tableStyleId>{5C22544A-7EE6-4342-B048-85BDC9FD1C3A}</a:tableStyleId>
              </a:tblPr>
              <a:tblGrid>
                <a:gridCol w="1696060">
                  <a:extLst>
                    <a:ext uri="{9D8B030D-6E8A-4147-A177-3AD203B41FA5}">
                      <a16:colId xmlns:a16="http://schemas.microsoft.com/office/drawing/2014/main" val="1316512104"/>
                    </a:ext>
                  </a:extLst>
                </a:gridCol>
                <a:gridCol w="7395444">
                  <a:extLst>
                    <a:ext uri="{9D8B030D-6E8A-4147-A177-3AD203B41FA5}">
                      <a16:colId xmlns:a16="http://schemas.microsoft.com/office/drawing/2014/main" val="1577760736"/>
                    </a:ext>
                  </a:extLst>
                </a:gridCol>
              </a:tblGrid>
              <a:tr h="516140">
                <a:tc>
                  <a:txBody>
                    <a:bodyPr/>
                    <a:lstStyle/>
                    <a:p>
                      <a:r>
                        <a:rPr kumimoji="1" lang="en-US" altLang="ja-JP" sz="2400" dirty="0"/>
                        <a:t>Prevent</a:t>
                      </a:r>
                    </a:p>
                  </a:txBody>
                  <a:tcPr/>
                </a:tc>
                <a:tc>
                  <a:txBody>
                    <a:bodyPr/>
                    <a:lstStyle/>
                    <a:p>
                      <a:r>
                        <a:rPr kumimoji="1" lang="ja-JP" altLang="en-US" sz="2400"/>
                        <a:t>詐欺が行われる前に防止</a:t>
                      </a:r>
                    </a:p>
                  </a:txBody>
                  <a:tcPr/>
                </a:tc>
                <a:extLst>
                  <a:ext uri="{0D108BD9-81ED-4DB2-BD59-A6C34878D82A}">
                    <a16:rowId xmlns:a16="http://schemas.microsoft.com/office/drawing/2014/main" val="1299451991"/>
                  </a:ext>
                </a:extLst>
              </a:tr>
              <a:tr h="516140">
                <a:tc>
                  <a:txBody>
                    <a:bodyPr/>
                    <a:lstStyle/>
                    <a:p>
                      <a:r>
                        <a:rPr kumimoji="1" lang="en-US" altLang="ja-JP" sz="2400" dirty="0"/>
                        <a:t>Detection</a:t>
                      </a:r>
                      <a:endParaRPr kumimoji="1" lang="ja-JP" altLang="en-US" sz="2400"/>
                    </a:p>
                  </a:txBody>
                  <a:tcPr/>
                </a:tc>
                <a:tc>
                  <a:txBody>
                    <a:bodyPr/>
                    <a:lstStyle/>
                    <a:p>
                      <a:r>
                        <a:rPr kumimoji="1" lang="ja-JP" altLang="en-US" sz="2400"/>
                        <a:t>詐欺が行われた際に発見</a:t>
                      </a:r>
                    </a:p>
                  </a:txBody>
                  <a:tcPr/>
                </a:tc>
                <a:extLst>
                  <a:ext uri="{0D108BD9-81ED-4DB2-BD59-A6C34878D82A}">
                    <a16:rowId xmlns:a16="http://schemas.microsoft.com/office/drawing/2014/main" val="2949798443"/>
                  </a:ext>
                </a:extLst>
              </a:tr>
              <a:tr h="516140">
                <a:tc>
                  <a:txBody>
                    <a:bodyPr/>
                    <a:lstStyle/>
                    <a:p>
                      <a:r>
                        <a:rPr kumimoji="1" lang="en-US" altLang="ja-JP" sz="2400" dirty="0"/>
                        <a:t>Response</a:t>
                      </a:r>
                      <a:endParaRPr kumimoji="1" lang="ja-JP" altLang="en-US" sz="2400"/>
                    </a:p>
                  </a:txBody>
                  <a:tcPr/>
                </a:tc>
                <a:tc>
                  <a:txBody>
                    <a:bodyPr/>
                    <a:lstStyle/>
                    <a:p>
                      <a:r>
                        <a:rPr kumimoji="1" lang="ja-JP" altLang="en-US" sz="2400"/>
                        <a:t>詐欺が行われたい際に，適切な措置</a:t>
                      </a:r>
                    </a:p>
                  </a:txBody>
                  <a:tcPr/>
                </a:tc>
                <a:extLst>
                  <a:ext uri="{0D108BD9-81ED-4DB2-BD59-A6C34878D82A}">
                    <a16:rowId xmlns:a16="http://schemas.microsoft.com/office/drawing/2014/main" val="1220452131"/>
                  </a:ext>
                </a:extLst>
              </a:tr>
            </a:tbl>
          </a:graphicData>
        </a:graphic>
      </p:graphicFrame>
      <p:sp>
        <p:nvSpPr>
          <p:cNvPr id="34" name="テキスト ボックス 33">
            <a:extLst>
              <a:ext uri="{FF2B5EF4-FFF2-40B4-BE49-F238E27FC236}">
                <a16:creationId xmlns:a16="http://schemas.microsoft.com/office/drawing/2014/main" id="{DB94CAEE-F63F-2548-A5D1-FF4EC5F2B569}"/>
              </a:ext>
            </a:extLst>
          </p:cNvPr>
          <p:cNvSpPr txBox="1"/>
          <p:nvPr/>
        </p:nvSpPr>
        <p:spPr>
          <a:xfrm>
            <a:off x="7368014" y="4565895"/>
            <a:ext cx="1485495" cy="369332"/>
          </a:xfrm>
          <a:prstGeom prst="rect">
            <a:avLst/>
          </a:prstGeom>
          <a:noFill/>
        </p:spPr>
        <p:txBody>
          <a:bodyPr wrap="square" rtlCol="0">
            <a:spAutoFit/>
          </a:bodyPr>
          <a:lstStyle/>
          <a:p>
            <a:r>
              <a:rPr kumimoji="1" lang="ja-JP" altLang="en-US"/>
              <a:t>医療提供者</a:t>
            </a:r>
          </a:p>
        </p:txBody>
      </p:sp>
      <p:sp>
        <p:nvSpPr>
          <p:cNvPr id="32" name="テキスト ボックス 31">
            <a:extLst>
              <a:ext uri="{FF2B5EF4-FFF2-40B4-BE49-F238E27FC236}">
                <a16:creationId xmlns:a16="http://schemas.microsoft.com/office/drawing/2014/main" id="{94B06940-DE7F-5546-8D47-1EFD0D995892}"/>
              </a:ext>
            </a:extLst>
          </p:cNvPr>
          <p:cNvSpPr txBox="1"/>
          <p:nvPr/>
        </p:nvSpPr>
        <p:spPr>
          <a:xfrm>
            <a:off x="3936320" y="4478919"/>
            <a:ext cx="1131526" cy="369332"/>
          </a:xfrm>
          <a:prstGeom prst="rect">
            <a:avLst/>
          </a:prstGeom>
          <a:noFill/>
        </p:spPr>
        <p:txBody>
          <a:bodyPr wrap="square" rtlCol="0">
            <a:spAutoFit/>
          </a:bodyPr>
          <a:lstStyle/>
          <a:p>
            <a:r>
              <a:rPr lang="ja-JP" altLang="en-US"/>
              <a:t>被保険者</a:t>
            </a:r>
            <a:endParaRPr kumimoji="1" lang="ja-JP" altLang="en-US"/>
          </a:p>
        </p:txBody>
      </p:sp>
      <p:sp>
        <p:nvSpPr>
          <p:cNvPr id="21" name="テキスト ボックス 20">
            <a:extLst>
              <a:ext uri="{FF2B5EF4-FFF2-40B4-BE49-F238E27FC236}">
                <a16:creationId xmlns:a16="http://schemas.microsoft.com/office/drawing/2014/main" id="{70A0C198-6818-3243-A88B-94451EA481B5}"/>
              </a:ext>
            </a:extLst>
          </p:cNvPr>
          <p:cNvSpPr txBox="1"/>
          <p:nvPr/>
        </p:nvSpPr>
        <p:spPr>
          <a:xfrm>
            <a:off x="2472988" y="4144767"/>
            <a:ext cx="2000196" cy="523220"/>
          </a:xfrm>
          <a:prstGeom prst="rect">
            <a:avLst/>
          </a:prstGeom>
          <a:noFill/>
        </p:spPr>
        <p:txBody>
          <a:bodyPr wrap="square" rtlCol="0">
            <a:spAutoFit/>
          </a:bodyPr>
          <a:lstStyle/>
          <a:p>
            <a:r>
              <a:rPr kumimoji="1" lang="en-US" altLang="ja-JP" sz="2800" dirty="0">
                <a:solidFill>
                  <a:srgbClr val="FF0000"/>
                </a:solidFill>
              </a:rPr>
              <a:t>Leve</a:t>
            </a:r>
            <a:r>
              <a:rPr lang="en-US" altLang="ja-JP" sz="2800" dirty="0">
                <a:solidFill>
                  <a:srgbClr val="FF0000"/>
                </a:solidFill>
              </a:rPr>
              <a:t>l7</a:t>
            </a:r>
            <a:endParaRPr kumimoji="1" lang="ja-JP" altLang="en-US" sz="2800">
              <a:solidFill>
                <a:srgbClr val="FF0000"/>
              </a:solidFill>
            </a:endParaRPr>
          </a:p>
        </p:txBody>
      </p:sp>
      <p:sp>
        <p:nvSpPr>
          <p:cNvPr id="36" name="正方形/長方形 35">
            <a:extLst>
              <a:ext uri="{FF2B5EF4-FFF2-40B4-BE49-F238E27FC236}">
                <a16:creationId xmlns:a16="http://schemas.microsoft.com/office/drawing/2014/main" id="{918BCCE2-D42D-8E4E-AA86-400BCD6655C6}"/>
              </a:ext>
            </a:extLst>
          </p:cNvPr>
          <p:cNvSpPr/>
          <p:nvPr/>
        </p:nvSpPr>
        <p:spPr>
          <a:xfrm>
            <a:off x="1175351" y="3298558"/>
            <a:ext cx="2760692" cy="523220"/>
          </a:xfrm>
          <a:prstGeom prst="rect">
            <a:avLst/>
          </a:prstGeom>
        </p:spPr>
        <p:txBody>
          <a:bodyPr wrap="none">
            <a:spAutoFit/>
          </a:bodyPr>
          <a:lstStyle/>
          <a:p>
            <a:r>
              <a:rPr lang="ja-JP" altLang="en-US" sz="2800"/>
              <a:t>詐欺の注目法</a:t>
            </a:r>
            <a:r>
              <a:rPr lang="en-US" altLang="ja-JP" sz="2800" dirty="0"/>
              <a:t>[4]</a:t>
            </a:r>
            <a:endParaRPr lang="ja-JP" altLang="en-US" sz="2800"/>
          </a:p>
        </p:txBody>
      </p:sp>
      <p:sp>
        <p:nvSpPr>
          <p:cNvPr id="37" name="正方形/長方形 36">
            <a:extLst>
              <a:ext uri="{FF2B5EF4-FFF2-40B4-BE49-F238E27FC236}">
                <a16:creationId xmlns:a16="http://schemas.microsoft.com/office/drawing/2014/main" id="{85F35EC2-F51B-BF4E-A1F8-6B387F36F346}"/>
              </a:ext>
            </a:extLst>
          </p:cNvPr>
          <p:cNvSpPr/>
          <p:nvPr/>
        </p:nvSpPr>
        <p:spPr>
          <a:xfrm>
            <a:off x="5341520" y="3560168"/>
            <a:ext cx="1849375" cy="1042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E620B94C-AD0B-CD4F-89F6-B97BFD0E3351}"/>
              </a:ext>
            </a:extLst>
          </p:cNvPr>
          <p:cNvGrpSpPr/>
          <p:nvPr/>
        </p:nvGrpSpPr>
        <p:grpSpPr>
          <a:xfrm>
            <a:off x="5537898" y="3729958"/>
            <a:ext cx="1413089" cy="685743"/>
            <a:chOff x="5855525" y="3889881"/>
            <a:chExt cx="1413089" cy="685743"/>
          </a:xfrm>
        </p:grpSpPr>
        <p:sp>
          <p:nvSpPr>
            <p:cNvPr id="23" name="テキスト ボックス 22">
              <a:extLst>
                <a:ext uri="{FF2B5EF4-FFF2-40B4-BE49-F238E27FC236}">
                  <a16:creationId xmlns:a16="http://schemas.microsoft.com/office/drawing/2014/main" id="{F4BE914C-123C-4F42-9F19-542B49501D94}"/>
                </a:ext>
              </a:extLst>
            </p:cNvPr>
            <p:cNvSpPr txBox="1"/>
            <p:nvPr/>
          </p:nvSpPr>
          <p:spPr>
            <a:xfrm>
              <a:off x="6147738" y="3889881"/>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27" name="テキスト ボックス 26">
              <a:extLst>
                <a:ext uri="{FF2B5EF4-FFF2-40B4-BE49-F238E27FC236}">
                  <a16:creationId xmlns:a16="http://schemas.microsoft.com/office/drawing/2014/main" id="{314F2069-34ED-AA41-B591-80E958BB1BEF}"/>
                </a:ext>
              </a:extLst>
            </p:cNvPr>
            <p:cNvSpPr txBox="1"/>
            <p:nvPr/>
          </p:nvSpPr>
          <p:spPr>
            <a:xfrm>
              <a:off x="5988705" y="4055368"/>
              <a:ext cx="1120876" cy="369332"/>
            </a:xfrm>
            <a:prstGeom prst="rect">
              <a:avLst/>
            </a:prstGeom>
            <a:solidFill>
              <a:schemeClr val="bg1"/>
            </a:solidFill>
            <a:ln>
              <a:solidFill>
                <a:schemeClr val="accent1"/>
              </a:solidFill>
            </a:ln>
          </p:spPr>
          <p:txBody>
            <a:bodyPr wrap="square" rtlCol="0">
              <a:spAutoFit/>
            </a:bodyPr>
            <a:lstStyle/>
            <a:p>
              <a:endParaRPr kumimoji="1" lang="ja-JP" altLang="en-US"/>
            </a:p>
          </p:txBody>
        </p:sp>
        <p:sp>
          <p:nvSpPr>
            <p:cNvPr id="28" name="テキスト ボックス 27">
              <a:extLst>
                <a:ext uri="{FF2B5EF4-FFF2-40B4-BE49-F238E27FC236}">
                  <a16:creationId xmlns:a16="http://schemas.microsoft.com/office/drawing/2014/main" id="{72238B43-2815-A545-B542-B23F777F8459}"/>
                </a:ext>
              </a:extLst>
            </p:cNvPr>
            <p:cNvSpPr txBox="1"/>
            <p:nvPr/>
          </p:nvSpPr>
          <p:spPr>
            <a:xfrm>
              <a:off x="5855525" y="4206292"/>
              <a:ext cx="1120876" cy="369332"/>
            </a:xfrm>
            <a:prstGeom prst="rect">
              <a:avLst/>
            </a:prstGeom>
            <a:solidFill>
              <a:schemeClr val="bg1"/>
            </a:solidFill>
            <a:ln>
              <a:solidFill>
                <a:schemeClr val="accent1"/>
              </a:solidFill>
            </a:ln>
          </p:spPr>
          <p:txBody>
            <a:bodyPr wrap="square" rtlCol="0">
              <a:spAutoFit/>
            </a:bodyPr>
            <a:lstStyle/>
            <a:p>
              <a:r>
                <a:rPr lang="ja-JP" altLang="en-US"/>
                <a:t>医療行為</a:t>
              </a:r>
              <a:endParaRPr kumimoji="1" lang="ja-JP" altLang="en-US"/>
            </a:p>
          </p:txBody>
        </p:sp>
      </p:grpSp>
      <p:pic>
        <p:nvPicPr>
          <p:cNvPr id="29" name="グラフィックス 28" descr="ユーザー">
            <a:extLst>
              <a:ext uri="{FF2B5EF4-FFF2-40B4-BE49-F238E27FC236}">
                <a16:creationId xmlns:a16="http://schemas.microsoft.com/office/drawing/2014/main" id="{FC5FFA7A-3127-6645-9421-13C011252D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65640" y="3288018"/>
            <a:ext cx="1487869" cy="1487869"/>
          </a:xfrm>
          <a:prstGeom prst="rect">
            <a:avLst/>
          </a:prstGeom>
        </p:spPr>
      </p:pic>
      <p:pic>
        <p:nvPicPr>
          <p:cNvPr id="30" name="グラフィックス 29" descr="ユーザー">
            <a:extLst>
              <a:ext uri="{FF2B5EF4-FFF2-40B4-BE49-F238E27FC236}">
                <a16:creationId xmlns:a16="http://schemas.microsoft.com/office/drawing/2014/main" id="{0B7E0A9E-04FE-6E40-AD98-13C5789D9C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249" y="3250824"/>
            <a:ext cx="1487869" cy="1487869"/>
          </a:xfrm>
          <a:prstGeom prst="rect">
            <a:avLst/>
          </a:prstGeom>
        </p:spPr>
      </p:pic>
      <p:sp>
        <p:nvSpPr>
          <p:cNvPr id="31" name="円/楕円 30">
            <a:extLst>
              <a:ext uri="{FF2B5EF4-FFF2-40B4-BE49-F238E27FC236}">
                <a16:creationId xmlns:a16="http://schemas.microsoft.com/office/drawing/2014/main" id="{942FCA36-1BC6-6C4A-A2A0-55D16B3CE059}"/>
              </a:ext>
            </a:extLst>
          </p:cNvPr>
          <p:cNvSpPr/>
          <p:nvPr/>
        </p:nvSpPr>
        <p:spPr>
          <a:xfrm>
            <a:off x="7387273" y="3408768"/>
            <a:ext cx="1543050" cy="113689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B8DE9CD9-E023-3346-8378-289ED11762B7}"/>
              </a:ext>
            </a:extLst>
          </p:cNvPr>
          <p:cNvSpPr txBox="1"/>
          <p:nvPr/>
        </p:nvSpPr>
        <p:spPr>
          <a:xfrm>
            <a:off x="8785387" y="3531315"/>
            <a:ext cx="1485495" cy="369332"/>
          </a:xfrm>
          <a:prstGeom prst="rect">
            <a:avLst/>
          </a:prstGeom>
          <a:noFill/>
        </p:spPr>
        <p:txBody>
          <a:bodyPr wrap="square" rtlCol="0">
            <a:spAutoFit/>
          </a:bodyPr>
          <a:lstStyle/>
          <a:p>
            <a:r>
              <a:rPr lang="ja-JP" altLang="en-US"/>
              <a:t>グループ</a:t>
            </a:r>
            <a:endParaRPr kumimoji="1" lang="ja-JP" altLang="en-US"/>
          </a:p>
        </p:txBody>
      </p:sp>
      <p:pic>
        <p:nvPicPr>
          <p:cNvPr id="25" name="グラフィックス 24" descr="建物">
            <a:extLst>
              <a:ext uri="{FF2B5EF4-FFF2-40B4-BE49-F238E27FC236}">
                <a16:creationId xmlns:a16="http://schemas.microsoft.com/office/drawing/2014/main" id="{D0D71004-8CEE-BE45-AA3E-E2EB5B757E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7691" y="4957706"/>
            <a:ext cx="1172688" cy="1172688"/>
          </a:xfrm>
          <a:prstGeom prst="rect">
            <a:avLst/>
          </a:prstGeom>
        </p:spPr>
      </p:pic>
      <p:cxnSp>
        <p:nvCxnSpPr>
          <p:cNvPr id="26" name="直線コネクタ 25">
            <a:extLst>
              <a:ext uri="{FF2B5EF4-FFF2-40B4-BE49-F238E27FC236}">
                <a16:creationId xmlns:a16="http://schemas.microsoft.com/office/drawing/2014/main" id="{4FC80A91-2C66-EA45-B56D-164E7F327CB1}"/>
              </a:ext>
            </a:extLst>
          </p:cNvPr>
          <p:cNvCxnSpPr>
            <a:cxnSpLocks/>
          </p:cNvCxnSpPr>
          <p:nvPr/>
        </p:nvCxnSpPr>
        <p:spPr>
          <a:xfrm>
            <a:off x="4502083" y="4848251"/>
            <a:ext cx="332460" cy="802568"/>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0CFC8B27-E27C-DE42-B296-5E6DD4074906}"/>
              </a:ext>
            </a:extLst>
          </p:cNvPr>
          <p:cNvCxnSpPr>
            <a:cxnSpLocks/>
          </p:cNvCxnSpPr>
          <p:nvPr/>
        </p:nvCxnSpPr>
        <p:spPr>
          <a:xfrm flipH="1">
            <a:off x="6503616" y="4600054"/>
            <a:ext cx="541138" cy="1033953"/>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F2257527-9457-B24F-9AF9-FDFDF759EC6B}"/>
              </a:ext>
            </a:extLst>
          </p:cNvPr>
          <p:cNvSpPr txBox="1"/>
          <p:nvPr/>
        </p:nvSpPr>
        <p:spPr>
          <a:xfrm>
            <a:off x="5030252" y="6126715"/>
            <a:ext cx="1362096" cy="369332"/>
          </a:xfrm>
          <a:prstGeom prst="rect">
            <a:avLst/>
          </a:prstGeom>
          <a:noFill/>
        </p:spPr>
        <p:txBody>
          <a:bodyPr wrap="square" rtlCol="0">
            <a:spAutoFit/>
          </a:bodyPr>
          <a:lstStyle/>
          <a:p>
            <a:r>
              <a:rPr kumimoji="1" lang="ja-JP" altLang="en-US"/>
              <a:t>保険提供者</a:t>
            </a:r>
          </a:p>
        </p:txBody>
      </p:sp>
      <p:pic>
        <p:nvPicPr>
          <p:cNvPr id="39" name="グラフィックス 38" descr="建物">
            <a:extLst>
              <a:ext uri="{FF2B5EF4-FFF2-40B4-BE49-F238E27FC236}">
                <a16:creationId xmlns:a16="http://schemas.microsoft.com/office/drawing/2014/main" id="{51F11750-A0A8-A441-9B5E-A3A9337ED3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6978" y="4960055"/>
            <a:ext cx="1172688" cy="1172688"/>
          </a:xfrm>
          <a:prstGeom prst="rect">
            <a:avLst/>
          </a:prstGeom>
        </p:spPr>
      </p:pic>
    </p:spTree>
    <p:extLst>
      <p:ext uri="{BB962C8B-B14F-4D97-AF65-F5344CB8AC3E}">
        <p14:creationId xmlns:p14="http://schemas.microsoft.com/office/powerpoint/2010/main" val="668685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5A04CC76-6C93-4E4C-9469-26544916A237}"/>
              </a:ext>
            </a:extLst>
          </p:cNvPr>
          <p:cNvSpPr/>
          <p:nvPr/>
        </p:nvSpPr>
        <p:spPr>
          <a:xfrm>
            <a:off x="1030193" y="1343025"/>
            <a:ext cx="11104371" cy="444341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F1095F6-7592-584C-AA86-5715AEB7BD5D}"/>
              </a:ext>
            </a:extLst>
          </p:cNvPr>
          <p:cNvSpPr>
            <a:spLocks noGrp="1"/>
          </p:cNvSpPr>
          <p:nvPr>
            <p:ph type="title"/>
          </p:nvPr>
        </p:nvSpPr>
        <p:spPr/>
        <p:txBody>
          <a:bodyPr/>
          <a:lstStyle/>
          <a:p>
            <a:r>
              <a:rPr lang="ja-JP" altLang="en-US"/>
              <a:t>先行研究　</a:t>
            </a:r>
            <a:endParaRPr kumimoji="1" lang="ja-JP" altLang="en-US"/>
          </a:p>
        </p:txBody>
      </p:sp>
      <p:sp>
        <p:nvSpPr>
          <p:cNvPr id="3" name="コンテンツ プレースホルダー 2">
            <a:extLst>
              <a:ext uri="{FF2B5EF4-FFF2-40B4-BE49-F238E27FC236}">
                <a16:creationId xmlns:a16="http://schemas.microsoft.com/office/drawing/2014/main" id="{4EC7D1F8-10AA-6240-ACE6-28BA95D0955F}"/>
              </a:ext>
            </a:extLst>
          </p:cNvPr>
          <p:cNvSpPr>
            <a:spLocks noGrp="1"/>
          </p:cNvSpPr>
          <p:nvPr>
            <p:ph idx="1"/>
          </p:nvPr>
        </p:nvSpPr>
        <p:spPr>
          <a:xfrm>
            <a:off x="1428465" y="2099913"/>
            <a:ext cx="10706100" cy="3632840"/>
          </a:xfrm>
        </p:spPr>
        <p:txBody>
          <a:bodyPr>
            <a:normAutofit/>
          </a:bodyPr>
          <a:lstStyle/>
          <a:p>
            <a:r>
              <a:rPr lang="en-US" altLang="ja-JP" sz="2400" dirty="0">
                <a:solidFill>
                  <a:sysClr val="windowText" lastClr="000000"/>
                </a:solidFill>
                <a:latin typeface="+mn-ea"/>
              </a:rPr>
              <a:t>Medicare Provider Utilization and Payment Data</a:t>
            </a:r>
            <a:r>
              <a:rPr lang="ja-JP" altLang="en-US" sz="2400">
                <a:solidFill>
                  <a:sysClr val="windowText" lastClr="000000"/>
                </a:solidFill>
                <a:latin typeface="+mn-ea"/>
              </a:rPr>
              <a:t>の</a:t>
            </a:r>
            <a:r>
              <a:rPr lang="en-US" altLang="ja-JP" sz="2400" dirty="0">
                <a:solidFill>
                  <a:sysClr val="windowText" lastClr="000000"/>
                </a:solidFill>
                <a:latin typeface="+mn-ea"/>
              </a:rPr>
              <a:t>50%</a:t>
            </a:r>
            <a:r>
              <a:rPr lang="ja-JP" altLang="en-US" sz="2400">
                <a:solidFill>
                  <a:sysClr val="windowText" lastClr="000000"/>
                </a:solidFill>
                <a:latin typeface="+mn-ea"/>
              </a:rPr>
              <a:t>のデータ</a:t>
            </a:r>
            <a:endParaRPr lang="en-US" altLang="ja-JP" sz="2400" dirty="0">
              <a:solidFill>
                <a:sysClr val="windowText" lastClr="000000"/>
              </a:solidFill>
              <a:latin typeface="+mn-ea"/>
            </a:endParaRPr>
          </a:p>
          <a:p>
            <a:r>
              <a:rPr lang="ja-JP" altLang="en-US" sz="2400">
                <a:solidFill>
                  <a:sysClr val="windowText" lastClr="000000"/>
                </a:solidFill>
                <a:latin typeface="+mn-ea"/>
              </a:rPr>
              <a:t>特徴量</a:t>
            </a:r>
            <a:r>
              <a:rPr lang="en-US" altLang="ja-JP" sz="2400" dirty="0">
                <a:solidFill>
                  <a:sysClr val="windowText" lastClr="000000"/>
                </a:solidFill>
                <a:latin typeface="+mn-ea"/>
              </a:rPr>
              <a:t>:</a:t>
            </a:r>
            <a:r>
              <a:rPr lang="ja-JP" altLang="en-US" sz="2400">
                <a:solidFill>
                  <a:sysClr val="windowText" lastClr="000000"/>
                </a:solidFill>
                <a:latin typeface="+mn-ea"/>
              </a:rPr>
              <a:t> 全医療行為の</a:t>
            </a:r>
            <a:r>
              <a:rPr lang="ja-JP" altLang="en-US" sz="2400">
                <a:solidFill>
                  <a:srgbClr val="0070C0"/>
                </a:solidFill>
                <a:latin typeface="+mn-ea"/>
              </a:rPr>
              <a:t>年間治療回数・患者数・日毎の患者数</a:t>
            </a:r>
            <a:r>
              <a:rPr lang="en-US" altLang="ja-JP" sz="2400" dirty="0">
                <a:solidFill>
                  <a:srgbClr val="0070C0"/>
                </a:solidFill>
                <a:latin typeface="+mn-ea"/>
              </a:rPr>
              <a:t>/</a:t>
            </a:r>
            <a:r>
              <a:rPr lang="ja-JP" altLang="en-US" sz="2400">
                <a:solidFill>
                  <a:srgbClr val="0070C0"/>
                </a:solidFill>
                <a:latin typeface="+mn-ea"/>
              </a:rPr>
              <a:t>日毎の治療回数・年間医療費請求額・年間医療費</a:t>
            </a:r>
            <a:r>
              <a:rPr lang="ja-JP" altLang="en-US" sz="2400">
                <a:solidFill>
                  <a:schemeClr val="tx1"/>
                </a:solidFill>
                <a:latin typeface="+mn-ea"/>
              </a:rPr>
              <a:t>の標準偏差・最小値・最大値・中央値・合計値・平均値，男女のカテゴリ，専門科のカテゴリ</a:t>
            </a:r>
            <a:endParaRPr lang="en-US" altLang="ja-JP" sz="2400" dirty="0">
              <a:solidFill>
                <a:sysClr val="windowText" lastClr="000000"/>
              </a:solidFill>
              <a:latin typeface="+mn-ea"/>
            </a:endParaRPr>
          </a:p>
          <a:p>
            <a:pPr>
              <a:buFont typeface="Wingdings" pitchFamily="2" charset="2"/>
              <a:buChar char="n"/>
            </a:pPr>
            <a:r>
              <a:rPr lang="en-US" altLang="ja-JP" sz="2400" dirty="0">
                <a:solidFill>
                  <a:schemeClr val="tx1"/>
                </a:solidFill>
                <a:latin typeface="+mn-ea"/>
              </a:rPr>
              <a:t>LOF</a:t>
            </a:r>
            <a:r>
              <a:rPr lang="ja-JP" altLang="en-US" sz="2400">
                <a:solidFill>
                  <a:sysClr val="windowText" lastClr="000000"/>
                </a:solidFill>
                <a:latin typeface="+mn-ea"/>
              </a:rPr>
              <a:t>・</a:t>
            </a:r>
            <a:r>
              <a:rPr lang="en-US" altLang="ja-JP" sz="2400" dirty="0">
                <a:solidFill>
                  <a:sysClr val="windowText" lastClr="000000"/>
                </a:solidFill>
                <a:latin typeface="+mn-ea"/>
              </a:rPr>
              <a:t>KNN</a:t>
            </a:r>
            <a:r>
              <a:rPr lang="ja-JP" altLang="en-US" sz="2400">
                <a:solidFill>
                  <a:sysClr val="windowText" lastClr="000000"/>
                </a:solidFill>
                <a:latin typeface="+mn-ea"/>
              </a:rPr>
              <a:t>・</a:t>
            </a:r>
            <a:r>
              <a:rPr lang="en-US" altLang="ja-JP" sz="2400" dirty="0">
                <a:solidFill>
                  <a:sysClr val="windowText" lastClr="000000"/>
                </a:solidFill>
                <a:latin typeface="+mn-ea"/>
              </a:rPr>
              <a:t>AE</a:t>
            </a:r>
            <a:r>
              <a:rPr lang="ja-JP" altLang="en-US" sz="2400">
                <a:solidFill>
                  <a:sysClr val="windowText" lastClr="000000"/>
                </a:solidFill>
                <a:latin typeface="+mn-ea"/>
              </a:rPr>
              <a:t>・</a:t>
            </a:r>
            <a:r>
              <a:rPr lang="en-US" altLang="ja-JP" sz="2400" dirty="0">
                <a:solidFill>
                  <a:sysClr val="windowText" lastClr="000000"/>
                </a:solidFill>
                <a:latin typeface="+mn-ea"/>
              </a:rPr>
              <a:t>IF</a:t>
            </a:r>
            <a:r>
              <a:rPr lang="ja-JP" altLang="en-US" sz="2400">
                <a:solidFill>
                  <a:sysClr val="windowText" lastClr="000000"/>
                </a:solidFill>
                <a:latin typeface="+mn-ea"/>
              </a:rPr>
              <a:t>・</a:t>
            </a:r>
            <a:r>
              <a:rPr lang="en-US" altLang="ja-JP" sz="2400" dirty="0">
                <a:solidFill>
                  <a:sysClr val="windowText" lastClr="000000"/>
                </a:solidFill>
                <a:latin typeface="+mn-ea"/>
              </a:rPr>
              <a:t>URF</a:t>
            </a:r>
            <a:r>
              <a:rPr lang="ja-JP" altLang="en-US" sz="2400">
                <a:solidFill>
                  <a:sysClr val="windowText" lastClr="000000"/>
                </a:solidFill>
                <a:latin typeface="+mn-ea"/>
              </a:rPr>
              <a:t>で外れ値検出</a:t>
            </a:r>
            <a:endParaRPr lang="en-US" altLang="ja-JP" sz="2400" dirty="0">
              <a:solidFill>
                <a:sysClr val="windowText" lastClr="000000"/>
              </a:solidFill>
              <a:latin typeface="+mn-ea"/>
            </a:endParaRPr>
          </a:p>
          <a:p>
            <a:pPr>
              <a:buFont typeface="Wingdings" pitchFamily="2" charset="2"/>
              <a:buChar char="n"/>
            </a:pPr>
            <a:r>
              <a:rPr lang="ja-JP" altLang="en-US" sz="2400">
                <a:solidFill>
                  <a:sysClr val="windowText" lastClr="000000"/>
                </a:solidFill>
                <a:latin typeface="+mn-ea"/>
              </a:rPr>
              <a:t>ラベルとして</a:t>
            </a:r>
            <a:r>
              <a:rPr lang="en-US" altLang="ja-JP" sz="2400" dirty="0">
                <a:solidFill>
                  <a:sysClr val="windowText" lastClr="000000"/>
                </a:solidFill>
                <a:latin typeface="+mn-ea"/>
              </a:rPr>
              <a:t>LEIE</a:t>
            </a:r>
            <a:r>
              <a:rPr lang="ja-JP" altLang="en-US" sz="2400">
                <a:solidFill>
                  <a:sysClr val="windowText" lastClr="000000"/>
                </a:solidFill>
                <a:latin typeface="+mn-ea"/>
              </a:rPr>
              <a:t>を使用し評価</a:t>
            </a:r>
            <a:endParaRPr lang="en-US" altLang="ja-JP" sz="2400" dirty="0">
              <a:solidFill>
                <a:sysClr val="windowText" lastClr="000000"/>
              </a:solidFill>
              <a:latin typeface="+mn-ea"/>
            </a:endParaRPr>
          </a:p>
          <a:p>
            <a:pPr marL="0" indent="0">
              <a:buNone/>
            </a:pPr>
            <a:endParaRPr lang="en-US" altLang="ja-JP" sz="2400" dirty="0">
              <a:solidFill>
                <a:sysClr val="windowText" lastClr="000000"/>
              </a:solidFill>
              <a:latin typeface="+mn-ea"/>
            </a:endParaRPr>
          </a:p>
          <a:p>
            <a:endParaRPr lang="en-US" altLang="ja-JP" sz="2400" dirty="0">
              <a:solidFill>
                <a:sysClr val="windowText" lastClr="000000"/>
              </a:solidFill>
              <a:latin typeface="+mn-ea"/>
            </a:endParaRPr>
          </a:p>
        </p:txBody>
      </p:sp>
      <p:sp>
        <p:nvSpPr>
          <p:cNvPr id="4" name="日付プレースホルダー 3">
            <a:extLst>
              <a:ext uri="{FF2B5EF4-FFF2-40B4-BE49-F238E27FC236}">
                <a16:creationId xmlns:a16="http://schemas.microsoft.com/office/drawing/2014/main" id="{60624FA2-1EF0-2E4B-B2FC-B8EED4355784}"/>
              </a:ext>
            </a:extLst>
          </p:cNvPr>
          <p:cNvSpPr>
            <a:spLocks noGrp="1"/>
          </p:cNvSpPr>
          <p:nvPr>
            <p:ph type="dt" sz="half" idx="10"/>
          </p:nvPr>
        </p:nvSpPr>
        <p:spPr/>
        <p:txBody>
          <a:bodyPr/>
          <a:lstStyle/>
          <a:p>
            <a:fld id="{F20B1AC1-2631-914F-929B-362E32773A49}"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026A0DFF-9799-C646-B2A8-4A063631E241}"/>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351B6807-000A-F44C-BF0C-62C74478E259}"/>
              </a:ext>
            </a:extLst>
          </p:cNvPr>
          <p:cNvSpPr>
            <a:spLocks noGrp="1"/>
          </p:cNvSpPr>
          <p:nvPr>
            <p:ph type="sldNum" sz="quarter" idx="12"/>
          </p:nvPr>
        </p:nvSpPr>
        <p:spPr/>
        <p:txBody>
          <a:bodyPr/>
          <a:lstStyle/>
          <a:p>
            <a:fld id="{C396DE94-E78B-4743-9932-E18BCB9B557B}" type="slidenum">
              <a:rPr kumimoji="1" lang="ja-JP" altLang="en-US" smtClean="0"/>
              <a:t>8</a:t>
            </a:fld>
            <a:endParaRPr kumimoji="1" lang="ja-JP" altLang="en-US"/>
          </a:p>
        </p:txBody>
      </p:sp>
      <p:sp>
        <p:nvSpPr>
          <p:cNvPr id="13" name="タイトル 1">
            <a:extLst>
              <a:ext uri="{FF2B5EF4-FFF2-40B4-BE49-F238E27FC236}">
                <a16:creationId xmlns:a16="http://schemas.microsoft.com/office/drawing/2014/main" id="{9F5470F8-71CA-9F41-9601-63C0C63E1F6F}"/>
              </a:ext>
            </a:extLst>
          </p:cNvPr>
          <p:cNvSpPr txBox="1">
            <a:spLocks/>
          </p:cNvSpPr>
          <p:nvPr/>
        </p:nvSpPr>
        <p:spPr>
          <a:xfrm>
            <a:off x="1030194" y="1613174"/>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800" b="1"/>
              <a:t>手法</a:t>
            </a:r>
          </a:p>
        </p:txBody>
      </p:sp>
      <p:grpSp>
        <p:nvGrpSpPr>
          <p:cNvPr id="8" name="グループ化 7">
            <a:extLst>
              <a:ext uri="{FF2B5EF4-FFF2-40B4-BE49-F238E27FC236}">
                <a16:creationId xmlns:a16="http://schemas.microsoft.com/office/drawing/2014/main" id="{5DEBB4B1-9054-CF44-9639-181FF06CF604}"/>
              </a:ext>
            </a:extLst>
          </p:cNvPr>
          <p:cNvGrpSpPr/>
          <p:nvPr/>
        </p:nvGrpSpPr>
        <p:grpSpPr>
          <a:xfrm>
            <a:off x="1030194" y="4695431"/>
            <a:ext cx="10663981" cy="1318878"/>
            <a:chOff x="1030194" y="4695431"/>
            <a:chExt cx="10663981" cy="1318878"/>
          </a:xfrm>
        </p:grpSpPr>
        <p:sp>
          <p:nvSpPr>
            <p:cNvPr id="21" name="テキスト ボックス 20">
              <a:extLst>
                <a:ext uri="{FF2B5EF4-FFF2-40B4-BE49-F238E27FC236}">
                  <a16:creationId xmlns:a16="http://schemas.microsoft.com/office/drawing/2014/main" id="{AC0FA43F-5697-9748-A74F-E5893B405BCC}"/>
                </a:ext>
              </a:extLst>
            </p:cNvPr>
            <p:cNvSpPr txBox="1"/>
            <p:nvPr/>
          </p:nvSpPr>
          <p:spPr>
            <a:xfrm>
              <a:off x="1160012" y="4695431"/>
              <a:ext cx="10534163" cy="523220"/>
            </a:xfrm>
            <a:prstGeom prst="rect">
              <a:avLst/>
            </a:prstGeom>
            <a:noFill/>
          </p:spPr>
          <p:txBody>
            <a:bodyPr wrap="square" rtlCol="0">
              <a:spAutoFit/>
            </a:bodyPr>
            <a:lstStyle/>
            <a:p>
              <a:r>
                <a:rPr lang="ja-JP" altLang="en-US" sz="2800" b="1"/>
                <a:t>評価</a:t>
              </a:r>
              <a:endParaRPr kumimoji="1" lang="en-US" altLang="ja-JP" sz="2800" b="1" dirty="0"/>
            </a:p>
          </p:txBody>
        </p:sp>
        <p:sp>
          <p:nvSpPr>
            <p:cNvPr id="22" name="正方形/長方形 21">
              <a:extLst>
                <a:ext uri="{FF2B5EF4-FFF2-40B4-BE49-F238E27FC236}">
                  <a16:creationId xmlns:a16="http://schemas.microsoft.com/office/drawing/2014/main" id="{CE70A3C2-7EF1-0444-99E6-1396B423F318}"/>
                </a:ext>
              </a:extLst>
            </p:cNvPr>
            <p:cNvSpPr/>
            <p:nvPr/>
          </p:nvSpPr>
          <p:spPr>
            <a:xfrm>
              <a:off x="1030194" y="5121757"/>
              <a:ext cx="8824742" cy="892552"/>
            </a:xfrm>
            <a:prstGeom prst="rect">
              <a:avLst/>
            </a:prstGeom>
          </p:spPr>
          <p:txBody>
            <a:bodyPr wrap="square">
              <a:spAutoFit/>
            </a:bodyPr>
            <a:lstStyle/>
            <a:p>
              <a:pPr lvl="1"/>
              <a:r>
                <a:rPr lang="en-US" altLang="ja-JP" sz="2400" dirty="0">
                  <a:solidFill>
                    <a:sysClr val="windowText" lastClr="000000"/>
                  </a:solidFill>
                </a:rPr>
                <a:t>TPR</a:t>
              </a:r>
              <a:r>
                <a:rPr lang="ja-JP" altLang="en-US" sz="2400">
                  <a:solidFill>
                    <a:sysClr val="windowText" lastClr="000000"/>
                  </a:solidFill>
                </a:rPr>
                <a:t>・</a:t>
              </a:r>
              <a:r>
                <a:rPr lang="en-US" altLang="ja-JP" sz="2400" dirty="0">
                  <a:solidFill>
                    <a:sysClr val="windowText" lastClr="000000"/>
                  </a:solidFill>
                </a:rPr>
                <a:t>TNR</a:t>
              </a:r>
              <a:r>
                <a:rPr lang="ja-JP" altLang="en-US" sz="2400">
                  <a:solidFill>
                    <a:sysClr val="windowText" lastClr="000000"/>
                  </a:solidFill>
                </a:rPr>
                <a:t>・</a:t>
              </a:r>
              <a:r>
                <a:rPr lang="en-US" altLang="ja-JP" sz="2400" dirty="0">
                  <a:solidFill>
                    <a:sysClr val="windowText" lastClr="000000"/>
                  </a:solidFill>
                </a:rPr>
                <a:t>ROC</a:t>
              </a:r>
              <a:r>
                <a:rPr lang="ja-JP" altLang="en-US" sz="2400">
                  <a:solidFill>
                    <a:sysClr val="windowText" lastClr="000000"/>
                  </a:solidFill>
                </a:rPr>
                <a:t>曲線・</a:t>
              </a:r>
              <a:r>
                <a:rPr lang="en-US" altLang="ja-JP" sz="2400" dirty="0">
                  <a:solidFill>
                    <a:sysClr val="windowText" lastClr="000000"/>
                  </a:solidFill>
                </a:rPr>
                <a:t>AUC</a:t>
              </a:r>
            </a:p>
            <a:p>
              <a:pPr marL="914400" lvl="1" indent="-457200">
                <a:buFont typeface="Arial" panose="020B0604020202020204" pitchFamily="34" charset="0"/>
                <a:buChar char="•"/>
              </a:pPr>
              <a:endParaRPr lang="en-US" altLang="ja-JP" sz="2800" dirty="0">
                <a:solidFill>
                  <a:sysClr val="windowText" lastClr="000000"/>
                </a:solidFill>
              </a:endParaRPr>
            </a:p>
          </p:txBody>
        </p:sp>
      </p:grpSp>
      <p:sp>
        <p:nvSpPr>
          <p:cNvPr id="19" name="テキスト ボックス 18">
            <a:extLst>
              <a:ext uri="{FF2B5EF4-FFF2-40B4-BE49-F238E27FC236}">
                <a16:creationId xmlns:a16="http://schemas.microsoft.com/office/drawing/2014/main" id="{B6F54998-B563-9A4B-A356-7E8A818E2B41}"/>
              </a:ext>
            </a:extLst>
          </p:cNvPr>
          <p:cNvSpPr txBox="1"/>
          <p:nvPr/>
        </p:nvSpPr>
        <p:spPr>
          <a:xfrm>
            <a:off x="968509" y="843691"/>
            <a:ext cx="4862285" cy="523220"/>
          </a:xfrm>
          <a:prstGeom prst="rect">
            <a:avLst/>
          </a:prstGeom>
          <a:noFill/>
        </p:spPr>
        <p:txBody>
          <a:bodyPr wrap="square" rtlCol="0">
            <a:spAutoFit/>
          </a:bodyPr>
          <a:lstStyle/>
          <a:p>
            <a:r>
              <a:rPr lang="en-US" altLang="ja-JP" sz="2800" b="1" dirty="0"/>
              <a:t>Richard</a:t>
            </a:r>
            <a:r>
              <a:rPr kumimoji="1" lang="ja-JP" altLang="en-US" sz="2800" b="1"/>
              <a:t>らの手法</a:t>
            </a:r>
            <a:r>
              <a:rPr kumimoji="1" lang="en-US" altLang="ja-JP" sz="2800" b="1" dirty="0"/>
              <a:t>[9]</a:t>
            </a:r>
          </a:p>
        </p:txBody>
      </p:sp>
      <p:sp>
        <p:nvSpPr>
          <p:cNvPr id="14" name="正方形/長方形 13">
            <a:extLst>
              <a:ext uri="{FF2B5EF4-FFF2-40B4-BE49-F238E27FC236}">
                <a16:creationId xmlns:a16="http://schemas.microsoft.com/office/drawing/2014/main" id="{C1D88FD0-5BB6-6B4F-8650-04AEA468220F}"/>
              </a:ext>
            </a:extLst>
          </p:cNvPr>
          <p:cNvSpPr/>
          <p:nvPr/>
        </p:nvSpPr>
        <p:spPr>
          <a:xfrm>
            <a:off x="5076750" y="558355"/>
            <a:ext cx="6951280" cy="646331"/>
          </a:xfrm>
          <a:prstGeom prst="rect">
            <a:avLst/>
          </a:prstGeom>
        </p:spPr>
        <p:txBody>
          <a:bodyPr wrap="square">
            <a:spAutoFit/>
          </a:bodyPr>
          <a:lstStyle/>
          <a:p>
            <a:r>
              <a:rPr lang="en" altLang="ja-JP" sz="1200" dirty="0"/>
              <a:t>[9]  Richard </a:t>
            </a:r>
            <a:r>
              <a:rPr lang="en" altLang="ja-JP" sz="1200" dirty="0" err="1"/>
              <a:t>Bauder</a:t>
            </a:r>
            <a:r>
              <a:rPr lang="en" altLang="ja-JP" sz="1200" dirty="0"/>
              <a:t>, Raquel da Rosa, and </a:t>
            </a:r>
            <a:r>
              <a:rPr lang="en" altLang="ja-JP" sz="1200" dirty="0" err="1"/>
              <a:t>Taghi</a:t>
            </a:r>
            <a:r>
              <a:rPr lang="en" altLang="ja-JP" sz="1200" dirty="0"/>
              <a:t> </a:t>
            </a:r>
            <a:r>
              <a:rPr lang="en" altLang="ja-JP" sz="1200" dirty="0" err="1"/>
              <a:t>Khoshgoftaar</a:t>
            </a:r>
            <a:r>
              <a:rPr lang="en" altLang="ja-JP" sz="1200" dirty="0"/>
              <a:t>. Identifying </a:t>
            </a:r>
            <a:r>
              <a:rPr lang="en" altLang="ja-JP" sz="1200" dirty="0" err="1"/>
              <a:t>medicare</a:t>
            </a:r>
            <a:r>
              <a:rPr lang="en" altLang="ja-JP" sz="1200" dirty="0"/>
              <a:t> provider fraud with unsupervised machine learning. In </a:t>
            </a:r>
            <a:r>
              <a:rPr lang="en" altLang="ja-JP" sz="1200" i="1" dirty="0"/>
              <a:t>2018 IEEE International Conference on Information Reuse and Integration (IRI)</a:t>
            </a:r>
            <a:r>
              <a:rPr lang="en" altLang="ja-JP" sz="1200" dirty="0"/>
              <a:t>, pages 285–292. IEEE, 2018. </a:t>
            </a:r>
          </a:p>
        </p:txBody>
      </p:sp>
    </p:spTree>
    <p:extLst>
      <p:ext uri="{BB962C8B-B14F-4D97-AF65-F5344CB8AC3E}">
        <p14:creationId xmlns:p14="http://schemas.microsoft.com/office/powerpoint/2010/main" val="1697035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5D75AED5-0CCF-274B-B861-FAC112BC7711}"/>
              </a:ext>
            </a:extLst>
          </p:cNvPr>
          <p:cNvSpPr/>
          <p:nvPr/>
        </p:nvSpPr>
        <p:spPr>
          <a:xfrm>
            <a:off x="1030194" y="1343025"/>
            <a:ext cx="10906396" cy="470305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2563550-ECD3-C14D-BABF-609D87E239DF}"/>
              </a:ext>
            </a:extLst>
          </p:cNvPr>
          <p:cNvSpPr>
            <a:spLocks noGrp="1"/>
          </p:cNvSpPr>
          <p:nvPr>
            <p:ph type="title"/>
          </p:nvPr>
        </p:nvSpPr>
        <p:spPr>
          <a:xfrm>
            <a:off x="771525" y="72094"/>
            <a:ext cx="9601200" cy="688742"/>
          </a:xfrm>
        </p:spPr>
        <p:txBody>
          <a:bodyPr>
            <a:normAutofit fontScale="90000"/>
          </a:bodyPr>
          <a:lstStyle/>
          <a:p>
            <a:r>
              <a:rPr lang="ja-JP" altLang="en-US"/>
              <a:t>先行研究</a:t>
            </a:r>
            <a:r>
              <a:rPr kumimoji="1" lang="ja-JP" altLang="en-US"/>
              <a:t>　</a:t>
            </a:r>
            <a:r>
              <a:rPr lang="ja-JP" altLang="en-US"/>
              <a:t>特徴ベクトル</a:t>
            </a:r>
            <a:endParaRPr kumimoji="1" lang="ja-JP" altLang="en-US"/>
          </a:p>
        </p:txBody>
      </p:sp>
      <p:sp>
        <p:nvSpPr>
          <p:cNvPr id="4" name="日付プレースホルダー 3">
            <a:extLst>
              <a:ext uri="{FF2B5EF4-FFF2-40B4-BE49-F238E27FC236}">
                <a16:creationId xmlns:a16="http://schemas.microsoft.com/office/drawing/2014/main" id="{CAF63BD7-D5FD-8141-B602-049CF0885D48}"/>
              </a:ext>
            </a:extLst>
          </p:cNvPr>
          <p:cNvSpPr>
            <a:spLocks noGrp="1"/>
          </p:cNvSpPr>
          <p:nvPr>
            <p:ph type="dt" sz="half" idx="10"/>
          </p:nvPr>
        </p:nvSpPr>
        <p:spPr/>
        <p:txBody>
          <a:bodyPr/>
          <a:lstStyle/>
          <a:p>
            <a:fld id="{AB47BC28-CA7E-2947-89CF-A85D859C5743}" type="datetime1">
              <a:rPr kumimoji="1" lang="ja-JP" altLang="en-US" smtClean="0"/>
              <a:t>2019/2/12</a:t>
            </a:fld>
            <a:endParaRPr kumimoji="1" lang="ja-JP" altLang="en-US"/>
          </a:p>
        </p:txBody>
      </p:sp>
      <p:sp>
        <p:nvSpPr>
          <p:cNvPr id="5" name="フッター プレースホルダー 4">
            <a:extLst>
              <a:ext uri="{FF2B5EF4-FFF2-40B4-BE49-F238E27FC236}">
                <a16:creationId xmlns:a16="http://schemas.microsoft.com/office/drawing/2014/main" id="{72FAF62C-6CF7-AC41-8EEE-8DE75D7A22BD}"/>
              </a:ext>
            </a:extLst>
          </p:cNvPr>
          <p:cNvSpPr>
            <a:spLocks noGrp="1"/>
          </p:cNvSpPr>
          <p:nvPr>
            <p:ph type="ftr" sz="quarter" idx="11"/>
          </p:nvPr>
        </p:nvSpPr>
        <p:spPr/>
        <p:txBody>
          <a:bodyPr/>
          <a:lstStyle/>
          <a:p>
            <a:r>
              <a:rPr kumimoji="1" lang="zh-CN" altLang="en-US"/>
              <a:t>物理統計学分野　京都大学大学院情報学研究科　河盛亮介</a:t>
            </a:r>
            <a:endParaRPr kumimoji="1" lang="ja-JP" altLang="en-US"/>
          </a:p>
        </p:txBody>
      </p:sp>
      <p:sp>
        <p:nvSpPr>
          <p:cNvPr id="6" name="スライド番号プレースホルダー 5">
            <a:extLst>
              <a:ext uri="{FF2B5EF4-FFF2-40B4-BE49-F238E27FC236}">
                <a16:creationId xmlns:a16="http://schemas.microsoft.com/office/drawing/2014/main" id="{E79316E9-5C47-3940-8BDA-5929A6024EE3}"/>
              </a:ext>
            </a:extLst>
          </p:cNvPr>
          <p:cNvSpPr>
            <a:spLocks noGrp="1"/>
          </p:cNvSpPr>
          <p:nvPr>
            <p:ph type="sldNum" sz="quarter" idx="12"/>
          </p:nvPr>
        </p:nvSpPr>
        <p:spPr/>
        <p:txBody>
          <a:bodyPr/>
          <a:lstStyle/>
          <a:p>
            <a:fld id="{C396DE94-E78B-4743-9932-E18BCB9B557B}" type="slidenum">
              <a:rPr kumimoji="1" lang="ja-JP" altLang="en-US" smtClean="0"/>
              <a:t>9</a:t>
            </a:fld>
            <a:endParaRPr kumimoji="1" lang="ja-JP" altLang="en-US"/>
          </a:p>
        </p:txBody>
      </p:sp>
      <p:graphicFrame>
        <p:nvGraphicFramePr>
          <p:cNvPr id="3" name="表 2">
            <a:extLst>
              <a:ext uri="{FF2B5EF4-FFF2-40B4-BE49-F238E27FC236}">
                <a16:creationId xmlns:a16="http://schemas.microsoft.com/office/drawing/2014/main" id="{983A783E-9B2A-7A45-9C8A-2449290D615E}"/>
              </a:ext>
            </a:extLst>
          </p:cNvPr>
          <p:cNvGraphicFramePr>
            <a:graphicFrameLocks noGrp="1"/>
          </p:cNvGraphicFramePr>
          <p:nvPr>
            <p:extLst>
              <p:ext uri="{D42A27DB-BD31-4B8C-83A1-F6EECF244321}">
                <p14:modId xmlns:p14="http://schemas.microsoft.com/office/powerpoint/2010/main" val="3587374383"/>
              </p:ext>
            </p:extLst>
          </p:nvPr>
        </p:nvGraphicFramePr>
        <p:xfrm>
          <a:off x="1214439" y="1928813"/>
          <a:ext cx="10235442" cy="1831279"/>
        </p:xfrm>
        <a:graphic>
          <a:graphicData uri="http://schemas.openxmlformats.org/drawingml/2006/table">
            <a:tbl>
              <a:tblPr firstRow="1" firstCol="1" bandRow="1">
                <a:tableStyleId>{5C22544A-7EE6-4342-B048-85BDC9FD1C3A}</a:tableStyleId>
              </a:tblPr>
              <a:tblGrid>
                <a:gridCol w="1483782">
                  <a:extLst>
                    <a:ext uri="{9D8B030D-6E8A-4147-A177-3AD203B41FA5}">
                      <a16:colId xmlns:a16="http://schemas.microsoft.com/office/drawing/2014/main" val="3153752389"/>
                    </a:ext>
                  </a:extLst>
                </a:gridCol>
                <a:gridCol w="1686267">
                  <a:extLst>
                    <a:ext uri="{9D8B030D-6E8A-4147-A177-3AD203B41FA5}">
                      <a16:colId xmlns:a16="http://schemas.microsoft.com/office/drawing/2014/main" val="2604613154"/>
                    </a:ext>
                  </a:extLst>
                </a:gridCol>
                <a:gridCol w="1387662">
                  <a:extLst>
                    <a:ext uri="{9D8B030D-6E8A-4147-A177-3AD203B41FA5}">
                      <a16:colId xmlns:a16="http://schemas.microsoft.com/office/drawing/2014/main" val="1989076258"/>
                    </a:ext>
                  </a:extLst>
                </a:gridCol>
                <a:gridCol w="3322600">
                  <a:extLst>
                    <a:ext uri="{9D8B030D-6E8A-4147-A177-3AD203B41FA5}">
                      <a16:colId xmlns:a16="http://schemas.microsoft.com/office/drawing/2014/main" val="2528967130"/>
                    </a:ext>
                  </a:extLst>
                </a:gridCol>
                <a:gridCol w="2355131">
                  <a:extLst>
                    <a:ext uri="{9D8B030D-6E8A-4147-A177-3AD203B41FA5}">
                      <a16:colId xmlns:a16="http://schemas.microsoft.com/office/drawing/2014/main" val="1976433726"/>
                    </a:ext>
                  </a:extLst>
                </a:gridCol>
              </a:tblGrid>
              <a:tr h="610427">
                <a:tc>
                  <a:txBody>
                    <a:bodyPr/>
                    <a:lstStyle/>
                    <a:p>
                      <a:pPr algn="just" fontAlgn="auto">
                        <a:spcAft>
                          <a:spcPts val="0"/>
                        </a:spcAft>
                      </a:pPr>
                      <a:r>
                        <a:rPr lang="en-US" altLang="ja-JP" sz="1200" kern="0" dirty="0">
                          <a:effectLst/>
                          <a:latin typeface="+mn-lt"/>
                          <a:ea typeface="ＭＳ 明朝" panose="02020609040205080304" pitchFamily="49" charset="-128"/>
                          <a:cs typeface="Tahoma" panose="020B0604030504040204" pitchFamily="34" charset="0"/>
                        </a:rPr>
                        <a:t>NPI</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err="1">
                          <a:effectLst/>
                          <a:latin typeface="+mn-lt"/>
                        </a:rPr>
                        <a:t>hcpcs_code</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err="1">
                          <a:effectLst/>
                          <a:latin typeface="+mn-lt"/>
                          <a:ea typeface="ＭＳ 明朝" panose="02020609040205080304" pitchFamily="49" charset="-128"/>
                          <a:cs typeface="Tahoma" panose="020B0604030504040204" pitchFamily="34" charset="0"/>
                        </a:rPr>
                        <a:t>Provider_gender</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err="1">
                          <a:effectLst/>
                          <a:latin typeface="+mn-lt"/>
                          <a:ea typeface="ＭＳ 明朝" panose="02020609040205080304" pitchFamily="49" charset="-128"/>
                          <a:cs typeface="Tahoma" panose="020B0604030504040204" pitchFamily="34" charset="0"/>
                        </a:rPr>
                        <a:t>Provider_type</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err="1">
                          <a:effectLst/>
                          <a:latin typeface="+mn-lt"/>
                        </a:rPr>
                        <a:t>average_medicare_submitted_amount</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275034472"/>
                  </a:ext>
                </a:extLst>
              </a:tr>
              <a:tr h="305213">
                <a:tc>
                  <a:txBody>
                    <a:bodyPr/>
                    <a:lstStyle/>
                    <a:p>
                      <a:pPr algn="just" fontAlgn="auto">
                        <a:spcAft>
                          <a:spcPts val="0"/>
                        </a:spcAft>
                      </a:pPr>
                      <a:r>
                        <a:rPr lang="en-US" sz="1200" kern="0">
                          <a:effectLst/>
                          <a:latin typeface="+mn-lt"/>
                        </a:rPr>
                        <a:t>101111</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a:effectLst/>
                          <a:latin typeface="+mn-lt"/>
                        </a:rPr>
                        <a:t>91312</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M</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Internal Medicine</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latin typeface="+mn-lt"/>
                        </a:rPr>
                        <a:t>10</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1623582737"/>
                  </a:ext>
                </a:extLst>
              </a:tr>
              <a:tr h="305213">
                <a:tc>
                  <a:txBody>
                    <a:bodyPr/>
                    <a:lstStyle/>
                    <a:p>
                      <a:pPr algn="just" fontAlgn="auto">
                        <a:spcAft>
                          <a:spcPts val="0"/>
                        </a:spcAft>
                      </a:pPr>
                      <a:r>
                        <a:rPr lang="en-US" sz="1200" kern="0">
                          <a:effectLst/>
                          <a:latin typeface="+mn-lt"/>
                        </a:rPr>
                        <a:t>101111</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a:effectLst/>
                          <a:latin typeface="+mn-lt"/>
                        </a:rPr>
                        <a:t>91313</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M</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Internal Medicine</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a:effectLst/>
                          <a:latin typeface="+mn-lt"/>
                        </a:rPr>
                        <a:t>10</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4034383924"/>
                  </a:ext>
                </a:extLst>
              </a:tr>
              <a:tr h="305213">
                <a:tc>
                  <a:txBody>
                    <a:bodyPr/>
                    <a:lstStyle/>
                    <a:p>
                      <a:pPr algn="just" fontAlgn="auto">
                        <a:spcAft>
                          <a:spcPts val="0"/>
                        </a:spcAft>
                      </a:pPr>
                      <a:r>
                        <a:rPr lang="en-US" sz="1200" kern="0">
                          <a:effectLst/>
                          <a:latin typeface="+mn-lt"/>
                        </a:rPr>
                        <a:t>101111</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latin typeface="+mn-lt"/>
                        </a:rPr>
                        <a:t>91314</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M</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Internal Medicine</a:t>
                      </a:r>
                    </a:p>
                  </a:txBody>
                  <a:tcPr marL="68580" marR="68580" marT="0" marB="0"/>
                </a:tc>
                <a:tc>
                  <a:txBody>
                    <a:bodyPr/>
                    <a:lstStyle/>
                    <a:p>
                      <a:pPr algn="just" fontAlgn="auto">
                        <a:spcAft>
                          <a:spcPts val="0"/>
                        </a:spcAft>
                      </a:pPr>
                      <a:r>
                        <a:rPr lang="en-US" sz="1200" kern="0" dirty="0">
                          <a:effectLst/>
                          <a:latin typeface="+mn-lt"/>
                        </a:rPr>
                        <a:t>25</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493271734"/>
                  </a:ext>
                </a:extLst>
              </a:tr>
              <a:tr h="305213">
                <a:tc>
                  <a:txBody>
                    <a:bodyPr/>
                    <a:lstStyle/>
                    <a:p>
                      <a:pPr algn="just" fontAlgn="auto">
                        <a:spcAft>
                          <a:spcPts val="0"/>
                        </a:spcAft>
                      </a:pPr>
                      <a:r>
                        <a:rPr lang="en-US" sz="1200" kern="0">
                          <a:effectLst/>
                          <a:latin typeface="+mn-lt"/>
                        </a:rPr>
                        <a:t>101112</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a:effectLst/>
                          <a:latin typeface="+mn-lt"/>
                        </a:rPr>
                        <a:t>91312</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F</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altLang="ja-JP" sz="1200" kern="150" dirty="0">
                          <a:effectLst/>
                          <a:latin typeface="+mn-lt"/>
                          <a:ea typeface="ＭＳ 明朝" panose="02020609040205080304" pitchFamily="49" charset="-128"/>
                          <a:cs typeface="Tahoma" panose="020B0604030504040204" pitchFamily="34" charset="0"/>
                        </a:rPr>
                        <a:t>Ophthalmology</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tc>
                  <a:txBody>
                    <a:bodyPr/>
                    <a:lstStyle/>
                    <a:p>
                      <a:pPr algn="just" fontAlgn="auto">
                        <a:spcAft>
                          <a:spcPts val="0"/>
                        </a:spcAft>
                      </a:pPr>
                      <a:r>
                        <a:rPr lang="en-US" sz="1200" kern="0" dirty="0">
                          <a:effectLst/>
                          <a:latin typeface="+mn-lt"/>
                        </a:rPr>
                        <a:t>50</a:t>
                      </a:r>
                      <a:endParaRPr lang="ja-JP" sz="1200" kern="150">
                        <a:effectLst/>
                        <a:latin typeface="+mn-lt"/>
                        <a:ea typeface="ＭＳ 明朝" panose="02020609040205080304" pitchFamily="49" charset="-128"/>
                        <a:cs typeface="Tahoma" panose="020B0604030504040204" pitchFamily="34" charset="0"/>
                      </a:endParaRPr>
                    </a:p>
                  </a:txBody>
                  <a:tcPr marL="68580" marR="68580" marT="0" marB="0"/>
                </a:tc>
                <a:extLst>
                  <a:ext uri="{0D108BD9-81ED-4DB2-BD59-A6C34878D82A}">
                    <a16:rowId xmlns:a16="http://schemas.microsoft.com/office/drawing/2014/main" val="342145905"/>
                  </a:ext>
                </a:extLst>
              </a:tr>
            </a:tbl>
          </a:graphicData>
        </a:graphic>
      </p:graphicFrame>
      <p:graphicFrame>
        <p:nvGraphicFramePr>
          <p:cNvPr id="8" name="表 7">
            <a:extLst>
              <a:ext uri="{FF2B5EF4-FFF2-40B4-BE49-F238E27FC236}">
                <a16:creationId xmlns:a16="http://schemas.microsoft.com/office/drawing/2014/main" id="{89CAB4B2-0A59-C645-A9FB-E93167E3EB6B}"/>
              </a:ext>
            </a:extLst>
          </p:cNvPr>
          <p:cNvGraphicFramePr>
            <a:graphicFrameLocks noGrp="1"/>
          </p:cNvGraphicFramePr>
          <p:nvPr>
            <p:extLst>
              <p:ext uri="{D42A27DB-BD31-4B8C-83A1-F6EECF244321}">
                <p14:modId xmlns:p14="http://schemas.microsoft.com/office/powerpoint/2010/main" val="4237205053"/>
              </p:ext>
            </p:extLst>
          </p:nvPr>
        </p:nvGraphicFramePr>
        <p:xfrm>
          <a:off x="1214439" y="4733282"/>
          <a:ext cx="10235443" cy="1092912"/>
        </p:xfrm>
        <a:graphic>
          <a:graphicData uri="http://schemas.openxmlformats.org/drawingml/2006/table">
            <a:tbl>
              <a:tblPr firstRow="1" firstCol="1" bandRow="1">
                <a:tableStyleId>{5C22544A-7EE6-4342-B048-85BDC9FD1C3A}</a:tableStyleId>
              </a:tblPr>
              <a:tblGrid>
                <a:gridCol w="1872719">
                  <a:extLst>
                    <a:ext uri="{9D8B030D-6E8A-4147-A177-3AD203B41FA5}">
                      <a16:colId xmlns:a16="http://schemas.microsoft.com/office/drawing/2014/main" val="2693982451"/>
                    </a:ext>
                  </a:extLst>
                </a:gridCol>
                <a:gridCol w="2090681">
                  <a:extLst>
                    <a:ext uri="{9D8B030D-6E8A-4147-A177-3AD203B41FA5}">
                      <a16:colId xmlns:a16="http://schemas.microsoft.com/office/drawing/2014/main" val="1628236049"/>
                    </a:ext>
                  </a:extLst>
                </a:gridCol>
                <a:gridCol w="2090681">
                  <a:extLst>
                    <a:ext uri="{9D8B030D-6E8A-4147-A177-3AD203B41FA5}">
                      <a16:colId xmlns:a16="http://schemas.microsoft.com/office/drawing/2014/main" val="1728603343"/>
                    </a:ext>
                  </a:extLst>
                </a:gridCol>
                <a:gridCol w="2090681">
                  <a:extLst>
                    <a:ext uri="{9D8B030D-6E8A-4147-A177-3AD203B41FA5}">
                      <a16:colId xmlns:a16="http://schemas.microsoft.com/office/drawing/2014/main" val="899074649"/>
                    </a:ext>
                  </a:extLst>
                </a:gridCol>
                <a:gridCol w="2090681">
                  <a:extLst>
                    <a:ext uri="{9D8B030D-6E8A-4147-A177-3AD203B41FA5}">
                      <a16:colId xmlns:a16="http://schemas.microsoft.com/office/drawing/2014/main" val="751158460"/>
                    </a:ext>
                  </a:extLst>
                </a:gridCol>
              </a:tblGrid>
              <a:tr h="0">
                <a:tc>
                  <a:txBody>
                    <a:bodyPr/>
                    <a:lstStyle/>
                    <a:p>
                      <a:pPr algn="just" fontAlgn="auto">
                        <a:spcAft>
                          <a:spcPts val="0"/>
                        </a:spcAft>
                      </a:pPr>
                      <a:r>
                        <a:rPr lang="en-US" sz="1200" kern="0" dirty="0">
                          <a:effectLst/>
                          <a:latin typeface="+mn-ea"/>
                          <a:ea typeface="+mn-ea"/>
                        </a:rPr>
                        <a:t>NPI</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0" dirty="0" err="1">
                          <a:effectLst/>
                          <a:latin typeface="+mn-ea"/>
                          <a:ea typeface="+mn-ea"/>
                          <a:cs typeface="Tahoma" panose="020B0604030504040204" pitchFamily="34" charset="0"/>
                        </a:rPr>
                        <a:t>provider_gender</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150" dirty="0" err="1">
                          <a:effectLst/>
                          <a:latin typeface="+mn-ea"/>
                          <a:ea typeface="+mn-ea"/>
                          <a:cs typeface="Tahoma" panose="020B0604030504040204" pitchFamily="34" charset="0"/>
                        </a:rPr>
                        <a:t>provider_type</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150" dirty="0" err="1">
                          <a:effectLst/>
                          <a:latin typeface="+mn-ea"/>
                          <a:ea typeface="+mn-ea"/>
                          <a:cs typeface="Tahoma" panose="020B0604030504040204" pitchFamily="34" charset="0"/>
                        </a:rPr>
                        <a:t>average_medicare_submitted_amount_mean</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0" dirty="0" err="1">
                          <a:effectLst/>
                          <a:latin typeface="+mn-ea"/>
                          <a:ea typeface="+mn-ea"/>
                          <a:cs typeface="Tahoma" panose="020B0604030504040204" pitchFamily="34" charset="0"/>
                        </a:rPr>
                        <a:t>average_medicare_submitted_amount_sum</a:t>
                      </a:r>
                      <a:endParaRPr lang="ja-JP" sz="1200" kern="150">
                        <a:effectLst/>
                        <a:latin typeface="+mn-ea"/>
                        <a:ea typeface="+mn-ea"/>
                        <a:cs typeface="Tahoma" panose="020B0604030504040204" pitchFamily="34" charset="0"/>
                      </a:endParaRPr>
                    </a:p>
                  </a:txBody>
                  <a:tcPr marL="68580" marR="68580" marT="0" marB="0"/>
                </a:tc>
                <a:extLst>
                  <a:ext uri="{0D108BD9-81ED-4DB2-BD59-A6C34878D82A}">
                    <a16:rowId xmlns:a16="http://schemas.microsoft.com/office/drawing/2014/main" val="377023122"/>
                  </a:ext>
                </a:extLst>
              </a:tr>
              <a:tr h="361392">
                <a:tc>
                  <a:txBody>
                    <a:bodyPr/>
                    <a:lstStyle/>
                    <a:p>
                      <a:pPr algn="just" fontAlgn="auto">
                        <a:spcAft>
                          <a:spcPts val="0"/>
                        </a:spcAft>
                      </a:pPr>
                      <a:r>
                        <a:rPr lang="en-US" sz="1200" kern="0" dirty="0">
                          <a:effectLst/>
                          <a:latin typeface="+mn-ea"/>
                          <a:ea typeface="+mn-ea"/>
                        </a:rPr>
                        <a:t>1011111</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0" dirty="0">
                          <a:effectLst/>
                          <a:latin typeface="+mn-ea"/>
                          <a:ea typeface="+mn-ea"/>
                          <a:cs typeface="Tahoma" panose="020B0604030504040204" pitchFamily="34" charset="0"/>
                        </a:rPr>
                        <a:t>M</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150" dirty="0">
                          <a:effectLst/>
                          <a:latin typeface="+mn-ea"/>
                          <a:ea typeface="+mn-ea"/>
                          <a:cs typeface="Tahoma" panose="020B0604030504040204" pitchFamily="34" charset="0"/>
                        </a:rPr>
                        <a:t>Internal Medicine</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0" dirty="0">
                          <a:effectLst/>
                          <a:latin typeface="+mn-ea"/>
                          <a:ea typeface="+mn-ea"/>
                          <a:cs typeface="Tahoma" panose="020B0604030504040204" pitchFamily="34" charset="0"/>
                        </a:rPr>
                        <a:t>15</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sz="1200" kern="0" dirty="0">
                          <a:effectLst/>
                          <a:latin typeface="+mn-ea"/>
                          <a:ea typeface="+mn-ea"/>
                        </a:rPr>
                        <a:t>45</a:t>
                      </a:r>
                      <a:endParaRPr lang="ja-JP" sz="1200" kern="150">
                        <a:effectLst/>
                        <a:latin typeface="+mn-ea"/>
                        <a:ea typeface="+mn-ea"/>
                        <a:cs typeface="Tahoma" panose="020B0604030504040204" pitchFamily="34" charset="0"/>
                      </a:endParaRPr>
                    </a:p>
                  </a:txBody>
                  <a:tcPr marL="68580" marR="68580" marT="0" marB="0"/>
                </a:tc>
                <a:extLst>
                  <a:ext uri="{0D108BD9-81ED-4DB2-BD59-A6C34878D82A}">
                    <a16:rowId xmlns:a16="http://schemas.microsoft.com/office/drawing/2014/main" val="3117602783"/>
                  </a:ext>
                </a:extLst>
              </a:tr>
              <a:tr h="0">
                <a:tc>
                  <a:txBody>
                    <a:bodyPr/>
                    <a:lstStyle/>
                    <a:p>
                      <a:pPr algn="just" fontAlgn="auto">
                        <a:spcAft>
                          <a:spcPts val="0"/>
                        </a:spcAft>
                      </a:pPr>
                      <a:r>
                        <a:rPr lang="en-US" sz="1200" kern="0">
                          <a:effectLst/>
                          <a:latin typeface="+mn-ea"/>
                          <a:ea typeface="+mn-ea"/>
                        </a:rPr>
                        <a:t>1011112</a:t>
                      </a:r>
                      <a:endParaRPr lang="ja-JP" sz="1200" kern="150">
                        <a:effectLst/>
                        <a:latin typeface="+mn-ea"/>
                        <a:ea typeface="+mn-ea"/>
                        <a:cs typeface="Tahoma" panose="020B0604030504040204" pitchFamily="34"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0" dirty="0">
                          <a:effectLst/>
                          <a:latin typeface="+mn-ea"/>
                          <a:ea typeface="+mn-ea"/>
                          <a:cs typeface="Tahoma" panose="020B0604030504040204" pitchFamily="34" charset="0"/>
                        </a:rPr>
                        <a:t>F</a:t>
                      </a:r>
                      <a:endParaRPr lang="ja-JP" altLang="ja-JP" sz="1200" kern="150">
                        <a:effectLst/>
                        <a:latin typeface="+mn-ea"/>
                        <a:ea typeface="+mn-ea"/>
                        <a:cs typeface="Tahoma" panose="020B0604030504040204" pitchFamily="34" charset="0"/>
                      </a:endParaRPr>
                    </a:p>
                    <a:p>
                      <a:pPr algn="l" fontAlgn="auto">
                        <a:spcAft>
                          <a:spcPts val="0"/>
                        </a:spcAft>
                      </a:pP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150" dirty="0">
                          <a:effectLst/>
                          <a:latin typeface="+mn-ea"/>
                          <a:ea typeface="+mn-ea"/>
                          <a:cs typeface="Tahoma" panose="020B0604030504040204" pitchFamily="34" charset="0"/>
                        </a:rPr>
                        <a:t>Ophthalmology</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0" dirty="0">
                          <a:effectLst/>
                          <a:latin typeface="+mn-ea"/>
                          <a:ea typeface="+mn-ea"/>
                          <a:cs typeface="Tahoma" panose="020B0604030504040204" pitchFamily="34" charset="0"/>
                        </a:rPr>
                        <a:t>5</a:t>
                      </a:r>
                      <a:endParaRPr lang="ja-JP" sz="1200" kern="150">
                        <a:effectLst/>
                        <a:latin typeface="+mn-ea"/>
                        <a:ea typeface="+mn-ea"/>
                        <a:cs typeface="Tahoma" panose="020B0604030504040204" pitchFamily="34" charset="0"/>
                      </a:endParaRPr>
                    </a:p>
                  </a:txBody>
                  <a:tcPr marL="68580" marR="68580" marT="0" marB="0"/>
                </a:tc>
                <a:tc>
                  <a:txBody>
                    <a:bodyPr/>
                    <a:lstStyle/>
                    <a:p>
                      <a:pPr algn="l" fontAlgn="auto">
                        <a:spcAft>
                          <a:spcPts val="0"/>
                        </a:spcAft>
                      </a:pPr>
                      <a:r>
                        <a:rPr lang="en-US" altLang="ja-JP" sz="1200" kern="0" dirty="0">
                          <a:effectLst/>
                          <a:latin typeface="+mn-ea"/>
                          <a:ea typeface="+mn-ea"/>
                          <a:cs typeface="Tahoma" panose="020B0604030504040204" pitchFamily="34" charset="0"/>
                        </a:rPr>
                        <a:t>50</a:t>
                      </a:r>
                      <a:endParaRPr lang="ja-JP" sz="1200" kern="150">
                        <a:effectLst/>
                        <a:latin typeface="+mn-ea"/>
                        <a:ea typeface="+mn-ea"/>
                        <a:cs typeface="Tahoma" panose="020B0604030504040204" pitchFamily="34" charset="0"/>
                      </a:endParaRPr>
                    </a:p>
                  </a:txBody>
                  <a:tcPr marL="68580" marR="68580" marT="0" marB="0"/>
                </a:tc>
                <a:extLst>
                  <a:ext uri="{0D108BD9-81ED-4DB2-BD59-A6C34878D82A}">
                    <a16:rowId xmlns:a16="http://schemas.microsoft.com/office/drawing/2014/main" val="4288119529"/>
                  </a:ext>
                </a:extLst>
              </a:tr>
            </a:tbl>
          </a:graphicData>
        </a:graphic>
      </p:graphicFrame>
      <p:sp>
        <p:nvSpPr>
          <p:cNvPr id="17" name="タイトル 1">
            <a:extLst>
              <a:ext uri="{FF2B5EF4-FFF2-40B4-BE49-F238E27FC236}">
                <a16:creationId xmlns:a16="http://schemas.microsoft.com/office/drawing/2014/main" id="{861D16DC-989F-2E44-8E17-6A4EFAA43AC2}"/>
              </a:ext>
            </a:extLst>
          </p:cNvPr>
          <p:cNvSpPr txBox="1">
            <a:spLocks/>
          </p:cNvSpPr>
          <p:nvPr/>
        </p:nvSpPr>
        <p:spPr>
          <a:xfrm>
            <a:off x="1390650" y="1365534"/>
            <a:ext cx="9601200" cy="688742"/>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a:lstStyle>
          <a:p>
            <a:r>
              <a:rPr lang="ja-JP" altLang="en-US" sz="2400"/>
              <a:t>医療提供者の全医療行為から統計量を計算し，特徴ベクトルを作成</a:t>
            </a:r>
          </a:p>
        </p:txBody>
      </p:sp>
      <p:sp>
        <p:nvSpPr>
          <p:cNvPr id="12" name="下矢印 11">
            <a:extLst>
              <a:ext uri="{FF2B5EF4-FFF2-40B4-BE49-F238E27FC236}">
                <a16:creationId xmlns:a16="http://schemas.microsoft.com/office/drawing/2014/main" id="{558E6AB2-669D-F64C-A40B-90E252FA7E9B}"/>
              </a:ext>
            </a:extLst>
          </p:cNvPr>
          <p:cNvSpPr/>
          <p:nvPr/>
        </p:nvSpPr>
        <p:spPr>
          <a:xfrm>
            <a:off x="2231493" y="3931715"/>
            <a:ext cx="477909" cy="644232"/>
          </a:xfrm>
          <a:prstGeom prst="downArrow">
            <a:avLst/>
          </a:prstGeom>
          <a:solidFill>
            <a:schemeClr val="accent6">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lumMod val="75000"/>
                </a:schemeClr>
              </a:solidFill>
            </a:endParaRPr>
          </a:p>
        </p:txBody>
      </p:sp>
      <p:sp>
        <p:nvSpPr>
          <p:cNvPr id="14" name="テキスト ボックス 13">
            <a:extLst>
              <a:ext uri="{FF2B5EF4-FFF2-40B4-BE49-F238E27FC236}">
                <a16:creationId xmlns:a16="http://schemas.microsoft.com/office/drawing/2014/main" id="{3740A9BC-57C0-D843-B71A-557E465D3842}"/>
              </a:ext>
            </a:extLst>
          </p:cNvPr>
          <p:cNvSpPr txBox="1"/>
          <p:nvPr/>
        </p:nvSpPr>
        <p:spPr>
          <a:xfrm>
            <a:off x="2893564" y="4051649"/>
            <a:ext cx="5426301" cy="461665"/>
          </a:xfrm>
          <a:prstGeom prst="rect">
            <a:avLst/>
          </a:prstGeom>
          <a:noFill/>
        </p:spPr>
        <p:txBody>
          <a:bodyPr wrap="square" rtlCol="0">
            <a:spAutoFit/>
          </a:bodyPr>
          <a:lstStyle/>
          <a:p>
            <a:r>
              <a:rPr kumimoji="1" lang="ja-JP" altLang="en-US" sz="2400"/>
              <a:t>医療提供者ごとの特徴ベクトルへ</a:t>
            </a:r>
            <a:endParaRPr kumimoji="1" lang="en-US" altLang="ja-JP" sz="2400" dirty="0"/>
          </a:p>
        </p:txBody>
      </p:sp>
      <p:grpSp>
        <p:nvGrpSpPr>
          <p:cNvPr id="26" name="グループ化 25">
            <a:extLst>
              <a:ext uri="{FF2B5EF4-FFF2-40B4-BE49-F238E27FC236}">
                <a16:creationId xmlns:a16="http://schemas.microsoft.com/office/drawing/2014/main" id="{D027A832-8F6D-6B4A-BF1A-6D189112EC78}"/>
              </a:ext>
            </a:extLst>
          </p:cNvPr>
          <p:cNvGrpSpPr/>
          <p:nvPr/>
        </p:nvGrpSpPr>
        <p:grpSpPr>
          <a:xfrm>
            <a:off x="7229475" y="2523886"/>
            <a:ext cx="4220405" cy="2865336"/>
            <a:chOff x="7229475" y="2523886"/>
            <a:chExt cx="4220405" cy="2865336"/>
          </a:xfrm>
        </p:grpSpPr>
        <p:grpSp>
          <p:nvGrpSpPr>
            <p:cNvPr id="20" name="グループ化 19">
              <a:extLst>
                <a:ext uri="{FF2B5EF4-FFF2-40B4-BE49-F238E27FC236}">
                  <a16:creationId xmlns:a16="http://schemas.microsoft.com/office/drawing/2014/main" id="{4BAA84CE-CBBC-9940-980B-45B63F24A885}"/>
                </a:ext>
              </a:extLst>
            </p:cNvPr>
            <p:cNvGrpSpPr/>
            <p:nvPr/>
          </p:nvGrpSpPr>
          <p:grpSpPr>
            <a:xfrm>
              <a:off x="8215313" y="2523886"/>
              <a:ext cx="3234567" cy="2569064"/>
              <a:chOff x="8215313" y="2523886"/>
              <a:chExt cx="3234567" cy="2569064"/>
            </a:xfrm>
          </p:grpSpPr>
          <p:sp>
            <p:nvSpPr>
              <p:cNvPr id="15" name="正方形/長方形 14">
                <a:extLst>
                  <a:ext uri="{FF2B5EF4-FFF2-40B4-BE49-F238E27FC236}">
                    <a16:creationId xmlns:a16="http://schemas.microsoft.com/office/drawing/2014/main" id="{DFAF606F-94E7-574F-8D95-B68C45C799CD}"/>
                  </a:ext>
                </a:extLst>
              </p:cNvPr>
              <p:cNvSpPr/>
              <p:nvPr/>
            </p:nvSpPr>
            <p:spPr>
              <a:xfrm>
                <a:off x="9029699" y="2523886"/>
                <a:ext cx="2420181" cy="9051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29FB903E-9281-7945-A4F5-B168DC19F91F}"/>
                  </a:ext>
                </a:extLst>
              </p:cNvPr>
              <p:cNvCxnSpPr>
                <a:cxnSpLocks/>
              </p:cNvCxnSpPr>
              <p:nvPr/>
            </p:nvCxnSpPr>
            <p:spPr>
              <a:xfrm flipH="1">
                <a:off x="8215313" y="3429000"/>
                <a:ext cx="1957388" cy="166395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正方形/長方形 21">
              <a:extLst>
                <a:ext uri="{FF2B5EF4-FFF2-40B4-BE49-F238E27FC236}">
                  <a16:creationId xmlns:a16="http://schemas.microsoft.com/office/drawing/2014/main" id="{A2603B93-EBB4-034D-A8D1-BC0F1FCEE17E}"/>
                </a:ext>
              </a:extLst>
            </p:cNvPr>
            <p:cNvSpPr/>
            <p:nvPr/>
          </p:nvSpPr>
          <p:spPr>
            <a:xfrm>
              <a:off x="7229475" y="5064374"/>
              <a:ext cx="2190749" cy="3248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84D702F4-84ED-F345-8D92-CA41613C7CEB}"/>
              </a:ext>
            </a:extLst>
          </p:cNvPr>
          <p:cNvSpPr txBox="1"/>
          <p:nvPr/>
        </p:nvSpPr>
        <p:spPr>
          <a:xfrm>
            <a:off x="1021878" y="811923"/>
            <a:ext cx="4862285" cy="523220"/>
          </a:xfrm>
          <a:prstGeom prst="rect">
            <a:avLst/>
          </a:prstGeom>
          <a:noFill/>
        </p:spPr>
        <p:txBody>
          <a:bodyPr wrap="square" rtlCol="0">
            <a:spAutoFit/>
          </a:bodyPr>
          <a:lstStyle/>
          <a:p>
            <a:r>
              <a:rPr lang="en-US" altLang="ja-JP" sz="2800" b="1" dirty="0"/>
              <a:t>Richard</a:t>
            </a:r>
            <a:r>
              <a:rPr kumimoji="1" lang="ja-JP" altLang="en-US" sz="2800" b="1"/>
              <a:t>らの手法</a:t>
            </a:r>
            <a:r>
              <a:rPr kumimoji="1" lang="en-US" altLang="ja-JP" sz="2800" b="1" dirty="0"/>
              <a:t>[</a:t>
            </a:r>
            <a:r>
              <a:rPr lang="en-US" altLang="ja-JP" sz="2800" b="1" dirty="0"/>
              <a:t>9</a:t>
            </a:r>
            <a:r>
              <a:rPr kumimoji="1" lang="en-US" altLang="ja-JP" sz="2800" b="1" dirty="0"/>
              <a:t>]</a:t>
            </a:r>
          </a:p>
        </p:txBody>
      </p:sp>
      <p:sp>
        <p:nvSpPr>
          <p:cNvPr id="23" name="正方形/長方形 22">
            <a:extLst>
              <a:ext uri="{FF2B5EF4-FFF2-40B4-BE49-F238E27FC236}">
                <a16:creationId xmlns:a16="http://schemas.microsoft.com/office/drawing/2014/main" id="{B9F5B1BE-A6D4-7844-8BA0-808F903FD518}"/>
              </a:ext>
            </a:extLst>
          </p:cNvPr>
          <p:cNvSpPr/>
          <p:nvPr/>
        </p:nvSpPr>
        <p:spPr>
          <a:xfrm>
            <a:off x="5076750" y="558355"/>
            <a:ext cx="6951280" cy="646331"/>
          </a:xfrm>
          <a:prstGeom prst="rect">
            <a:avLst/>
          </a:prstGeom>
        </p:spPr>
        <p:txBody>
          <a:bodyPr wrap="square">
            <a:spAutoFit/>
          </a:bodyPr>
          <a:lstStyle/>
          <a:p>
            <a:r>
              <a:rPr lang="en" altLang="ja-JP" sz="1200" dirty="0"/>
              <a:t>[9]  Richard </a:t>
            </a:r>
            <a:r>
              <a:rPr lang="en" altLang="ja-JP" sz="1200" dirty="0" err="1"/>
              <a:t>Bauder</a:t>
            </a:r>
            <a:r>
              <a:rPr lang="en" altLang="ja-JP" sz="1200" dirty="0"/>
              <a:t>, Raquel da Rosa, and </a:t>
            </a:r>
            <a:r>
              <a:rPr lang="en" altLang="ja-JP" sz="1200" dirty="0" err="1"/>
              <a:t>Taghi</a:t>
            </a:r>
            <a:r>
              <a:rPr lang="en" altLang="ja-JP" sz="1200" dirty="0"/>
              <a:t> </a:t>
            </a:r>
            <a:r>
              <a:rPr lang="en" altLang="ja-JP" sz="1200" dirty="0" err="1"/>
              <a:t>Khoshgoftaar</a:t>
            </a:r>
            <a:r>
              <a:rPr lang="en" altLang="ja-JP" sz="1200" dirty="0"/>
              <a:t>. Identifying </a:t>
            </a:r>
            <a:r>
              <a:rPr lang="en" altLang="ja-JP" sz="1200" dirty="0" err="1"/>
              <a:t>medicare</a:t>
            </a:r>
            <a:r>
              <a:rPr lang="en" altLang="ja-JP" sz="1200" dirty="0"/>
              <a:t> provider fraud with unsupervised machine learning. In </a:t>
            </a:r>
            <a:r>
              <a:rPr lang="en" altLang="ja-JP" sz="1200" i="1" dirty="0"/>
              <a:t>2018 IEEE International Conference on Information Reuse and Integration (IRI)</a:t>
            </a:r>
            <a:r>
              <a:rPr lang="en" altLang="ja-JP" sz="1200" dirty="0"/>
              <a:t>, pages 285–292. IEEE, 2018. </a:t>
            </a:r>
          </a:p>
        </p:txBody>
      </p:sp>
      <p:sp>
        <p:nvSpPr>
          <p:cNvPr id="21" name="テキスト ボックス 20">
            <a:extLst>
              <a:ext uri="{FF2B5EF4-FFF2-40B4-BE49-F238E27FC236}">
                <a16:creationId xmlns:a16="http://schemas.microsoft.com/office/drawing/2014/main" id="{2A1700C5-ED29-6946-8BB6-6AFD2AC817A8}"/>
              </a:ext>
            </a:extLst>
          </p:cNvPr>
          <p:cNvSpPr txBox="1"/>
          <p:nvPr/>
        </p:nvSpPr>
        <p:spPr>
          <a:xfrm>
            <a:off x="2421179" y="6056255"/>
            <a:ext cx="9224431"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ja-JP" altLang="en-US" sz="2400"/>
              <a:t>専門科による治療の違い・地域による多様性が考慮されにくい</a:t>
            </a:r>
            <a:endParaRPr lang="en-US" altLang="ja-JP" sz="2400" dirty="0"/>
          </a:p>
        </p:txBody>
      </p:sp>
      <p:sp>
        <p:nvSpPr>
          <p:cNvPr id="24" name="右矢印 23">
            <a:extLst>
              <a:ext uri="{FF2B5EF4-FFF2-40B4-BE49-F238E27FC236}">
                <a16:creationId xmlns:a16="http://schemas.microsoft.com/office/drawing/2014/main" id="{A8574C63-1E2D-9B46-84DE-15B712F9D3CC}"/>
              </a:ext>
            </a:extLst>
          </p:cNvPr>
          <p:cNvSpPr/>
          <p:nvPr/>
        </p:nvSpPr>
        <p:spPr>
          <a:xfrm>
            <a:off x="1390650" y="6056074"/>
            <a:ext cx="804233" cy="492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2165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トリミング">
  <a:themeElements>
    <a:clrScheme name="トリミング">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トリミング">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トリミング">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31665</TotalTime>
  <Words>7243</Words>
  <Application>Microsoft Macintosh PowerPoint</Application>
  <PresentationFormat>ワイド画面</PresentationFormat>
  <Paragraphs>1497</Paragraphs>
  <Slides>72</Slides>
  <Notes>60</Notes>
  <HiddenSlides>53</HiddenSlides>
  <MMClips>0</MMClips>
  <ScaleCrop>false</ScaleCrop>
  <HeadingPairs>
    <vt:vector size="8" baseType="variant">
      <vt:variant>
        <vt:lpstr>使用されているフォント</vt:lpstr>
      </vt:variant>
      <vt:variant>
        <vt:i4>13</vt:i4>
      </vt:variant>
      <vt:variant>
        <vt:lpstr>テーマ</vt:lpstr>
      </vt:variant>
      <vt:variant>
        <vt:i4>1</vt:i4>
      </vt:variant>
      <vt:variant>
        <vt:lpstr>埋め込まれた OLE サーバー</vt:lpstr>
      </vt:variant>
      <vt:variant>
        <vt:i4>1</vt:i4>
      </vt:variant>
      <vt:variant>
        <vt:lpstr>スライド タイトル</vt:lpstr>
      </vt:variant>
      <vt:variant>
        <vt:i4>72</vt:i4>
      </vt:variant>
    </vt:vector>
  </HeadingPairs>
  <TitlesOfParts>
    <vt:vector size="87" baseType="lpstr">
      <vt:lpstr>Hiragino Kaku Gothic ProN W3</vt:lpstr>
      <vt:lpstr>NimbusRomNo9L</vt:lpstr>
      <vt:lpstr>Segoe</vt:lpstr>
      <vt:lpstr>メイリオ</vt:lpstr>
      <vt:lpstr>游ゴシック</vt:lpstr>
      <vt:lpstr>Arial</vt:lpstr>
      <vt:lpstr>Calibri</vt:lpstr>
      <vt:lpstr>Cambria Math</vt:lpstr>
      <vt:lpstr>Century</vt:lpstr>
      <vt:lpstr>Franklin Gothic Book</vt:lpstr>
      <vt:lpstr>Helvetica Neue</vt:lpstr>
      <vt:lpstr>Times New Roman</vt:lpstr>
      <vt:lpstr>Wingdings</vt:lpstr>
      <vt:lpstr>トリミング</vt:lpstr>
      <vt:lpstr>数式</vt:lpstr>
      <vt:lpstr>Outlier detection technique to extract candidates of fraud from medical insurance claims  (医療保険請求データからの詐欺候補者検出のための外れ値検出法)</vt:lpstr>
      <vt:lpstr>目次</vt:lpstr>
      <vt:lpstr>研究背景</vt:lpstr>
      <vt:lpstr>研究背景</vt:lpstr>
      <vt:lpstr>先行研究</vt:lpstr>
      <vt:lpstr>先行研究　</vt:lpstr>
      <vt:lpstr>先行研究　データ</vt:lpstr>
      <vt:lpstr>先行研究　</vt:lpstr>
      <vt:lpstr>先行研究　特徴ベクトル</vt:lpstr>
      <vt:lpstr>提案手法　</vt:lpstr>
      <vt:lpstr>提案手法　データ分割</vt:lpstr>
      <vt:lpstr>提案手法　データ結合</vt:lpstr>
      <vt:lpstr>提案手法　特徴ベクトル</vt:lpstr>
      <vt:lpstr>One-Class SVM[10]</vt:lpstr>
      <vt:lpstr>Local Outlier Factor[11]</vt:lpstr>
      <vt:lpstr>評価指標　</vt:lpstr>
      <vt:lpstr>結果</vt:lpstr>
      <vt:lpstr>結果</vt:lpstr>
      <vt:lpstr>まとめと今後の方針</vt:lpstr>
      <vt:lpstr>PowerPoint プレゼンテーション</vt:lpstr>
      <vt:lpstr>提案手法　世界メッシュコードの定義</vt:lpstr>
      <vt:lpstr>先行研究</vt:lpstr>
      <vt:lpstr>提案手法　データ結合</vt:lpstr>
      <vt:lpstr>提案手法　データ</vt:lpstr>
      <vt:lpstr>研究背景</vt:lpstr>
      <vt:lpstr>提案手法　</vt:lpstr>
      <vt:lpstr>研究背景</vt:lpstr>
      <vt:lpstr>PowerPoint プレゼンテーション</vt:lpstr>
      <vt:lpstr>評価指標　</vt:lpstr>
      <vt:lpstr>評価指標　</vt:lpstr>
      <vt:lpstr>提案手法　特徴ベクトル</vt:lpstr>
      <vt:lpstr>提案手法  データ結合</vt:lpstr>
      <vt:lpstr>評価指標　</vt:lpstr>
      <vt:lpstr>評価指標　</vt:lpstr>
      <vt:lpstr>評価指標　</vt:lpstr>
      <vt:lpstr>評価指標　</vt:lpstr>
      <vt:lpstr>評価指標　</vt:lpstr>
      <vt:lpstr>評価指標　</vt:lpstr>
      <vt:lpstr>研究背景</vt:lpstr>
      <vt:lpstr>先行研究</vt:lpstr>
      <vt:lpstr>先行研究</vt:lpstr>
      <vt:lpstr>先行研究</vt:lpstr>
      <vt:lpstr>先行研究</vt:lpstr>
      <vt:lpstr>先行研究 LEIE</vt:lpstr>
      <vt:lpstr>Local Outlier Factor</vt:lpstr>
      <vt:lpstr>Local Outlier Factor</vt:lpstr>
      <vt:lpstr>提案手法　</vt:lpstr>
      <vt:lpstr>有効性の検証　データ</vt:lpstr>
      <vt:lpstr>有効性の検証　データ</vt:lpstr>
      <vt:lpstr>有効性の検証  指標</vt:lpstr>
      <vt:lpstr>有効性の検証　結果</vt:lpstr>
      <vt:lpstr>結果　データ解析</vt:lpstr>
      <vt:lpstr>結果　データ解析</vt:lpstr>
      <vt:lpstr>結果　データ分割</vt:lpstr>
      <vt:lpstr>結果</vt:lpstr>
      <vt:lpstr>結果</vt:lpstr>
      <vt:lpstr>結果</vt:lpstr>
      <vt:lpstr>先行研究</vt:lpstr>
      <vt:lpstr>One-Class SVM</vt:lpstr>
      <vt:lpstr>One-Class SVM  双対問題の導出</vt:lpstr>
      <vt:lpstr>One-Class SVM 性質</vt:lpstr>
      <vt:lpstr>One-Class SVM   性質</vt:lpstr>
      <vt:lpstr>One-Class SVM  カーネル法</vt:lpstr>
      <vt:lpstr>One-class SVM  シミュレーション</vt:lpstr>
      <vt:lpstr>研究背景</vt:lpstr>
      <vt:lpstr>研究背景</vt:lpstr>
      <vt:lpstr>研究背景</vt:lpstr>
      <vt:lpstr>研究背景</vt:lpstr>
      <vt:lpstr>研究背景</vt:lpstr>
      <vt:lpstr>研究背景</vt:lpstr>
      <vt:lpstr>研究背景</vt:lpstr>
      <vt:lpstr>研究背景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インターバンク市場分析のためのネットワークモデリング</dc:title>
  <dc:creator>kawamori.ryousuke.42z@st.kyoto-u.ac.jp</dc:creator>
  <cp:lastModifiedBy>Microsoft Office User</cp:lastModifiedBy>
  <cp:revision>623</cp:revision>
  <cp:lastPrinted>2019-02-12T03:51:13Z</cp:lastPrinted>
  <dcterms:created xsi:type="dcterms:W3CDTF">2018-04-23T03:03:33Z</dcterms:created>
  <dcterms:modified xsi:type="dcterms:W3CDTF">2019-02-12T16:37:13Z</dcterms:modified>
</cp:coreProperties>
</file>